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modernComment_34E_5C57D1D4.xml" ContentType="application/vnd.ms-powerpoint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6" r:id="rId2"/>
  </p:sldMasterIdLst>
  <p:notesMasterIdLst>
    <p:notesMasterId r:id="rId43"/>
  </p:notesMasterIdLst>
  <p:handoutMasterIdLst>
    <p:handoutMasterId r:id="rId44"/>
  </p:handoutMasterIdLst>
  <p:sldIdLst>
    <p:sldId id="360" r:id="rId3"/>
    <p:sldId id="843" r:id="rId4"/>
    <p:sldId id="362" r:id="rId5"/>
    <p:sldId id="461" r:id="rId6"/>
    <p:sldId id="365" r:id="rId7"/>
    <p:sldId id="366" r:id="rId8"/>
    <p:sldId id="367" r:id="rId9"/>
    <p:sldId id="369" r:id="rId10"/>
    <p:sldId id="374" r:id="rId11"/>
    <p:sldId id="841" r:id="rId12"/>
    <p:sldId id="842" r:id="rId13"/>
    <p:sldId id="385" r:id="rId14"/>
    <p:sldId id="830" r:id="rId15"/>
    <p:sldId id="831" r:id="rId16"/>
    <p:sldId id="833" r:id="rId17"/>
    <p:sldId id="838" r:id="rId18"/>
    <p:sldId id="839" r:id="rId19"/>
    <p:sldId id="398" r:id="rId20"/>
    <p:sldId id="439" r:id="rId21"/>
    <p:sldId id="834" r:id="rId22"/>
    <p:sldId id="840" r:id="rId23"/>
    <p:sldId id="823" r:id="rId24"/>
    <p:sldId id="824" r:id="rId25"/>
    <p:sldId id="489" r:id="rId26"/>
    <p:sldId id="441" r:id="rId27"/>
    <p:sldId id="826" r:id="rId28"/>
    <p:sldId id="485" r:id="rId29"/>
    <p:sldId id="835" r:id="rId30"/>
    <p:sldId id="836" r:id="rId31"/>
    <p:sldId id="837" r:id="rId32"/>
    <p:sldId id="451" r:id="rId33"/>
    <p:sldId id="428" r:id="rId34"/>
    <p:sldId id="341" r:id="rId35"/>
    <p:sldId id="827" r:id="rId36"/>
    <p:sldId id="828" r:id="rId37"/>
    <p:sldId id="346" r:id="rId38"/>
    <p:sldId id="846" r:id="rId39"/>
    <p:sldId id="372" r:id="rId40"/>
    <p:sldId id="343" r:id="rId41"/>
    <p:sldId id="345" r:id="rId42"/>
  </p:sldIdLst>
  <p:sldSz cx="9144000" cy="6858000" type="screen4x3"/>
  <p:notesSz cx="6669088" cy="9926638"/>
  <p:defaultTextStyle>
    <a:defPPr>
      <a:defRPr lang="en-US"/>
    </a:defPPr>
    <a:lvl1pPr marL="0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407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814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6221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629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035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2443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27850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3256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772">
          <p15:clr>
            <a:srgbClr val="A4A3A4"/>
          </p15:clr>
        </p15:guide>
        <p15:guide id="5" orient="horz" pos="920">
          <p15:clr>
            <a:srgbClr val="A4A3A4"/>
          </p15:clr>
        </p15:guide>
        <p15:guide id="6" orient="horz" pos="1621">
          <p15:clr>
            <a:srgbClr val="A4A3A4"/>
          </p15:clr>
        </p15:guide>
        <p15:guide id="7" orient="horz" pos="2164">
          <p15:clr>
            <a:srgbClr val="A4A3A4"/>
          </p15:clr>
        </p15:guide>
        <p15:guide id="8" orient="horz" pos="2697">
          <p15:clr>
            <a:srgbClr val="A4A3A4"/>
          </p15:clr>
        </p15:guide>
        <p15:guide id="9" orient="horz" pos="3775">
          <p15:clr>
            <a:srgbClr val="A4A3A4"/>
          </p15:clr>
        </p15:guide>
        <p15:guide id="10" orient="horz" pos="4319">
          <p15:clr>
            <a:srgbClr val="A4A3A4"/>
          </p15:clr>
        </p15:guide>
        <p15:guide id="11" orient="horz" pos="325">
          <p15:clr>
            <a:srgbClr val="A4A3A4"/>
          </p15:clr>
        </p15:guide>
        <p15:guide id="12" orient="horz" pos="3231">
          <p15:clr>
            <a:srgbClr val="A4A3A4"/>
          </p15:clr>
        </p15:guide>
        <p15:guide id="13" orient="horz" pos="3972">
          <p15:clr>
            <a:srgbClr val="A4A3A4"/>
          </p15:clr>
        </p15:guide>
        <p15:guide id="14" orient="horz" pos="159">
          <p15:clr>
            <a:srgbClr val="A4A3A4"/>
          </p15:clr>
        </p15:guide>
        <p15:guide id="15" orient="horz" pos="4143">
          <p15:clr>
            <a:srgbClr val="A4A3A4"/>
          </p15:clr>
        </p15:guide>
        <p15:guide id="16" pos="5310">
          <p15:clr>
            <a:srgbClr val="A4A3A4"/>
          </p15:clr>
        </p15:guide>
        <p15:guide id="17" pos="5459">
          <p15:clr>
            <a:srgbClr val="A4A3A4"/>
          </p15:clr>
        </p15:guide>
        <p15:guide id="18" pos="453">
          <p15:clr>
            <a:srgbClr val="A4A3A4"/>
          </p15:clr>
        </p15:guide>
        <p15:guide id="19" pos="885">
          <p15:clr>
            <a:srgbClr val="A4A3A4"/>
          </p15:clr>
        </p15:guide>
        <p15:guide id="20" pos="1336">
          <p15:clr>
            <a:srgbClr val="A4A3A4"/>
          </p15:clr>
        </p15:guide>
        <p15:guide id="21" pos="1769">
          <p15:clr>
            <a:srgbClr val="A4A3A4"/>
          </p15:clr>
        </p15:guide>
        <p15:guide id="22" pos="2654">
          <p15:clr>
            <a:srgbClr val="A4A3A4"/>
          </p15:clr>
        </p15:guide>
        <p15:guide id="23" pos="3098">
          <p15:clr>
            <a:srgbClr val="A4A3A4"/>
          </p15:clr>
        </p15:guide>
        <p15:guide id="24" pos="3535">
          <p15:clr>
            <a:srgbClr val="A4A3A4"/>
          </p15:clr>
        </p15:guide>
        <p15:guide id="25" pos="3979">
          <p15:clr>
            <a:srgbClr val="A4A3A4"/>
          </p15:clr>
        </p15:guide>
        <p15:guide id="26" pos="4423">
          <p15:clr>
            <a:srgbClr val="A4A3A4"/>
          </p15:clr>
        </p15:guide>
        <p15:guide id="27" pos="4863">
          <p15:clr>
            <a:srgbClr val="A4A3A4"/>
          </p15:clr>
        </p15:guide>
        <p15:guide id="28" pos="153">
          <p15:clr>
            <a:srgbClr val="A4A3A4"/>
          </p15:clr>
        </p15:guide>
        <p15:guide id="29" pos="5462">
          <p15:clr>
            <a:srgbClr val="A4A3A4"/>
          </p15:clr>
        </p15:guide>
        <p15:guide id="30" pos="302">
          <p15:clr>
            <a:srgbClr val="A4A3A4"/>
          </p15:clr>
        </p15:guide>
        <p15:guide id="31">
          <p15:clr>
            <a:srgbClr val="A4A3A4"/>
          </p15:clr>
        </p15:guide>
        <p15:guide id="3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19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0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1D4A00-D5AC-59AB-722C-EC62EE3768EF}" name="Pascal Renggli (WSKVW)" initials="PR(" userId="S::pascal.renggli@wskvw.ch::c299c1ce-fb6d-4361-9163-bc234624efce" providerId="AD"/>
  <p188:author id="{D7455EC8-EEFC-FF3A-4D66-195B3591A567}" name="Susanne Cavadini (WSKVW)" initials="SC" userId="S::Susanne.Cavadini@wskvw.zh.ch::2e360a21-855d-432d-8ab7-9e6813148a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09_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931"/>
    <a:srgbClr val="64411C"/>
    <a:srgbClr val="DADAD9"/>
    <a:srgbClr val="C0C1BF"/>
    <a:srgbClr val="A20025"/>
    <a:srgbClr val="B3092D"/>
    <a:srgbClr val="A3042D"/>
    <a:srgbClr val="97132C"/>
    <a:srgbClr val="8C0028"/>
    <a:srgbClr val="E2B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1" autoAdjust="0"/>
    <p:restoredTop sz="82389" autoAdjust="0"/>
  </p:normalViewPr>
  <p:slideViewPr>
    <p:cSldViewPr snapToGrid="0" showGuides="1">
      <p:cViewPr varScale="1">
        <p:scale>
          <a:sx n="103" d="100"/>
          <a:sy n="103" d="100"/>
        </p:scale>
        <p:origin x="1674" y="114"/>
      </p:cViewPr>
      <p:guideLst>
        <p:guide orient="horz" pos="2160"/>
        <p:guide pos="3841"/>
        <p:guide orient="horz"/>
        <p:guide orient="horz" pos="772"/>
        <p:guide orient="horz" pos="920"/>
        <p:guide orient="horz" pos="1621"/>
        <p:guide orient="horz" pos="2164"/>
        <p:guide orient="horz" pos="2697"/>
        <p:guide orient="horz" pos="3775"/>
        <p:guide orient="horz" pos="4319"/>
        <p:guide orient="horz" pos="325"/>
        <p:guide orient="horz" pos="3231"/>
        <p:guide orient="horz" pos="3972"/>
        <p:guide orient="horz" pos="159"/>
        <p:guide orient="horz" pos="4143"/>
        <p:guide pos="5310"/>
        <p:guide pos="5459"/>
        <p:guide pos="453"/>
        <p:guide pos="885"/>
        <p:guide pos="1336"/>
        <p:guide pos="1769"/>
        <p:guide pos="2654"/>
        <p:guide pos="3098"/>
        <p:guide pos="3535"/>
        <p:guide pos="3979"/>
        <p:guide pos="4423"/>
        <p:guide pos="4863"/>
        <p:guide pos="153"/>
        <p:guide pos="5462"/>
        <p:guide pos="302"/>
        <p:guide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822" y="-77"/>
      </p:cViewPr>
      <p:guideLst>
        <p:guide orient="horz" pos="2880"/>
        <p:guide pos="2119"/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modernComment_34E_5C57D1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4C25CA-E1CA-4EB9-8E05-A8B9EDECE31D}" authorId="{D7455EC8-EEFC-FF3A-4D66-195B3591A567}" created="2024-10-21T12:09:18.16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49259220" sldId="846"/>
      <ac:spMk id="3" creationId="{00000000-0000-0000-0000-000000000000}"/>
      <ac:txMk cp="0" len="11">
        <ac:context len="22" hash="3560805208"/>
      </ac:txMk>
    </ac:txMkLst>
    <p188:pos x="2184398" y="273202"/>
    <p188:txBody>
      <a:bodyPr/>
      <a:lstStyle/>
      <a:p>
        <a:r>
          <a:rPr lang="de-CH"/>
          <a:t>Wollen wir für die EDB den Freitag als Besuchstag öffnen?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89938" cy="498056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9" y="0"/>
            <a:ext cx="2889938" cy="498056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4F7EEF54-15F8-FF49-A8F1-98AB569407C7}" type="datetime1">
              <a:rPr lang="de-CH" smtClean="0"/>
              <a:t>24.10.2024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889938" cy="498055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9" y="9428584"/>
            <a:ext cx="2889938" cy="498055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A2D59739-9E0E-4DA9-BCED-1A04DF0152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3484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9" y="2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5A279286-15E4-9040-84B9-B891B36A7EF4}" type="datetime1">
              <a:rPr lang="de-CH" smtClean="0"/>
              <a:t>24.10.2024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0718" tIns="45359" rIns="90718" bIns="45359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9" y="9428585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97DED87F-98EF-462C-9E33-7297A03FED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8035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485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2968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452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936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2421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8904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5388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1872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7028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394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080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174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99284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1031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7838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202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373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4396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59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ED87F-98EF-462C-9E33-7297A03FED5A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12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9084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2922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596B0-BEC9-429B-AC4D-E48B6F8F06D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76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596B0-BEC9-429B-AC4D-E48B6F8F06D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772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NäDan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40A9D-ED59-42CC-949E-D5FF9DD4D5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35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969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4199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966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458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324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162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7146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1937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4569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CaSus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7567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7198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6216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82081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ED87F-98EF-462C-9E33-7297A03FED5A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82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7482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137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769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075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21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289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635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627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91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60538130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235" r="673" b="221"/>
          <a:stretch/>
        </p:blipFill>
        <p:spPr>
          <a:xfrm>
            <a:off x="242888" y="252412"/>
            <a:ext cx="8665760" cy="6053138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002368" y="2582332"/>
            <a:ext cx="6141632" cy="17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7050" y="2705549"/>
            <a:ext cx="5403180" cy="1355331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33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7F2B51-20F6-477D-82C8-66F3CCE788BE}" type="datetime1">
              <a:rPr lang="de-CH" smtClean="0"/>
              <a:t>24.10.2024</a:t>
            </a:fld>
            <a:endParaRPr lang="de-DE" dirty="0"/>
          </a:p>
        </p:txBody>
      </p:sp>
      <p:pic>
        <p:nvPicPr>
          <p:cNvPr id="7" name="Bild 6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047295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38125" y="1460500"/>
            <a:ext cx="8659346" cy="484504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1932-7048-42A0-8BCB-5CC1BA3FA5BE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08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un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470762" y="1460500"/>
            <a:ext cx="4428765" cy="4845050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37939" y="1460500"/>
            <a:ext cx="3975287" cy="48450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FDDC927-81B3-4E59-B46A-C7F0FB76BDD4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464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nd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0"/>
          </p:nvPr>
        </p:nvSpPr>
        <p:spPr>
          <a:xfrm>
            <a:off x="4655299" y="1460500"/>
            <a:ext cx="4244227" cy="484504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33D128-6173-461D-9998-C7374D01CBD0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und_Bi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38126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78886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45773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4645773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0D6FD3B-E1ED-4D4D-935D-C3486CAA25EB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473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rstellung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36538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5804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238919" y="4052920"/>
            <a:ext cx="2783681" cy="225262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978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368933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A8C5E46-4FA4-4748-94EC-A7F318F112A7}" type="datetime1">
              <a:rPr lang="de-CH" smtClean="0"/>
              <a:t>24.10.2024</a:t>
            </a:fld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6111875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Inhaltsplatzhalter 2"/>
          <p:cNvSpPr>
            <a:spLocks noGrp="1"/>
          </p:cNvSpPr>
          <p:nvPr>
            <p:ph idx="26" hasCustomPrompt="1"/>
          </p:nvPr>
        </p:nvSpPr>
        <p:spPr>
          <a:xfrm>
            <a:off x="6251141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23" name="Bildplatzhalter 11"/>
          <p:cNvSpPr>
            <a:spLocks noGrp="1"/>
          </p:cNvSpPr>
          <p:nvPr>
            <p:ph type="pic" sz="quarter" idx="27"/>
          </p:nvPr>
        </p:nvSpPr>
        <p:spPr>
          <a:xfrm>
            <a:off x="6114256" y="4052920"/>
            <a:ext cx="2783681" cy="2252629"/>
          </a:xfrm>
        </p:spPr>
        <p:txBody>
          <a:bodyPr/>
          <a:lstStyle/>
          <a:p>
            <a:endParaRPr lang="de-DE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6244270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26" name="Inhaltsplatzhalter 2"/>
          <p:cNvSpPr>
            <a:spLocks noGrp="1"/>
          </p:cNvSpPr>
          <p:nvPr>
            <p:ph idx="29" hasCustomPrompt="1"/>
          </p:nvPr>
        </p:nvSpPr>
        <p:spPr>
          <a:xfrm>
            <a:off x="3313183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27" name="Bildplatzhalter 11"/>
          <p:cNvSpPr>
            <a:spLocks noGrp="1"/>
          </p:cNvSpPr>
          <p:nvPr>
            <p:ph type="pic" sz="quarter" idx="30"/>
          </p:nvPr>
        </p:nvSpPr>
        <p:spPr>
          <a:xfrm>
            <a:off x="3176298" y="4052920"/>
            <a:ext cx="2783681" cy="2252629"/>
          </a:xfrm>
        </p:spPr>
        <p:txBody>
          <a:bodyPr/>
          <a:lstStyle/>
          <a:p>
            <a:endParaRPr lang="de-DE"/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31"/>
          </p:nvPr>
        </p:nvSpPr>
        <p:spPr>
          <a:xfrm>
            <a:off x="3306312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0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EF02-9CA7-4F1D-91AE-6243098B0411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756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743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46530" y="1473326"/>
            <a:ext cx="8643471" cy="4832224"/>
          </a:xfrm>
        </p:spPr>
        <p:txBody>
          <a:bodyPr numCol="2" spcCol="561392"/>
          <a:lstStyle>
            <a:lvl1pPr marL="131927" indent="-244206">
              <a:lnSpc>
                <a:spcPct val="110000"/>
              </a:lnSpc>
              <a:spcBef>
                <a:spcPts val="468"/>
              </a:spcBef>
              <a:spcAft>
                <a:spcPts val="936"/>
              </a:spcAft>
              <a:buClr>
                <a:srgbClr val="800000"/>
              </a:buClr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84554" indent="-244206">
              <a:lnSpc>
                <a:spcPct val="110000"/>
              </a:lnSpc>
              <a:spcBef>
                <a:spcPts val="0"/>
              </a:spcBef>
              <a:spcAft>
                <a:spcPts val="936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519288" indent="-210522" algn="l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631566" indent="-182453">
              <a:lnSpc>
                <a:spcPct val="110000"/>
              </a:lnSpc>
              <a:spcAft>
                <a:spcPts val="507"/>
              </a:spcAft>
              <a:buClr>
                <a:srgbClr val="800000"/>
              </a:buClr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743844" indent="-154383">
              <a:lnSpc>
                <a:spcPts val="1528"/>
              </a:lnSpc>
              <a:spcAft>
                <a:spcPts val="468"/>
              </a:spcAft>
              <a:buClr>
                <a:srgbClr val="12A34F"/>
              </a:buClr>
              <a:buSzPct val="110000"/>
              <a:buFont typeface="Lucida Grande"/>
              <a:buChar char="&gt;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  <a:lvl6pPr marL="2377035" indent="0">
              <a:buNone/>
              <a:defRPr/>
            </a:lvl6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681C-F206-5441-9C75-A11BAFDD52DE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227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254275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293145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1600" y="594000"/>
            <a:ext cx="6123600" cy="49320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24440" y="6356351"/>
            <a:ext cx="789960" cy="365125"/>
          </a:xfrm>
        </p:spPr>
        <p:txBody>
          <a:bodyPr/>
          <a:lstStyle/>
          <a:p>
            <a:fld id="{F5BDEBDC-B432-4033-A004-2E8D7BABBC31}" type="datetimeFigureOut">
              <a:rPr lang="de-CH" smtClean="0"/>
              <a:pPr/>
              <a:t>24.10.2024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238125" y="1470025"/>
            <a:ext cx="8655050" cy="4794250"/>
          </a:xfrm>
        </p:spPr>
        <p:txBody>
          <a:bodyPr/>
          <a:lstStyle>
            <a:lvl1pPr marL="460800">
              <a:defRPr/>
            </a:lvl1pPr>
            <a:lvl2pPr marL="691200">
              <a:defRPr/>
            </a:lvl2pPr>
            <a:lvl3pPr marL="921600">
              <a:defRPr/>
            </a:lvl3pPr>
            <a:lvl4pPr marL="1152000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06552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262" r="8195" b="117"/>
          <a:stretch/>
        </p:blipFill>
        <p:spPr>
          <a:xfrm>
            <a:off x="244474" y="252413"/>
            <a:ext cx="8655845" cy="6053137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19688" y="1811839"/>
            <a:ext cx="4033578" cy="831075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90AB38-9467-4096-8F4D-1427799CD3F7}" type="datetime1">
              <a:rPr lang="de-CH" smtClean="0"/>
              <a:t>24.10.2024</a:t>
            </a:fld>
            <a:endParaRPr lang="de-DE" dirty="0"/>
          </a:p>
        </p:txBody>
      </p:sp>
      <p:pic>
        <p:nvPicPr>
          <p:cNvPr id="8" name="Bild 7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7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/>
          <a:lstStyle>
            <a:lvl1pPr marL="460800" indent="-230188">
              <a:buClr>
                <a:srgbClr val="B30031"/>
              </a:buClr>
              <a:tabLst/>
              <a:defRPr/>
            </a:lvl1pPr>
            <a:lvl2pPr marL="691200" indent="-230400">
              <a:buClr>
                <a:srgbClr val="B30031"/>
              </a:buClr>
              <a:tabLst/>
              <a:defRPr/>
            </a:lvl2pPr>
            <a:lvl3pPr marL="921600" indent="-230400">
              <a:buClr>
                <a:srgbClr val="B30031"/>
              </a:buClr>
              <a:tabLst/>
              <a:defRPr/>
            </a:lvl3pPr>
            <a:lvl4pPr marL="1152000" indent="-230400">
              <a:buClr>
                <a:srgbClr val="B30031"/>
              </a:buClr>
              <a:tabLst/>
              <a:defRPr/>
            </a:lvl4pPr>
            <a:lvl5pPr marL="1881188" indent="-446088">
              <a:buClr>
                <a:srgbClr val="B3003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3751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6053813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235" r="673" b="221"/>
          <a:stretch/>
        </p:blipFill>
        <p:spPr>
          <a:xfrm>
            <a:off x="242888" y="252412"/>
            <a:ext cx="8665760" cy="605313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002368" y="2582332"/>
            <a:ext cx="6141632" cy="17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7050" y="2705549"/>
            <a:ext cx="5403180" cy="1355331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33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7" name="Bild 6" descr="wirtschaftsschule_kv_winterthur_GB_Logo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62" y="252412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2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45442" y="318250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1600" y="594000"/>
            <a:ext cx="6123600" cy="49320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24440" y="6356351"/>
            <a:ext cx="789960" cy="365125"/>
          </a:xfrm>
        </p:spPr>
        <p:txBody>
          <a:bodyPr/>
          <a:lstStyle/>
          <a:p>
            <a:fld id="{F5BDEBDC-B432-4033-A004-2E8D7BABBC31}" type="datetimeFigureOut">
              <a:rPr lang="de-CH" smtClean="0"/>
              <a:pPr/>
              <a:t>24.10.2024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238125" y="1470025"/>
            <a:ext cx="8655050" cy="4794250"/>
          </a:xfrm>
        </p:spPr>
        <p:txBody>
          <a:bodyPr/>
          <a:lstStyle>
            <a:lvl1pPr marL="460800">
              <a:defRPr/>
            </a:lvl1pPr>
            <a:lvl2pPr marL="691200">
              <a:defRPr/>
            </a:lvl2pPr>
            <a:lvl3pPr marL="921600">
              <a:defRPr/>
            </a:lvl3pPr>
            <a:lvl4pPr marL="1152000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42938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folie_mi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37142" r="-18" b="7017"/>
          <a:stretch/>
        </p:blipFill>
        <p:spPr>
          <a:xfrm>
            <a:off x="244475" y="252413"/>
            <a:ext cx="8655050" cy="318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6006" y="1811839"/>
            <a:ext cx="4027260" cy="831075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10" name="Bild 9" descr="wirtschaftsschule_kv_winterthur_GB_Logo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21" y="245016"/>
            <a:ext cx="1619850" cy="973006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44476" y="3649980"/>
            <a:ext cx="8655684" cy="258254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82698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2101108"/>
            <a:ext cx="7907337" cy="3670059"/>
          </a:xfrm>
        </p:spPr>
        <p:txBody>
          <a:bodyPr anchor="t">
            <a:normAutofit/>
          </a:bodyPr>
          <a:lstStyle>
            <a:lvl1pPr marL="579534" indent="-435550">
              <a:buFont typeface="Wingdings" charset="2"/>
              <a:buChar char="§"/>
              <a:defRPr sz="2800" b="1" i="0">
                <a:solidFill>
                  <a:srgbClr val="FFFFFF"/>
                </a:solidFill>
                <a:latin typeface="+mn-lt"/>
                <a:cs typeface="Arial Black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5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3318732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1772384"/>
            <a:ext cx="7907337" cy="3970867"/>
          </a:xfrm>
        </p:spPr>
        <p:txBody>
          <a:bodyPr anchor="t"/>
          <a:lstStyle>
            <a:lvl1pPr marL="143984" indent="0">
              <a:lnSpc>
                <a:spcPct val="100000"/>
              </a:lnSpc>
              <a:buFont typeface="Arial"/>
              <a:buNone/>
              <a:defRPr sz="3600" b="1" i="0">
                <a:solidFill>
                  <a:srgbClr val="FFFFFF"/>
                </a:solidFill>
                <a:latin typeface="+mn-lt"/>
                <a:cs typeface="Source Sans Pro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Herzlichen Dank für Ihre Aufmerksamkeit!</a:t>
            </a:r>
          </a:p>
        </p:txBody>
      </p:sp>
      <p:sp>
        <p:nvSpPr>
          <p:cNvPr id="6" name="Rechteck 5"/>
          <p:cNvSpPr/>
          <p:nvPr/>
        </p:nvSpPr>
        <p:spPr>
          <a:xfrm>
            <a:off x="260072" y="340195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34425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684240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un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470762" y="1460500"/>
            <a:ext cx="4428765" cy="4845050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30810" y="332880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238124" y="1460500"/>
            <a:ext cx="4090035" cy="48450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43285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38126" y="332880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238124" y="1460500"/>
            <a:ext cx="4090035" cy="48450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4470400" y="1460500"/>
            <a:ext cx="4435475" cy="48450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2240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_Bi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8126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260071" y="332880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78886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45773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45773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64680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stellung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36538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238919" y="4052920"/>
            <a:ext cx="2783681" cy="225262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267387" y="325565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978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68933" y="1483285"/>
            <a:ext cx="2531117" cy="473536"/>
          </a:xfrm>
          <a:noFill/>
        </p:spPr>
        <p:txBody>
          <a:bodyPr anchor="ctr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0" name="Rechteck 19"/>
          <p:cNvSpPr/>
          <p:nvPr/>
        </p:nvSpPr>
        <p:spPr>
          <a:xfrm>
            <a:off x="6111875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Bildplatzhalter 11"/>
          <p:cNvSpPr>
            <a:spLocks noGrp="1"/>
          </p:cNvSpPr>
          <p:nvPr>
            <p:ph type="pic" sz="quarter" idx="27"/>
          </p:nvPr>
        </p:nvSpPr>
        <p:spPr>
          <a:xfrm>
            <a:off x="6114256" y="4052920"/>
            <a:ext cx="2783681" cy="225262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Rechteck 24"/>
          <p:cNvSpPr/>
          <p:nvPr/>
        </p:nvSpPr>
        <p:spPr>
          <a:xfrm>
            <a:off x="3173917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Bildplatzhalter 11"/>
          <p:cNvSpPr>
            <a:spLocks noGrp="1"/>
          </p:cNvSpPr>
          <p:nvPr>
            <p:ph type="pic" sz="quarter" idx="30"/>
          </p:nvPr>
        </p:nvSpPr>
        <p:spPr>
          <a:xfrm>
            <a:off x="3176298" y="4052920"/>
            <a:ext cx="2783681" cy="225262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32"/>
          </p:nvPr>
        </p:nvSpPr>
        <p:spPr>
          <a:xfrm>
            <a:off x="368300" y="2108200"/>
            <a:ext cx="2532063" cy="1831975"/>
          </a:xfrm>
        </p:spPr>
        <p:txBody>
          <a:bodyPr/>
          <a:lstStyle>
            <a:lvl1pPr>
              <a:defRPr sz="1600"/>
            </a:lvl1pPr>
            <a:lvl2pPr marL="534988" indent="-266700">
              <a:defRPr sz="14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quarter" idx="33"/>
          </p:nvPr>
        </p:nvSpPr>
        <p:spPr>
          <a:xfrm>
            <a:off x="3301710" y="2108160"/>
            <a:ext cx="2532063" cy="1831975"/>
          </a:xfrm>
        </p:spPr>
        <p:txBody>
          <a:bodyPr/>
          <a:lstStyle>
            <a:lvl1pPr>
              <a:defRPr sz="1600"/>
            </a:lvl1pPr>
            <a:lvl2pPr marL="534988" indent="-266700">
              <a:defRPr sz="14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4"/>
          </p:nvPr>
        </p:nvSpPr>
        <p:spPr>
          <a:xfrm>
            <a:off x="6244270" y="2086486"/>
            <a:ext cx="2532063" cy="1831975"/>
          </a:xfrm>
        </p:spPr>
        <p:txBody>
          <a:bodyPr/>
          <a:lstStyle>
            <a:lvl1pPr>
              <a:defRPr sz="1600"/>
            </a:lvl1pPr>
            <a:lvl2pPr marL="534988" indent="-266700">
              <a:defRPr sz="14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3301710" y="1483285"/>
            <a:ext cx="2531117" cy="473536"/>
          </a:xfrm>
          <a:noFill/>
        </p:spPr>
        <p:txBody>
          <a:bodyPr anchor="ctr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36" hasCustomPrompt="1"/>
          </p:nvPr>
        </p:nvSpPr>
        <p:spPr>
          <a:xfrm>
            <a:off x="6245216" y="1483285"/>
            <a:ext cx="2531117" cy="473536"/>
          </a:xfrm>
          <a:noFill/>
        </p:spPr>
        <p:txBody>
          <a:bodyPr anchor="ctr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187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mi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37142" r="-18" b="7017"/>
          <a:stretch/>
        </p:blipFill>
        <p:spPr>
          <a:xfrm>
            <a:off x="244475" y="252413"/>
            <a:ext cx="8655050" cy="318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6006" y="1811839"/>
            <a:ext cx="4027260" cy="831075"/>
          </a:xfrm>
        </p:spPr>
        <p:txBody>
          <a:bodyPr anchor="ctr">
            <a:normAutofit/>
          </a:bodyPr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10" name="Bild 9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244476" y="3665034"/>
            <a:ext cx="8655050" cy="25055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65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41106" y="314092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/>
          <a:lstStyle>
            <a:lvl1pPr marL="460800" indent="-230188">
              <a:buClr>
                <a:srgbClr val="B30031"/>
              </a:buClr>
              <a:tabLst/>
              <a:defRPr/>
            </a:lvl1pPr>
            <a:lvl2pPr marL="691200" indent="-230400">
              <a:buClr>
                <a:srgbClr val="B30031"/>
              </a:buClr>
              <a:tabLst/>
              <a:defRPr/>
            </a:lvl2pPr>
            <a:lvl3pPr marL="921600" indent="-230400">
              <a:buClr>
                <a:srgbClr val="B30031"/>
              </a:buClr>
              <a:tabLst/>
              <a:defRPr/>
            </a:lvl3pPr>
            <a:lvl4pPr marL="1152000" indent="-230400">
              <a:buClr>
                <a:srgbClr val="B30031"/>
              </a:buClr>
              <a:tabLst/>
              <a:defRPr/>
            </a:lvl4pPr>
            <a:lvl5pPr marL="1881188" indent="-446088">
              <a:buClr>
                <a:srgbClr val="B3003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5003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51520" y="332656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4011336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sses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4"/>
            <a:ext cx="8661399" cy="605313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07974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_mit_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3"/>
            <a:ext cx="8661400" cy="501684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39059" y="5516750"/>
            <a:ext cx="8658412" cy="7888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tx1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590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2539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0451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und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38126" y="328086"/>
            <a:ext cx="6710138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6001" y="669246"/>
            <a:ext cx="640824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238126" y="1513417"/>
            <a:ext cx="4244975" cy="447886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654551" y="1502833"/>
            <a:ext cx="4244975" cy="448945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8333" y="6353211"/>
            <a:ext cx="789921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  <a:cs typeface="Source Sans Pro"/>
              </a:defRPr>
            </a:lvl1pPr>
          </a:lstStyle>
          <a:p>
            <a:fld id="{9EB257AE-38F9-B245-9DCE-2674FFC36B02}" type="datetime1">
              <a:rPr lang="de-CH" smtClean="0"/>
              <a:pPr/>
              <a:t>24.10.2024</a:t>
            </a:fld>
            <a:endParaRPr lang="de-DE" dirty="0"/>
          </a:p>
        </p:txBody>
      </p:sp>
      <p:sp>
        <p:nvSpPr>
          <p:cNvPr id="9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777897" y="6353213"/>
            <a:ext cx="828893" cy="227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 Seite </a:t>
            </a:r>
            <a:fld id="{F4993A6D-034C-40C3-892E-6A1D3D815CE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898322" y="6353212"/>
            <a:ext cx="3086100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91571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2101108"/>
            <a:ext cx="7907337" cy="3670059"/>
          </a:xfrm>
        </p:spPr>
        <p:txBody>
          <a:bodyPr anchor="t"/>
          <a:lstStyle>
            <a:lvl1pPr marL="579534" indent="-435550">
              <a:buFont typeface="Wingdings" charset="2"/>
              <a:buChar char="§"/>
              <a:defRPr sz="3600" b="1" i="0">
                <a:solidFill>
                  <a:srgbClr val="FFFFFF"/>
                </a:solidFill>
                <a:latin typeface="+mn-lt"/>
                <a:cs typeface="Arial Black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5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03A03-7366-480E-B06E-50C64FC3C254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60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1772384"/>
            <a:ext cx="7907337" cy="3970867"/>
          </a:xfrm>
        </p:spPr>
        <p:txBody>
          <a:bodyPr anchor="t"/>
          <a:lstStyle>
            <a:lvl1pPr marL="143984" indent="0">
              <a:lnSpc>
                <a:spcPct val="100000"/>
              </a:lnSpc>
              <a:buFont typeface="Arial"/>
              <a:buNone/>
              <a:defRPr sz="3600" b="1" i="0">
                <a:solidFill>
                  <a:srgbClr val="FFFFFF"/>
                </a:solidFill>
                <a:latin typeface="+mn-lt"/>
                <a:cs typeface="Source Sans Pro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Herzlichen Dank für Ihre Aufmerksamkeit!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34425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C1C9109-481C-414E-A6FC-F9A5D9506E01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13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48583" y="1474196"/>
            <a:ext cx="8650942" cy="4831353"/>
          </a:xfrm>
        </p:spPr>
        <p:txBody>
          <a:bodyPr numCol="2" spcCol="561392"/>
          <a:lstStyle>
            <a:lvl1pPr marL="103857" indent="-188067">
              <a:lnSpc>
                <a:spcPct val="110000"/>
              </a:lnSpc>
              <a:spcBef>
                <a:spcPts val="468"/>
              </a:spcBef>
              <a:spcAft>
                <a:spcPts val="468"/>
              </a:spcAft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Tx/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435079" indent="-154383" algn="l">
              <a:lnSpc>
                <a:spcPct val="110000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ct val="110000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15704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DEEC-9509-4C31-A126-463D3FFDC7CA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06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46530" y="1473326"/>
            <a:ext cx="8643471" cy="4832224"/>
          </a:xfrm>
        </p:spPr>
        <p:txBody>
          <a:bodyPr numCol="2" spcCol="561392"/>
          <a:lstStyle>
            <a:lvl1pPr marL="131927" indent="-244206">
              <a:lnSpc>
                <a:spcPct val="110000"/>
              </a:lnSpc>
              <a:spcBef>
                <a:spcPts val="468"/>
              </a:spcBef>
              <a:spcAft>
                <a:spcPts val="936"/>
              </a:spcAft>
              <a:buClr>
                <a:srgbClr val="800000"/>
              </a:buClr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446088" indent="-206375">
              <a:lnSpc>
                <a:spcPct val="110000"/>
              </a:lnSpc>
              <a:spcBef>
                <a:spcPts val="0"/>
              </a:spcBef>
              <a:spcAft>
                <a:spcPts val="936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623888" indent="-177800" algn="l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803275" indent="-179388">
              <a:lnSpc>
                <a:spcPct val="110000"/>
              </a:lnSpc>
              <a:spcAft>
                <a:spcPts val="507"/>
              </a:spcAft>
              <a:buClr>
                <a:srgbClr val="800000"/>
              </a:buClr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743844" indent="-154383">
              <a:lnSpc>
                <a:spcPts val="1528"/>
              </a:lnSpc>
              <a:spcAft>
                <a:spcPts val="468"/>
              </a:spcAft>
              <a:buClr>
                <a:srgbClr val="12A34F"/>
              </a:buClr>
              <a:buSzPct val="110000"/>
              <a:buFont typeface="Lucida Grande"/>
              <a:buChar char="&gt;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  <a:lvl6pPr marL="2377035" indent="0">
              <a:buNone/>
              <a:defRPr/>
            </a:lvl6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AAED-B54A-4D6E-A500-80D4E6492F0C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15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_mit_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3"/>
            <a:ext cx="8661400" cy="5016841"/>
          </a:xfrm>
        </p:spPr>
        <p:txBody>
          <a:bodyPr/>
          <a:lstStyle/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39059" y="5516750"/>
            <a:ext cx="8658412" cy="7888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tx1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2A9313-2ACD-443E-9047-5DD8D5C960D1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6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sses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4"/>
            <a:ext cx="8661399" cy="6053136"/>
          </a:xfrm>
        </p:spPr>
        <p:txBody>
          <a:bodyPr/>
          <a:lstStyle/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3CFBF2-EEE0-45D4-ABC0-98CD3F43CDF1}" type="datetime1">
              <a:rPr lang="de-CH" smtClean="0"/>
              <a:t>24.10.2024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03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342000"/>
            <a:ext cx="679452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" y="1270800"/>
            <a:ext cx="8478000" cy="41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700" y="6356351"/>
            <a:ext cx="78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1FFD-85A9-45BA-927A-F000ACFD0C21}" type="datetime1">
              <a:rPr lang="de-CH" smtClean="0"/>
              <a:t>24.10.2024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56351"/>
            <a:ext cx="4892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110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Bild 10" descr="wirtschaftsschule_kv_winterthur_GB_Logo_RGB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30" y="252413"/>
            <a:ext cx="1619850" cy="973006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-1270000" y="3117725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0071194" y="690855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13" name="Bild 10" descr="wirtschaftsschule_kv_winterthur_GB_Logo_RGB.jp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30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2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65" r:id="rId4"/>
    <p:sldLayoutId id="2147483667" r:id="rId5"/>
    <p:sldLayoutId id="2147483652" r:id="rId6"/>
    <p:sldLayoutId id="2147483664" r:id="rId7"/>
    <p:sldLayoutId id="2147483653" r:id="rId8"/>
    <p:sldLayoutId id="2147483663" r:id="rId9"/>
    <p:sldLayoutId id="2147483650" r:id="rId10"/>
    <p:sldLayoutId id="2147483654" r:id="rId11"/>
    <p:sldLayoutId id="2147483655" r:id="rId12"/>
    <p:sldLayoutId id="2147483656" r:id="rId13"/>
    <p:sldLayoutId id="2147483662" r:id="rId14"/>
    <p:sldLayoutId id="2147483666" r:id="rId15"/>
    <p:sldLayoutId id="2147483671" r:id="rId16"/>
    <p:sldLayoutId id="2147483672" r:id="rId17"/>
    <p:sldLayoutId id="2147483673" r:id="rId18"/>
    <p:sldLayoutId id="2147483674" r:id="rId19"/>
    <p:sldLayoutId id="2147483675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2" userDrawn="1">
          <p15:clr>
            <a:srgbClr val="F26B43"/>
          </p15:clr>
        </p15:guide>
        <p15:guide id="2" pos="747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800" userDrawn="1">
          <p15:clr>
            <a:srgbClr val="F26B43"/>
          </p15:clr>
        </p15:guide>
        <p15:guide id="5" orient="horz" pos="3930" userDrawn="1">
          <p15:clr>
            <a:srgbClr val="F26B43"/>
          </p15:clr>
        </p15:guide>
        <p15:guide id="6" orient="horz" pos="4066" userDrawn="1">
          <p15:clr>
            <a:srgbClr val="F26B43"/>
          </p15:clr>
        </p15:guide>
        <p15:guide id="7" orient="horz" pos="1163" userDrawn="1">
          <p15:clr>
            <a:srgbClr val="F26B43"/>
          </p15:clr>
        </p15:guide>
        <p15:guide id="8" pos="3705" userDrawn="1">
          <p15:clr>
            <a:srgbClr val="F26B43"/>
          </p15:clr>
        </p15:guide>
        <p15:guide id="9" pos="3977" userDrawn="1">
          <p15:clr>
            <a:srgbClr val="F26B43"/>
          </p15:clr>
        </p15:guide>
        <p15:guide id="10" orient="horz" pos="3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342000"/>
            <a:ext cx="679452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" y="1270800"/>
            <a:ext cx="8478000" cy="41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700" y="6356351"/>
            <a:ext cx="78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EBDC-B432-4033-A004-2E8D7BABBC31}" type="datetimeFigureOut">
              <a:rPr lang="de-CH" smtClean="0"/>
              <a:pPr/>
              <a:t>24.10.2024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56351"/>
            <a:ext cx="4892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5660" y="63576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2656"/>
            <a:ext cx="16224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liennummernplatzhalter 3"/>
          <p:cNvSpPr txBox="1">
            <a:spLocks/>
          </p:cNvSpPr>
          <p:nvPr userDrawn="1"/>
        </p:nvSpPr>
        <p:spPr>
          <a:xfrm>
            <a:off x="8129991" y="6321177"/>
            <a:ext cx="669110" cy="187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5081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5407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0814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221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1629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7035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2443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7850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03256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7E839141-30DE-4C6A-9A73-0988F05E176E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251520" y="6395400"/>
            <a:ext cx="789921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257AE-38F9-B245-9DCE-2674FFC36B02}" type="datetime1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l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24.10.2024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576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4E_5C57D1D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17050" y="2630599"/>
            <a:ext cx="5403180" cy="1355331"/>
          </a:xfrm>
        </p:spPr>
        <p:txBody>
          <a:bodyPr/>
          <a:lstStyle/>
          <a:p>
            <a:r>
              <a:rPr lang="de-DE" dirty="0"/>
              <a:t>Elterninfoabend </a:t>
            </a:r>
            <a:br>
              <a:rPr lang="de-DE" dirty="0"/>
            </a:br>
            <a:r>
              <a:rPr lang="de-DE" dirty="0"/>
              <a:t>1. Lehrjahr, EFZ mit BM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2298" r="5716" b="17272"/>
          <a:stretch/>
        </p:blipFill>
        <p:spPr bwMode="auto">
          <a:xfrm rot="21223905">
            <a:off x="5001593" y="4045016"/>
            <a:ext cx="3509158" cy="1803149"/>
          </a:xfrm>
          <a:prstGeom prst="rect">
            <a:avLst/>
          </a:prstGeom>
          <a:noFill/>
          <a:ln>
            <a:noFill/>
          </a:ln>
          <a:effectLst>
            <a:glow rad="228600">
              <a:srgbClr val="B30931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8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5110" y="1432203"/>
            <a:ext cx="8643471" cy="4832224"/>
          </a:xfrm>
        </p:spPr>
        <p:txBody>
          <a:bodyPr numCol="1"/>
          <a:lstStyle/>
          <a:p>
            <a:pPr marL="140348" lvl="1" indent="0">
              <a:buNone/>
            </a:pPr>
            <a:r>
              <a:rPr lang="de-DE" sz="3000" dirty="0"/>
              <a:t>Unsere Gäste heute Abend:</a:t>
            </a:r>
          </a:p>
          <a:p>
            <a:pPr marL="597548" lvl="1" indent="-457200"/>
            <a:r>
              <a:rPr lang="de-DE" sz="3000" dirty="0"/>
              <a:t>Eltern mit Tochter/Sohn in der Ausbildung zur Kauffrau/zum Kaufmann EFZ mit Berufsmaturität</a:t>
            </a:r>
          </a:p>
          <a:p>
            <a:pPr marL="597548" lvl="1" indent="-457200"/>
            <a:r>
              <a:rPr lang="de-DE" sz="3000" dirty="0">
                <a:solidFill>
                  <a:srgbClr val="0070C0"/>
                </a:solidFill>
              </a:rPr>
              <a:t>Eltern mit Tochter/Sohn in der Ausbildung zur Entwicklerin/ zum Entwickler digitales Business mit Berufsmaturität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Kleiner Einschub</a:t>
            </a:r>
          </a:p>
        </p:txBody>
      </p:sp>
    </p:spTree>
    <p:extLst>
      <p:ext uri="{BB962C8B-B14F-4D97-AF65-F5344CB8AC3E}">
        <p14:creationId xmlns:p14="http://schemas.microsoft.com/office/powerpoint/2010/main" val="3802181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5110" y="1432203"/>
            <a:ext cx="8643471" cy="4832224"/>
          </a:xfrm>
        </p:spPr>
        <p:txBody>
          <a:bodyPr numCol="1"/>
          <a:lstStyle/>
          <a:p>
            <a:pPr marL="140348" lvl="1" indent="0">
              <a:buNone/>
            </a:pPr>
            <a:r>
              <a:rPr lang="de-DE" sz="3000" dirty="0"/>
              <a:t>Die folgenden Ausführungen gelten mehrheitlich für beide Ausbildungen; Unterschiede sind für den Bereich </a:t>
            </a:r>
            <a:r>
              <a:rPr lang="de-DE" sz="3000" dirty="0">
                <a:solidFill>
                  <a:srgbClr val="0070C0"/>
                </a:solidFill>
              </a:rPr>
              <a:t>EDB in Blau </a:t>
            </a:r>
            <a:r>
              <a:rPr lang="de-DE" sz="3000" dirty="0"/>
              <a:t>geschrieben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Kleiner Einschub</a:t>
            </a:r>
          </a:p>
        </p:txBody>
      </p:sp>
    </p:spTree>
    <p:extLst>
      <p:ext uri="{BB962C8B-B14F-4D97-AF65-F5344CB8AC3E}">
        <p14:creationId xmlns:p14="http://schemas.microsoft.com/office/powerpoint/2010/main" val="380193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13BC42-4AF0-FA42-47C3-CCF92918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Lehre: Wo lernen die Lernenden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B37FF2-6B78-0E37-65BD-F9664B754C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600" y="1400868"/>
            <a:ext cx="8655050" cy="5228531"/>
          </a:xfrm>
        </p:spPr>
        <p:txBody>
          <a:bodyPr/>
          <a:lstStyle/>
          <a:p>
            <a:pPr marL="0" indent="0">
              <a:buNone/>
            </a:pPr>
            <a:r>
              <a:rPr lang="de-CH" i="0" dirty="0">
                <a:effectLst/>
              </a:rPr>
              <a:t>Die Grundausbildungen Kauffrau/Kaufmann EFZ und EDB mit BM 1 erstrecken sich über drei </a:t>
            </a:r>
            <a:r>
              <a:rPr lang="de-CH" i="0" dirty="0">
                <a:solidFill>
                  <a:srgbClr val="0070C0"/>
                </a:solidFill>
                <a:effectLst/>
              </a:rPr>
              <a:t>resp. </a:t>
            </a:r>
            <a:r>
              <a:rPr lang="de-CH" dirty="0">
                <a:solidFill>
                  <a:srgbClr val="0070C0"/>
                </a:solidFill>
              </a:rPr>
              <a:t>ü</a:t>
            </a:r>
            <a:r>
              <a:rPr lang="de-CH" i="0" dirty="0">
                <a:solidFill>
                  <a:srgbClr val="0070C0"/>
                </a:solidFill>
                <a:effectLst/>
              </a:rPr>
              <a:t>ber 4 Jahre </a:t>
            </a:r>
            <a:r>
              <a:rPr lang="de-CH" i="0" dirty="0">
                <a:effectLst/>
              </a:rPr>
              <a:t>und umfasst die drei Lernorte: </a:t>
            </a:r>
          </a:p>
          <a:p>
            <a:pPr marL="342900" indent="-342900"/>
            <a:r>
              <a:rPr lang="de-CH" i="0" dirty="0">
                <a:effectLst/>
              </a:rPr>
              <a:t>Lehrbetrieb </a:t>
            </a:r>
          </a:p>
          <a:p>
            <a:pPr marL="342900" indent="-342900"/>
            <a:r>
              <a:rPr lang="de-CH" dirty="0"/>
              <a:t>überbetriebliche Kurse (</a:t>
            </a:r>
            <a:r>
              <a:rPr lang="de-CH" dirty="0" err="1"/>
              <a:t>üK</a:t>
            </a:r>
            <a:r>
              <a:rPr lang="de-CH" dirty="0"/>
              <a:t>)</a:t>
            </a:r>
          </a:p>
          <a:p>
            <a:pPr marL="342900" indent="-342900"/>
            <a:r>
              <a:rPr lang="de-CH" i="0" dirty="0" err="1">
                <a:effectLst/>
              </a:rPr>
              <a:t>Berufsfach-und</a:t>
            </a:r>
            <a:r>
              <a:rPr lang="de-CH" i="0" dirty="0">
                <a:effectLst/>
              </a:rPr>
              <a:t> Berufsmaturitätsschule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2" name="Grafik 1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854BB12C-2F5A-9A0A-87A1-B15717FB1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41" y="3683727"/>
            <a:ext cx="6881322" cy="29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de-CH" b="0" i="0" dirty="0">
                <a:effectLst/>
              </a:rPr>
              <a:t>Im Lehrbetrieb erwerben sich die Lernenden an drei </a:t>
            </a:r>
            <a:r>
              <a:rPr lang="de-CH" dirty="0"/>
              <a:t>Tagen pro Woche </a:t>
            </a:r>
            <a:r>
              <a:rPr lang="de-CH" b="0" i="0" dirty="0">
                <a:effectLst/>
              </a:rPr>
              <a:t>die </a:t>
            </a:r>
            <a:r>
              <a:rPr lang="de-CH" b="0" i="0" dirty="0" err="1">
                <a:effectLst/>
              </a:rPr>
              <a:t>prak</a:t>
            </a:r>
            <a:r>
              <a:rPr lang="de-CH" b="0" i="0" dirty="0">
                <a:effectLst/>
              </a:rPr>
              <a:t>-tischen Fertigkeiten und Handlungskompetenzen des Berufs.</a:t>
            </a:r>
          </a:p>
          <a:p>
            <a:pPr marL="342900" indent="-342900"/>
            <a:r>
              <a:rPr lang="de-CH" dirty="0"/>
              <a:t>Einmal pro Semester erfolgt ein benotetes Qualifikationsgespräch mit der lernenden Person     </a:t>
            </a:r>
            <a:r>
              <a:rPr lang="de-CH" dirty="0">
                <a:solidFill>
                  <a:srgbClr val="0070C0"/>
                </a:solidFill>
              </a:rPr>
              <a:t>(im EDB: keine Noten im Lehrbetrieb)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sz="2400"/>
              <a:t>Was lernen die Lernenden im Lehrbetrieb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6427D3-3098-C5A7-8A03-7C7FC046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99" y="1655084"/>
            <a:ext cx="4244227" cy="4455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185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ABA6D6-C4AD-D5F2-0707-26E8F4FA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762" y="2371709"/>
            <a:ext cx="4428765" cy="3022632"/>
          </a:xfrm>
          <a:prstGeom prst="rect">
            <a:avLst/>
          </a:prstGeom>
          <a:noFill/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39" y="1460500"/>
            <a:ext cx="3975287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sz="2200" b="0" i="0" dirty="0">
                <a:effectLst/>
              </a:rPr>
              <a:t>In den überbetrieblichen Kursen (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) werden grundlegende Fertigkeiten sowie spezifisches Berufswissen vermittelt. </a:t>
            </a:r>
          </a:p>
          <a:p>
            <a:pPr marL="342900" indent="-342900"/>
            <a:r>
              <a:rPr lang="de-CH" sz="2200" b="0" i="0" dirty="0">
                <a:effectLst/>
              </a:rPr>
              <a:t>Die 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 ergänzen die Ausbildung in Betrieb und Berufsfachschule. </a:t>
            </a:r>
          </a:p>
          <a:p>
            <a:pPr marL="342900" indent="-342900"/>
            <a:r>
              <a:rPr lang="de-CH" sz="2200" b="0" i="0" dirty="0">
                <a:effectLst/>
              </a:rPr>
              <a:t>Verantwortlich für die Durchführung der 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 sind die jeweiligen entsprechenden Branchen</a:t>
            </a:r>
            <a:endParaRPr lang="de-CH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7" y="593573"/>
            <a:ext cx="6179977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Was lernen die Lernenden im </a:t>
            </a:r>
            <a:r>
              <a:rPr lang="de-CH" dirty="0" err="1"/>
              <a:t>üK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8939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6" y="1460500"/>
            <a:ext cx="4603505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b="0" i="0" dirty="0">
                <a:effectLst/>
              </a:rPr>
              <a:t>Die Berufsfachschule vermittelt Berufskenntnisse und Allgemeinbildung. </a:t>
            </a:r>
          </a:p>
          <a:p>
            <a:pPr marL="342900" indent="-342900"/>
            <a:r>
              <a:rPr lang="de-CH" b="0" i="0" dirty="0">
                <a:effectLst/>
              </a:rPr>
              <a:t>Kaufleute mit </a:t>
            </a:r>
            <a:r>
              <a:rPr lang="de-CH" dirty="0"/>
              <a:t>BM1 </a:t>
            </a:r>
            <a:r>
              <a:rPr lang="de-CH" b="0" i="0" dirty="0">
                <a:effectLst/>
              </a:rPr>
              <a:t>besuchen die </a:t>
            </a:r>
            <a:r>
              <a:rPr lang="de-CH" dirty="0"/>
              <a:t>Berufsfachschule jeweils an zwei Tagen während </a:t>
            </a:r>
            <a:r>
              <a:rPr lang="de-CH" b="0" i="0" dirty="0">
                <a:effectLst/>
              </a:rPr>
              <a:t>der drei Lehrjahre</a:t>
            </a:r>
          </a:p>
          <a:p>
            <a:pPr marL="342900" indent="-342900"/>
            <a:r>
              <a:rPr lang="de-CH" b="0" i="0" dirty="0">
                <a:solidFill>
                  <a:srgbClr val="0070C0"/>
                </a:solidFill>
                <a:effectLst/>
              </a:rPr>
              <a:t>EDB mit BM besuchen grundsätzlich 1 Schultag an der BBW und 1 Schultag an der WSKVW (BM)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sz="2600"/>
              <a:t>Was lernen die Lernenden in der Schule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F760B3-8DC3-E8F2-D1FE-D1C15BD5D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99" y="2477124"/>
            <a:ext cx="4244227" cy="281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7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658" y="1474197"/>
            <a:ext cx="8409642" cy="2831104"/>
          </a:xfrm>
        </p:spPr>
        <p:txBody>
          <a:bodyPr numCol="1" anchor="t">
            <a:normAutofit/>
          </a:bodyPr>
          <a:lstStyle/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b="1" dirty="0">
                <a:cs typeface="+mn-cs"/>
              </a:rPr>
              <a:t>IDAF</a:t>
            </a:r>
            <a:r>
              <a:rPr lang="de-DE" sz="2400" dirty="0">
                <a:cs typeface="+mn-cs"/>
              </a:rPr>
              <a:t>: Vertiefen und Vernetzen von Wissen und Handlungskompetenzen in Fokuswochen (siehe nächste Folie) 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b="1" dirty="0">
                <a:cs typeface="+mn-cs"/>
              </a:rPr>
              <a:t>IDPA</a:t>
            </a:r>
            <a:r>
              <a:rPr lang="de-DE" sz="2400" dirty="0">
                <a:cs typeface="+mn-cs"/>
              </a:rPr>
              <a:t>: Interdisziplinäre Projektarbeit bzw. selbstständige Auseinandersetzung mit einem Thema im letzten Lehrjahr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3553" y="593573"/>
            <a:ext cx="6606148" cy="492479"/>
          </a:xfrm>
        </p:spPr>
        <p:txBody>
          <a:bodyPr>
            <a:normAutofit fontScale="90000"/>
          </a:bodyPr>
          <a:lstStyle/>
          <a:p>
            <a:r>
              <a:rPr lang="de-DE" dirty="0"/>
              <a:t>Spezielle „</a:t>
            </a:r>
            <a:r>
              <a:rPr lang="de-DE" sz="3100" dirty="0"/>
              <a:t>BM-</a:t>
            </a:r>
            <a:r>
              <a:rPr lang="de-DE" sz="3100" dirty="0" err="1"/>
              <a:t>Lerngefässe</a:t>
            </a:r>
            <a:r>
              <a:rPr lang="de-DE" dirty="0"/>
              <a:t>“ in der Schule</a:t>
            </a:r>
          </a:p>
        </p:txBody>
      </p:sp>
    </p:spTree>
    <p:extLst>
      <p:ext uri="{BB962C8B-B14F-4D97-AF65-F5344CB8AC3E}">
        <p14:creationId xmlns:p14="http://schemas.microsoft.com/office/powerpoint/2010/main" val="210998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6FC935-5E5D-A680-651F-ED93E77CD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82" y="1474196"/>
            <a:ext cx="8813355" cy="4831353"/>
          </a:xfrm>
        </p:spPr>
        <p:txBody>
          <a:bodyPr vert="horz" lIns="91440" tIns="45720" rIns="91440" bIns="45720" numCol="1" spcCol="561392" rtlCol="0" anchor="t">
            <a:normAutofit fontScale="85000" lnSpcReduction="10000"/>
          </a:bodyPr>
          <a:lstStyle/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WSKVW-spezifisch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Erfolgen an üblichen Schultagen in einer oder zwei aufeinanderfolgenden Schulwochen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Haben ein „Oberthema“, sind handlungskompetenz-übergreifend sowie teamorientiert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Sind zentralen Themen der Ausbildung gewidmet, z.B. Beratungsgespräche, Verkaufsgespräche, Behandlung von Reklamationen, Planen und Koordinieren, Prozessmanagement, Marketing etc. </a:t>
            </a:r>
            <a:r>
              <a:rPr lang="de-DE" sz="2400" dirty="0">
                <a:solidFill>
                  <a:srgbClr val="0070C0"/>
                </a:solidFill>
                <a:cs typeface="+mn-cs"/>
              </a:rPr>
              <a:t>(teilweise andere Vorgaben im EDB)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Werden benotet 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Im 1. Lehrjahr 2, im 2. Lehrjahr 4 Fokuswochen </a:t>
            </a:r>
            <a:r>
              <a:rPr lang="de-DE" sz="2400" dirty="0">
                <a:solidFill>
                  <a:srgbClr val="0070C0"/>
                </a:solidFill>
                <a:cs typeface="+mn-cs"/>
              </a:rPr>
              <a:t>(EDB: je 2 Fokuswochen)</a:t>
            </a:r>
            <a:endParaRPr lang="de-CH" sz="2400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F70AFD-63AA-47CD-B944-B4E677BE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Fokuswochen an der WSKVW</a:t>
            </a:r>
          </a:p>
        </p:txBody>
      </p:sp>
    </p:spTree>
    <p:extLst>
      <p:ext uri="{BB962C8B-B14F-4D97-AF65-F5344CB8AC3E}">
        <p14:creationId xmlns:p14="http://schemas.microsoft.com/office/powerpoint/2010/main" val="200317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52714" y="5084539"/>
            <a:ext cx="4679726" cy="7207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28806" y="332656"/>
            <a:ext cx="6591466" cy="864096"/>
          </a:xfrm>
        </p:spPr>
        <p:txBody>
          <a:bodyPr>
            <a:normAutofit/>
          </a:bodyPr>
          <a:lstStyle/>
          <a:p>
            <a:r>
              <a:rPr lang="de-CH" dirty="0"/>
              <a:t>Zeugnis</a:t>
            </a:r>
            <a:endParaRPr lang="de-DE" dirty="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014986" y="5158933"/>
            <a:ext cx="43734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dirty="0"/>
              <a:t>Zeugnisse gehen an Lernende und Lehrbetriebe</a:t>
            </a:r>
            <a:endParaRPr lang="de-DE" dirty="0"/>
          </a:p>
        </p:txBody>
      </p:sp>
      <p:sp>
        <p:nvSpPr>
          <p:cNvPr id="20487" name="AutoShape 8"/>
          <p:cNvSpPr>
            <a:spLocks noChangeArrowheads="1"/>
          </p:cNvSpPr>
          <p:nvPr/>
        </p:nvSpPr>
        <p:spPr bwMode="auto">
          <a:xfrm flipV="1">
            <a:off x="7236296" y="3825649"/>
            <a:ext cx="1081510" cy="787804"/>
          </a:xfrm>
          <a:prstGeom prst="foldedCorner">
            <a:avLst>
              <a:gd name="adj" fmla="val 12500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0488" name="AutoShape 9"/>
          <p:cNvSpPr>
            <a:spLocks noChangeArrowheads="1"/>
          </p:cNvSpPr>
          <p:nvPr/>
        </p:nvSpPr>
        <p:spPr bwMode="auto">
          <a:xfrm>
            <a:off x="3408549" y="3825649"/>
            <a:ext cx="1152128" cy="792088"/>
          </a:xfrm>
          <a:prstGeom prst="foldedCorner">
            <a:avLst>
              <a:gd name="adj" fmla="val 12500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525916" y="4058702"/>
            <a:ext cx="7918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600" b="1" dirty="0">
                <a:solidFill>
                  <a:schemeClr val="bg1"/>
                </a:solidFill>
                <a:latin typeface="Tahoma" pitchFamily="34" charset="0"/>
              </a:rPr>
              <a:t>Juli</a:t>
            </a:r>
            <a:endParaRPr lang="de-DE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3480730" y="4026657"/>
            <a:ext cx="10077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600" b="1" dirty="0">
                <a:solidFill>
                  <a:schemeClr val="bg1"/>
                </a:solidFill>
                <a:latin typeface="Tahoma" pitchFamily="34" charset="0"/>
              </a:rPr>
              <a:t>Februar</a:t>
            </a:r>
            <a:endParaRPr lang="de-DE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" name="Pfeil nach unten 2"/>
          <p:cNvSpPr/>
          <p:nvPr/>
        </p:nvSpPr>
        <p:spPr>
          <a:xfrm>
            <a:off x="4645596" y="3715516"/>
            <a:ext cx="144016" cy="12224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 nach unten 13"/>
          <p:cNvSpPr/>
          <p:nvPr/>
        </p:nvSpPr>
        <p:spPr>
          <a:xfrm>
            <a:off x="8399271" y="3715516"/>
            <a:ext cx="144016" cy="12224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3FEE68-8E19-70D9-FAD9-B31476975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32" y="1970914"/>
            <a:ext cx="8627291" cy="15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8" y="554384"/>
            <a:ext cx="6691210" cy="49247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de-CH" sz="3100" dirty="0"/>
              <a:t>Promotionsbedingungen</a:t>
            </a:r>
            <a:r>
              <a:rPr lang="de-CH" dirty="0"/>
              <a:t> und </a:t>
            </a:r>
            <a:br>
              <a:rPr lang="de-CH" dirty="0"/>
            </a:br>
            <a:r>
              <a:rPr lang="de-CH" dirty="0"/>
              <a:t>Wechsel BMZ-EFZ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73078" y="1435828"/>
            <a:ext cx="8534400" cy="47320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2800" b="1" dirty="0">
                <a:solidFill>
                  <a:srgbClr val="C00000"/>
                </a:solidFill>
                <a:latin typeface="+mn-lt"/>
              </a:rPr>
              <a:t>Promotionsbedingungen:</a:t>
            </a:r>
          </a:p>
          <a:p>
            <a:pPr marL="514350" indent="-51435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de-CH" sz="2300" dirty="0">
                <a:latin typeface="+mn-lt"/>
              </a:rPr>
              <a:t>Durchschnitt im Semesterzeugnis: mindestens</a:t>
            </a:r>
            <a:r>
              <a:rPr lang="de-CH" sz="2300" dirty="0">
                <a:latin typeface="+mn-lt"/>
                <a:sym typeface="Symbol" panose="05050102010706020507" pitchFamily="18" charset="2"/>
              </a:rPr>
              <a:t> </a:t>
            </a:r>
            <a:r>
              <a:rPr lang="de-CH" sz="2300" dirty="0">
                <a:latin typeface="+mn-lt"/>
              </a:rPr>
              <a:t>4.0.            Es zählen alle Zeugnisnoten                                         ausser Technologie, IDAF und IDPA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de-CH" sz="2300" dirty="0">
                <a:latin typeface="+mn-lt"/>
              </a:rPr>
              <a:t>höchstens 2 ungenügende Zeugnisnoten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de-CH" sz="2300" dirty="0">
                <a:latin typeface="+mn-lt"/>
              </a:rPr>
              <a:t>Notenabweichung unter 4 max. 2 Notenpunkte</a:t>
            </a:r>
          </a:p>
          <a:p>
            <a:pPr eaLnBrk="1" hangingPunct="1">
              <a:spcBef>
                <a:spcPct val="50000"/>
              </a:spcBef>
            </a:pPr>
            <a:endParaRPr lang="de-CH" sz="800" dirty="0">
              <a:latin typeface="+mn-lt"/>
            </a:endParaRPr>
          </a:p>
          <a:p>
            <a:pPr marL="452438" indent="-452438" eaLnBrk="1" hangingPunct="1">
              <a:spcBef>
                <a:spcPct val="50000"/>
              </a:spcBef>
            </a:pPr>
            <a:r>
              <a:rPr lang="de-CH" sz="2800" dirty="0">
                <a:latin typeface="+mn-lt"/>
              </a:rPr>
              <a:t>1. Mal provisorisch: provisorische Versetzung ins                                                                 nächste Semester</a:t>
            </a:r>
          </a:p>
          <a:p>
            <a:pPr eaLnBrk="1" hangingPunct="1">
              <a:spcBef>
                <a:spcPct val="50000"/>
              </a:spcBef>
            </a:pPr>
            <a:r>
              <a:rPr lang="de-CH" sz="2800" dirty="0">
                <a:latin typeface="+mn-lt"/>
              </a:rPr>
              <a:t>2. Mal provisorisch = </a:t>
            </a:r>
            <a:r>
              <a:rPr lang="de-CH" sz="2800" b="1" dirty="0">
                <a:solidFill>
                  <a:srgbClr val="C00000"/>
                </a:solidFill>
                <a:latin typeface="+mn-lt"/>
              </a:rPr>
              <a:t>Wechsel ins EFZ</a:t>
            </a:r>
          </a:p>
        </p:txBody>
      </p:sp>
    </p:spTree>
    <p:extLst>
      <p:ext uri="{BB962C8B-B14F-4D97-AF65-F5344CB8AC3E}">
        <p14:creationId xmlns:p14="http://schemas.microsoft.com/office/powerpoint/2010/main" val="177611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Heute Abend für Sie da…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286723" y="1601645"/>
            <a:ext cx="2410302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Susanne Cavadini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Rektorin WSKVW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Gesamtleitung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96205" y="1643896"/>
            <a:ext cx="2408950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Daniela Näf Bürgi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Prorektorin WSKVW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Leitung Grundbildung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B32D70-B355-EFD2-438B-C113AC54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3"/>
          <a:stretch/>
        </p:blipFill>
        <p:spPr>
          <a:xfrm>
            <a:off x="3096205" y="3429000"/>
            <a:ext cx="2409626" cy="2738925"/>
          </a:xfrm>
          <a:prstGeom prst="rect">
            <a:avLst/>
          </a:prstGeom>
        </p:spPr>
      </p:pic>
      <p:pic>
        <p:nvPicPr>
          <p:cNvPr id="5" name="Grafik 4" descr="Ein Bild, das Menschliches Gesicht, Person, Lächeln, Wand enthält.&#10;&#10;Automatisch generierte Beschreibung">
            <a:extLst>
              <a:ext uri="{FF2B5EF4-FFF2-40B4-BE49-F238E27FC236}">
                <a16:creationId xmlns:a16="http://schemas.microsoft.com/office/drawing/2014/main" id="{110D0944-0078-2B24-ABC8-756FFA7D4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2" r="18744"/>
          <a:stretch/>
        </p:blipFill>
        <p:spPr>
          <a:xfrm>
            <a:off x="286722" y="3386749"/>
            <a:ext cx="2393294" cy="27389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A5BF6C-809A-C235-E018-CCBFBFF63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335" y="3363832"/>
            <a:ext cx="2215537" cy="28043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339382-4026-7960-23CB-FBBE3277E2D8}"/>
              </a:ext>
            </a:extLst>
          </p:cNvPr>
          <p:cNvSpPr txBox="1"/>
          <p:nvPr/>
        </p:nvSpPr>
        <p:spPr>
          <a:xfrm>
            <a:off x="5904335" y="1624005"/>
            <a:ext cx="2215537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Pascal Renggli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Delegierter Schulleitung WSKVW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587275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07838F0F-1CFD-6E30-601E-3761A8C4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500" dirty="0"/>
              <a:t>Ausblick: Qualifikationsverfahren (Lehrabschlussprüfung)</a:t>
            </a:r>
            <a:endParaRPr lang="en-US" sz="25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5C939C-EE8F-14CC-6F60-21971E70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460500"/>
            <a:ext cx="8659346" cy="518610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de-CH" sz="2200" dirty="0"/>
              <a:t>Teil BM</a:t>
            </a:r>
          </a:p>
          <a:p>
            <a:pPr marL="449263" lvl="3" indent="0">
              <a:lnSpc>
                <a:spcPct val="100000"/>
              </a:lnSpc>
              <a:buNone/>
            </a:pPr>
            <a:r>
              <a:rPr lang="de-CH" sz="2200" dirty="0"/>
              <a:t>Erfahrungsnoten sowie schriftliche BM-Prüfungen in allen Fächern; in Sprachen zusätzlich eine mündliche Prüfung (keine BMP in G&amp;P sowie T&amp;U) </a:t>
            </a:r>
          </a:p>
          <a:p>
            <a:pPr marL="449263" lvl="3" indent="0">
              <a:lnSpc>
                <a:spcPct val="100000"/>
              </a:lnSpc>
              <a:buNone/>
            </a:pPr>
            <a:endParaRPr lang="de-CH" sz="2200" dirty="0"/>
          </a:p>
          <a:p>
            <a:pPr lvl="1">
              <a:lnSpc>
                <a:spcPct val="100000"/>
              </a:lnSpc>
            </a:pPr>
            <a:r>
              <a:rPr lang="de-CH" sz="2200" dirty="0"/>
              <a:t>Teil EFZ</a:t>
            </a:r>
          </a:p>
          <a:p>
            <a:pPr marL="449263" lvl="1" indent="0">
              <a:lnSpc>
                <a:spcPct val="100000"/>
              </a:lnSpc>
              <a:buNone/>
            </a:pPr>
            <a:r>
              <a:rPr lang="de-CH" sz="2200" dirty="0"/>
              <a:t>Setzt sich zusammen aus </a:t>
            </a:r>
          </a:p>
          <a:p>
            <a:pPr marL="449263" lvl="1" indent="0">
              <a:lnSpc>
                <a:spcPct val="100000"/>
              </a:lnSpc>
              <a:buNone/>
            </a:pPr>
            <a:r>
              <a:rPr lang="de-CH" sz="2200" dirty="0"/>
              <a:t>Erfahrungsnoten aus </a:t>
            </a:r>
          </a:p>
          <a:p>
            <a:pPr marL="449263" lvl="1" indent="0">
              <a:lnSpc>
                <a:spcPct val="100000"/>
              </a:lnSpc>
              <a:buNone/>
            </a:pPr>
            <a:r>
              <a:rPr lang="de-CH" sz="2200" dirty="0"/>
              <a:t>Betrieb und </a:t>
            </a:r>
            <a:r>
              <a:rPr lang="de-CH" sz="2200" dirty="0" err="1"/>
              <a:t>üK</a:t>
            </a:r>
            <a:r>
              <a:rPr lang="de-CH" sz="2200" dirty="0"/>
              <a:t> sowie aus </a:t>
            </a:r>
          </a:p>
          <a:p>
            <a:pPr marL="449263" lvl="1" indent="0">
              <a:lnSpc>
                <a:spcPct val="100000"/>
              </a:lnSpc>
              <a:buNone/>
            </a:pPr>
            <a:r>
              <a:rPr lang="de-CH" sz="2200" dirty="0"/>
              <a:t>Abschlussprüfungsnoten</a:t>
            </a:r>
          </a:p>
          <a:p>
            <a:pPr lvl="1">
              <a:lnSpc>
                <a:spcPct val="100000"/>
              </a:lnSpc>
            </a:pPr>
            <a:r>
              <a:rPr lang="de-CH" sz="2200" dirty="0">
                <a:solidFill>
                  <a:srgbClr val="0070C0"/>
                </a:solidFill>
              </a:rPr>
              <a:t>In EDB: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de-CH" sz="2200" dirty="0">
                <a:solidFill>
                  <a:srgbClr val="0070C0"/>
                </a:solidFill>
              </a:rPr>
              <a:t>     ähnlich, aber nicht gleich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F13E05CE-0BB5-2934-AACB-BBEF0561A5D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271526" y="3228668"/>
            <a:ext cx="4595909" cy="3320604"/>
          </a:xfrm>
          <a:prstGeom prst="rect">
            <a:avLst/>
          </a:prstGeom>
          <a:noFill/>
        </p:spPr>
      </p:pic>
      <p:sp>
        <p:nvSpPr>
          <p:cNvPr id="6" name="Bildplatzhalter 4">
            <a:extLst>
              <a:ext uri="{FF2B5EF4-FFF2-40B4-BE49-F238E27FC236}">
                <a16:creationId xmlns:a16="http://schemas.microsoft.com/office/drawing/2014/main" id="{5D1A2F3D-BEDC-8B7D-E262-4F0EB4B57383}"/>
              </a:ext>
            </a:extLst>
          </p:cNvPr>
          <p:cNvSpPr txBox="1">
            <a:spLocks/>
          </p:cNvSpPr>
          <p:nvPr/>
        </p:nvSpPr>
        <p:spPr>
          <a:xfrm>
            <a:off x="4438671" y="1460500"/>
            <a:ext cx="4428765" cy="484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406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49" y="270662"/>
            <a:ext cx="6815785" cy="933656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de-CH" dirty="0"/>
              <a:t>Nachteilsausgleich bei Prüfungen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468651"/>
            <a:ext cx="8445500" cy="4897437"/>
          </a:xfrm>
        </p:spPr>
        <p:txBody>
          <a:bodyPr/>
          <a:lstStyle/>
          <a:p>
            <a:pPr marL="0" indent="0">
              <a:buNone/>
            </a:pPr>
            <a:r>
              <a:rPr lang="de-CH" sz="2800" dirty="0"/>
              <a:t>Lernende mit einer ärztlich/psychologisch nachgewiesenen Beeinträchtigung wie z.B. </a:t>
            </a:r>
          </a:p>
          <a:p>
            <a:pPr marL="0" indent="0">
              <a:buNone/>
            </a:pPr>
            <a:endParaRPr lang="de-CH" sz="1400" dirty="0"/>
          </a:p>
          <a:p>
            <a:r>
              <a:rPr lang="de-CH" dirty="0"/>
              <a:t>starke Sehbehinderung</a:t>
            </a:r>
          </a:p>
          <a:p>
            <a:r>
              <a:rPr lang="de-CH" dirty="0"/>
              <a:t>starke Hörschwäche</a:t>
            </a:r>
          </a:p>
          <a:p>
            <a:r>
              <a:rPr lang="de-CH" dirty="0"/>
              <a:t>Legasthenie</a:t>
            </a:r>
          </a:p>
          <a:p>
            <a:r>
              <a:rPr lang="de-CH" dirty="0"/>
              <a:t>AD(H)S</a:t>
            </a:r>
          </a:p>
          <a:p>
            <a:r>
              <a:rPr lang="de-CH" dirty="0"/>
              <a:t>etc.</a:t>
            </a:r>
          </a:p>
          <a:p>
            <a:endParaRPr lang="de-CH" sz="1400" dirty="0"/>
          </a:p>
          <a:p>
            <a:pPr marL="0" indent="0">
              <a:buNone/>
            </a:pPr>
            <a:r>
              <a:rPr lang="de-CH" dirty="0"/>
              <a:t>	bitte bei Prorektorin D. Näf Bürgi melden</a:t>
            </a:r>
          </a:p>
        </p:txBody>
      </p:sp>
      <p:sp>
        <p:nvSpPr>
          <p:cNvPr id="4" name="Pfeil nach rechts 3"/>
          <p:cNvSpPr/>
          <p:nvPr/>
        </p:nvSpPr>
        <p:spPr>
          <a:xfrm flipV="1">
            <a:off x="435946" y="5293642"/>
            <a:ext cx="648072" cy="36004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0598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Beratungsangebote für Lernende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488950" y="1408553"/>
            <a:ext cx="8655050" cy="479425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Offenes Ohr  - Lehrpersonen der WSKVW hören zu und beraten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Drüber </a:t>
            </a:r>
            <a:r>
              <a:rPr lang="de-CH" dirty="0" err="1"/>
              <a:t>redä</a:t>
            </a:r>
            <a:r>
              <a:rPr lang="de-CH" dirty="0"/>
              <a:t> – </a:t>
            </a:r>
            <a:r>
              <a:rPr lang="de-CH" dirty="0" err="1"/>
              <a:t>Mariama</a:t>
            </a:r>
            <a:r>
              <a:rPr lang="de-CH" dirty="0"/>
              <a:t> </a:t>
            </a:r>
            <a:r>
              <a:rPr lang="de-CH" dirty="0" err="1"/>
              <a:t>Soumana</a:t>
            </a:r>
            <a:r>
              <a:rPr lang="de-CH" dirty="0"/>
              <a:t>, Silvia Pfeifer und Guido Rubischung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KV-Onlineberatung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Notfallpsychologische Beratung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Sexuelle Integrität und Gesundheit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Externe Beratungsangebote</a:t>
            </a:r>
          </a:p>
          <a:p>
            <a:pPr marL="0" indent="806450">
              <a:lnSpc>
                <a:spcPct val="100000"/>
              </a:lnSpc>
              <a:buClr>
                <a:srgbClr val="B30031"/>
              </a:buClr>
              <a:buNone/>
            </a:pPr>
            <a:endParaRPr lang="de-CH" b="1" dirty="0">
              <a:latin typeface="+mj-lt"/>
            </a:endParaRPr>
          </a:p>
          <a:p>
            <a:pPr marL="806450" indent="0">
              <a:lnSpc>
                <a:spcPct val="100000"/>
              </a:lnSpc>
              <a:buClr>
                <a:srgbClr val="B30031"/>
              </a:buClr>
              <a:buNone/>
            </a:pPr>
            <a:r>
              <a:rPr lang="de-CH" b="1" dirty="0">
                <a:latin typeface="+mj-lt"/>
              </a:rPr>
              <a:t>In jedem Schulzimmer hängen Plakate mit QR-Codes,               die zu entsprechendem Angebot auf Webseite führen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254371" y="4987867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50249"/>
          <a:stretch/>
        </p:blipFill>
        <p:spPr>
          <a:xfrm>
            <a:off x="6760176" y="2659964"/>
            <a:ext cx="1006317" cy="13964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b="1905"/>
          <a:stretch/>
        </p:blipFill>
        <p:spPr>
          <a:xfrm>
            <a:off x="5455116" y="2659965"/>
            <a:ext cx="1305060" cy="13947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4579B1-B6EB-40AA-B849-5898799585B3}"/>
              </a:ext>
            </a:extLst>
          </p:cNvPr>
          <p:cNvPicPr/>
          <p:nvPr/>
        </p:nvPicPr>
        <p:blipFill rotWithShape="1">
          <a:blip r:embed="rId5"/>
          <a:srcRect l="4736" t="6967" r="60690" b="21212"/>
          <a:stretch/>
        </p:blipFill>
        <p:spPr bwMode="auto">
          <a:xfrm>
            <a:off x="7766493" y="2659964"/>
            <a:ext cx="1235502" cy="1394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02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1095" y="616860"/>
            <a:ext cx="6843600" cy="493200"/>
          </a:xfrm>
        </p:spPr>
        <p:txBody>
          <a:bodyPr>
            <a:normAutofit fontScale="90000"/>
          </a:bodyPr>
          <a:lstStyle/>
          <a:p>
            <a:r>
              <a:rPr lang="de-CH" dirty="0"/>
              <a:t>Förder- und Begleitungsangebote für Lernende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373250" y="1437365"/>
            <a:ext cx="8655050" cy="4794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dirty="0">
                <a:latin typeface="+mj-lt"/>
              </a:rPr>
              <a:t>Zum Beispiel: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FIRST- und DELF-Kurse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Deutsch Basiskurs Rechtschreibung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Theater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Positive Psychologie</a:t>
            </a:r>
          </a:p>
          <a:p>
            <a:pPr marL="0" indent="0">
              <a:lnSpc>
                <a:spcPct val="100000"/>
              </a:lnSpc>
              <a:buClr>
                <a:srgbClr val="B30031"/>
              </a:buClr>
              <a:buNone/>
            </a:pPr>
            <a:endParaRPr lang="de-CH" sz="2200" dirty="0">
              <a:solidFill>
                <a:srgbClr val="B3093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	</a:t>
            </a:r>
            <a:r>
              <a:rPr lang="de-CH" sz="2200" b="1" dirty="0"/>
              <a:t>Webseite/Download unter Beratung-Förderung-	Begleitung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2200" b="1" dirty="0"/>
              <a:t>	Info-Mail von Sekretariat, sobald die Anmeldefrist läuft</a:t>
            </a:r>
          </a:p>
          <a:p>
            <a:pPr marL="232200" indent="0">
              <a:lnSpc>
                <a:spcPct val="150000"/>
              </a:lnSpc>
              <a:buNone/>
            </a:pPr>
            <a:endParaRPr lang="de-CH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373250" y="4419760"/>
            <a:ext cx="865910" cy="5040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901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1EBD41-5642-B6A9-8D8D-97C2C3B6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7" y="593573"/>
            <a:ext cx="6123113" cy="492479"/>
          </a:xfrm>
        </p:spPr>
        <p:txBody>
          <a:bodyPr>
            <a:normAutofit fontScale="90000"/>
          </a:bodyPr>
          <a:lstStyle/>
          <a:p>
            <a:r>
              <a:rPr lang="de-CH" dirty="0"/>
              <a:t>Förder- und Begleitungsangebote für Lernende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FC92CC-D517-1F50-0B3B-8CDD137D9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42"/>
          <a:stretch/>
        </p:blipFill>
        <p:spPr>
          <a:xfrm>
            <a:off x="179512" y="1916832"/>
            <a:ext cx="8647113" cy="2589557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2051720" y="5733256"/>
            <a:ext cx="1800200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A38740-F6E2-F368-87A6-F47FE0192CF5}"/>
              </a:ext>
            </a:extLst>
          </p:cNvPr>
          <p:cNvSpPr txBox="1"/>
          <p:nvPr/>
        </p:nvSpPr>
        <p:spPr>
          <a:xfrm>
            <a:off x="3534633" y="5019420"/>
            <a:ext cx="511872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Anmeldung bis 11:00 Uhr des jeweiligen Tages über Link auf der Webseite oder via QR-Code im Schulzimmer.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D88721-3EAF-FEA6-F27D-08C153F4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985"/>
            <a:ext cx="9144000" cy="31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Sprachaufenthalte in der BM1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73078" y="1660044"/>
            <a:ext cx="8496300" cy="4897437"/>
          </a:xfrm>
          <a:noFill/>
        </p:spPr>
        <p:txBody>
          <a:bodyPr>
            <a:normAutofit/>
          </a:bodyPr>
          <a:lstStyle/>
          <a:p>
            <a:pPr marL="358775" indent="-358775"/>
            <a:r>
              <a:rPr lang="de-CH" dirty="0"/>
              <a:t>2 Wochen in den Herbst- resp. Frühlingsferien, </a:t>
            </a:r>
          </a:p>
          <a:p>
            <a:pPr marL="0" indent="0">
              <a:buNone/>
            </a:pPr>
            <a:r>
              <a:rPr lang="de-CH" dirty="0"/>
              <a:t>    im 2. und 3. Lehrjahr </a:t>
            </a:r>
            <a:r>
              <a:rPr lang="de-CH" dirty="0">
                <a:solidFill>
                  <a:srgbClr val="0070C0"/>
                </a:solidFill>
              </a:rPr>
              <a:t>(für EDB: noch nicht definiert)</a:t>
            </a:r>
          </a:p>
          <a:p>
            <a:r>
              <a:rPr lang="de-CH" dirty="0"/>
              <a:t>ein Sprachaufenthalt obligatorisch, der zweite freiwillig! </a:t>
            </a:r>
          </a:p>
          <a:p>
            <a:pPr marL="358775" indent="-358775"/>
            <a:r>
              <a:rPr lang="de-CH" dirty="0"/>
              <a:t>Allenfalls auch Sprachaufenthalt </a:t>
            </a:r>
            <a:r>
              <a:rPr lang="de-CH" dirty="0" err="1"/>
              <a:t>spezial</a:t>
            </a:r>
            <a:r>
              <a:rPr lang="de-CH" dirty="0"/>
              <a:t> = Sprache und Praktikum in den Frühlingsferien, 3 Wochen im 2. Lehrjahr</a:t>
            </a:r>
          </a:p>
          <a:p>
            <a:pPr marL="358775" indent="-358775"/>
            <a:r>
              <a:rPr lang="de-CH" dirty="0"/>
              <a:t>Infos erfolgen via Mail und via Sprachlehrperson im Januar</a:t>
            </a:r>
          </a:p>
        </p:txBody>
      </p:sp>
    </p:spTree>
    <p:extLst>
      <p:ext uri="{BB962C8B-B14F-4D97-AF65-F5344CB8AC3E}">
        <p14:creationId xmlns:p14="http://schemas.microsoft.com/office/powerpoint/2010/main" val="634615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Lehrfirmenbeiträge </a:t>
            </a:r>
            <a:r>
              <a:rPr lang="de-CH" dirty="0">
                <a:solidFill>
                  <a:srgbClr val="0070C0"/>
                </a:solidFill>
              </a:rPr>
              <a:t>(g</a:t>
            </a:r>
            <a:r>
              <a:rPr lang="de-CH" sz="2800" dirty="0">
                <a:solidFill>
                  <a:srgbClr val="0070C0"/>
                </a:solidFill>
              </a:rPr>
              <a:t>ilt nicht für EDB)</a:t>
            </a:r>
            <a:br>
              <a:rPr lang="de-CH" sz="2800" dirty="0"/>
            </a:br>
            <a:endParaRPr lang="de-CH" dirty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04031" y="1404753"/>
            <a:ext cx="8135937" cy="505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>
                <a:latin typeface="+mn-lt"/>
              </a:rPr>
              <a:t>Besonderheit Berufsfachschule mit privater Trägerschaft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>
                <a:latin typeface="+mn-lt"/>
              </a:rPr>
              <a:t>CHF 350.- pro Lernende/Lernender pro Semester - </a:t>
            </a:r>
            <a:r>
              <a:rPr lang="de-CH" sz="2200" b="1" dirty="0" err="1">
                <a:latin typeface="+mn-lt"/>
              </a:rPr>
              <a:t>DualogW</a:t>
            </a:r>
            <a:endParaRPr lang="de-CH" sz="2200" b="1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>
                <a:latin typeface="+mn-lt"/>
              </a:rPr>
              <a:t>Finanzierung von Leistungen, die der Kanton Zürich nicht zahlt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</a:pPr>
            <a:endParaRPr lang="de-CH" sz="10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</a:pPr>
            <a:r>
              <a:rPr lang="de-CH" sz="2200" b="1" dirty="0">
                <a:solidFill>
                  <a:srgbClr val="B30931"/>
                </a:solidFill>
                <a:latin typeface="+mn-lt"/>
              </a:rPr>
              <a:t>Beispiele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</a:pPr>
            <a:endParaRPr lang="de-CH" sz="1000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/>
              <a:t>Sprachaufenthalte in Frankreich und England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/>
              <a:t>Sport: Bikes, Kraftgeräte, Kletterwand, Sportevents, ...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/>
              <a:t>Vorbereitungskurs für Abschlussprüfungen, Lehrabschlussfeier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endParaRPr lang="de-CH" sz="2200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KV PLUS: Auslandjahr </a:t>
            </a:r>
            <a:r>
              <a:rPr lang="de-CH" dirty="0">
                <a:solidFill>
                  <a:srgbClr val="0070C0"/>
                </a:solidFill>
              </a:rPr>
              <a:t>(g</a:t>
            </a:r>
            <a:r>
              <a:rPr lang="de-CH" sz="2800" dirty="0">
                <a:solidFill>
                  <a:srgbClr val="0070C0"/>
                </a:solidFill>
              </a:rPr>
              <a:t>ilt nicht für EDB)</a:t>
            </a:r>
            <a:endParaRPr lang="de-CH" dirty="0">
              <a:solidFill>
                <a:srgbClr val="0070C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81575" y="1506668"/>
            <a:ext cx="8473070" cy="1072749"/>
            <a:chOff x="0" y="0"/>
            <a:chExt cx="8991600" cy="1072749"/>
          </a:xfrm>
        </p:grpSpPr>
        <p:sp>
          <p:nvSpPr>
            <p:cNvPr id="5" name="Abgerundetes Rechteck 4"/>
            <p:cNvSpPr/>
            <p:nvPr/>
          </p:nvSpPr>
          <p:spPr>
            <a:xfrm>
              <a:off x="0" y="0"/>
              <a:ext cx="8991600" cy="10727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6" name="Abgerundetes Rechteck 4"/>
            <p:cNvSpPr/>
            <p:nvPr/>
          </p:nvSpPr>
          <p:spPr>
            <a:xfrm>
              <a:off x="2107717" y="0"/>
              <a:ext cx="6883879" cy="1072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Lehrjahr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normales  Schuljahr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81575" y="2688279"/>
            <a:ext cx="8473070" cy="1072749"/>
            <a:chOff x="0" y="1180024"/>
            <a:chExt cx="8991600" cy="1072749"/>
          </a:xfrm>
        </p:grpSpPr>
        <p:sp>
          <p:nvSpPr>
            <p:cNvPr id="11" name="Abgerundetes Rechteck 10"/>
            <p:cNvSpPr/>
            <p:nvPr/>
          </p:nvSpPr>
          <p:spPr>
            <a:xfrm>
              <a:off x="0" y="1180024"/>
              <a:ext cx="8991600" cy="10727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2" name="Abgerundetes Rechteck 4"/>
            <p:cNvSpPr/>
            <p:nvPr/>
          </p:nvSpPr>
          <p:spPr>
            <a:xfrm>
              <a:off x="2107717" y="1180024"/>
              <a:ext cx="6883880" cy="1072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Lehrjahr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Herbst: Anmeldung KV Plus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75394" y="3948206"/>
            <a:ext cx="8473070" cy="1385563"/>
            <a:chOff x="0" y="2360048"/>
            <a:chExt cx="8991600" cy="1385563"/>
          </a:xfrm>
        </p:grpSpPr>
        <p:sp>
          <p:nvSpPr>
            <p:cNvPr id="16" name="Abgerundetes Rechteck 15"/>
            <p:cNvSpPr/>
            <p:nvPr/>
          </p:nvSpPr>
          <p:spPr>
            <a:xfrm>
              <a:off x="0" y="2360048"/>
              <a:ext cx="8991600" cy="138556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7" name="Abgerundetes Rechteck 4"/>
            <p:cNvSpPr/>
            <p:nvPr/>
          </p:nvSpPr>
          <p:spPr>
            <a:xfrm>
              <a:off x="2107717" y="2360048"/>
              <a:ext cx="6883880" cy="1385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Auslandjahr </a:t>
              </a:r>
              <a:r>
                <a:rPr lang="de-CH" sz="1800" b="0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CH" sz="1800" b="0" kern="1200" dirty="0">
                  <a:solidFill>
                    <a:srgbClr val="B30931"/>
                  </a:solidFill>
                </a:rPr>
                <a:t>½</a:t>
              </a:r>
              <a:r>
                <a:rPr lang="de-CH" sz="1800" b="0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England &amp; </a:t>
              </a:r>
              <a:r>
                <a:rPr lang="de-CH" sz="1800" b="0" kern="1200" dirty="0">
                  <a:solidFill>
                    <a:srgbClr val="B30931"/>
                  </a:solidFill>
                </a:rPr>
                <a:t>½</a:t>
              </a:r>
              <a:r>
                <a:rPr lang="de-CH" sz="1800" b="0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Frankreich)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2 Wochen Sprachtraining in einer Sprachschule als </a:t>
              </a:r>
              <a:r>
                <a:rPr lang="de-CH" sz="16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Brush-up</a:t>
              </a:r>
              <a:endParaRPr lang="de-CH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5 Monate Praktikum in einem Betrieb inkl. Ferien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1x wöchentlich Sprachunterricht – Hinführen auf ein Diplom</a:t>
              </a:r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70679" y="5425857"/>
            <a:ext cx="8473070" cy="1171495"/>
            <a:chOff x="-1" y="3898682"/>
            <a:chExt cx="8991600" cy="1072749"/>
          </a:xfrm>
        </p:grpSpPr>
        <p:sp>
          <p:nvSpPr>
            <p:cNvPr id="20" name="Abgerundetes Rechteck 19"/>
            <p:cNvSpPr/>
            <p:nvPr/>
          </p:nvSpPr>
          <p:spPr>
            <a:xfrm>
              <a:off x="-1" y="3898682"/>
              <a:ext cx="8991600" cy="10727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21" name="Abgerundetes Rechteck 4"/>
            <p:cNvSpPr/>
            <p:nvPr/>
          </p:nvSpPr>
          <p:spPr>
            <a:xfrm>
              <a:off x="2119279" y="3898682"/>
              <a:ext cx="6872319" cy="1072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Lehrjahr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normales Schuljahr</a:t>
              </a:r>
              <a:endParaRPr lang="en-GB" sz="500" kern="1200" dirty="0"/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</p:txBody>
        </p:sp>
      </p:grpSp>
      <p:sp>
        <p:nvSpPr>
          <p:cNvPr id="23" name="Abgerundetes Rechteck 22"/>
          <p:cNvSpPr/>
          <p:nvPr/>
        </p:nvSpPr>
        <p:spPr>
          <a:xfrm>
            <a:off x="370196" y="1594899"/>
            <a:ext cx="1798320" cy="858199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24" name="Abgerundetes Rechteck 23"/>
          <p:cNvSpPr/>
          <p:nvPr/>
        </p:nvSpPr>
        <p:spPr>
          <a:xfrm>
            <a:off x="389355" y="2799841"/>
            <a:ext cx="1798320" cy="858199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25" name="Abgerundetes Rechteck 24"/>
          <p:cNvSpPr/>
          <p:nvPr/>
        </p:nvSpPr>
        <p:spPr>
          <a:xfrm>
            <a:off x="359301" y="4061704"/>
            <a:ext cx="1798320" cy="1023639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26" name="Abgerundetes Rechteck 25"/>
          <p:cNvSpPr/>
          <p:nvPr/>
        </p:nvSpPr>
        <p:spPr>
          <a:xfrm>
            <a:off x="389355" y="5589240"/>
            <a:ext cx="1798320" cy="85819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39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CH" dirty="0" err="1"/>
              <a:t>Absenzensystem</a:t>
            </a:r>
            <a:r>
              <a:rPr lang="de-CH" dirty="0"/>
              <a:t> kurz erklärt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>
          <a:xfrm>
            <a:off x="244475" y="1226468"/>
            <a:ext cx="8655050" cy="5271343"/>
          </a:xfrm>
        </p:spPr>
        <p:txBody>
          <a:bodyPr>
            <a:noAutofit/>
          </a:bodyPr>
          <a:lstStyle/>
          <a:p>
            <a:pPr marL="2322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CH" b="1" dirty="0">
                <a:solidFill>
                  <a:srgbClr val="B30931"/>
                </a:solidFill>
                <a:latin typeface="+mj-lt"/>
              </a:rPr>
              <a:t>Grundlage: Merkblatt Absenzen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buNone/>
            </a:pPr>
            <a:endParaRPr lang="de-CH" sz="1100" dirty="0">
              <a:latin typeface="+mj-lt"/>
            </a:endParaRP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Schulzeit = Arbeitszeit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Lehrperson erfasst in </a:t>
            </a:r>
            <a:r>
              <a:rPr lang="de-CH" sz="2000" dirty="0" err="1">
                <a:latin typeface="+mj-lt"/>
              </a:rPr>
              <a:t>Absenzentool</a:t>
            </a:r>
            <a:r>
              <a:rPr lang="de-CH" sz="2000" dirty="0">
                <a:latin typeface="+mj-lt"/>
              </a:rPr>
              <a:t> </a:t>
            </a:r>
            <a:r>
              <a:rPr lang="de-CH" sz="2000" b="1" dirty="0">
                <a:latin typeface="+mj-lt"/>
              </a:rPr>
              <a:t>Absenzen</a:t>
            </a:r>
            <a:r>
              <a:rPr lang="de-CH" sz="2000" dirty="0">
                <a:latin typeface="+mj-lt"/>
              </a:rPr>
              <a:t> und </a:t>
            </a:r>
            <a:r>
              <a:rPr lang="de-CH" sz="2000" b="1" dirty="0">
                <a:latin typeface="+mj-lt"/>
              </a:rPr>
              <a:t>Verspätungen</a:t>
            </a:r>
            <a:r>
              <a:rPr lang="de-CH" sz="2000" dirty="0">
                <a:latin typeface="+mj-lt"/>
              </a:rPr>
              <a:t> (weniger als 10 Minuten) und gegebenenfalls Einträge wie «selektives Fehlen», «Wegweisung», «fehlendes Unterrichtsmaterial», «anwesend, aber nicht teilgenommen» (betrifft v.a. Sport)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Mail geht an am Ende des Tages an Lehrbetrieb mit entsprechender Info (Absenzen, Verspätung, Bemerkung). Absenz gilt damit als erledigt</a:t>
            </a:r>
            <a:r>
              <a:rPr lang="de-CH" sz="2000" b="1" dirty="0">
                <a:latin typeface="+mj-lt"/>
              </a:rPr>
              <a:t>, ausser</a:t>
            </a:r>
            <a:r>
              <a:rPr lang="de-CH" sz="2000" dirty="0">
                <a:latin typeface="+mj-lt"/>
              </a:rPr>
              <a:t>: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de-CH" sz="2000" dirty="0"/>
              <a:t>Bei auffällig häufigem selektivem Fehlen/häufigem Fehlen an Prüfungen etc.: </a:t>
            </a:r>
          </a:p>
          <a:p>
            <a:pPr marL="593725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sz="1600" dirty="0"/>
              <a:t>LP kann schriftliche Entschuldigung verlangen – diese muss innerhalb von 2 Wochen entschuldigt werden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561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A213A-9330-405F-84AE-46E4B1C3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Absenzensystem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C79BD1-5A22-4A85-93B1-8E89FA664C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8125" y="1470024"/>
            <a:ext cx="8655050" cy="5271344"/>
          </a:xfrm>
        </p:spPr>
        <p:txBody>
          <a:bodyPr>
            <a:normAutofit fontScale="77500" lnSpcReduction="20000"/>
          </a:bodyPr>
          <a:lstStyle/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800" dirty="0"/>
              <a:t>Entschuldigung per Mail/per Arztzeugnis (allenfalls mit CC an Lehrbetrieb) : AZ nur wenn notwendig/muss im Vornherein klar sein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Wenn Entschuldigung vorhanden: LP trägt dies in System ein; andernfalls bleibt Absenz im System «unentschuldigt»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Ab 4. Mal «unentschuldigt»: Mail geht an alle LP und Klassenlehrperson 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Klassenlehrperson macht Meldung an </a:t>
            </a:r>
            <a:r>
              <a:rPr lang="de-CH" sz="2900" dirty="0" err="1"/>
              <a:t>Prorektor:in</a:t>
            </a:r>
            <a:endParaRPr lang="de-CH" sz="2900" dirty="0"/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 err="1"/>
              <a:t>Prorektor</a:t>
            </a:r>
            <a:r>
              <a:rPr lang="de-CH" sz="2900" err="1"/>
              <a:t>:</a:t>
            </a:r>
            <a:r>
              <a:rPr lang="de-CH" sz="2900"/>
              <a:t>in </a:t>
            </a:r>
            <a:r>
              <a:rPr lang="de-CH" sz="2900" dirty="0"/>
              <a:t>gewährt </a:t>
            </a:r>
            <a:r>
              <a:rPr lang="de-CH" sz="2900" dirty="0" err="1"/>
              <a:t>der:m</a:t>
            </a:r>
            <a:r>
              <a:rPr lang="de-CH" sz="2900" dirty="0"/>
              <a:t> Lernenden rechtliches Gehör und erteilt gebührenpflichtigen Verweis; Kosten: CHF 180.- , im Wiederholungsfall CHF 260.- bis 500.-); Info Lehrbetrieb, allenfalls Eltern (unter 18 Jahren)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014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lvl="1"/>
            <a:r>
              <a:rPr lang="de-DE" sz="2400" dirty="0">
                <a:latin typeface="+mj-lt"/>
              </a:rPr>
              <a:t>Privater Träger: Kaufmännischer Verband Winterthur</a:t>
            </a:r>
          </a:p>
          <a:p>
            <a:pPr lvl="1"/>
            <a:r>
              <a:rPr lang="de-DE" sz="2400" dirty="0">
                <a:latin typeface="+mj-lt"/>
              </a:rPr>
              <a:t>Gegründet 1863</a:t>
            </a:r>
          </a:p>
          <a:p>
            <a:pPr lvl="1"/>
            <a:r>
              <a:rPr lang="de-DE" sz="2400" dirty="0">
                <a:latin typeface="+mj-lt"/>
              </a:rPr>
              <a:t>Organe / Aufsicht</a:t>
            </a:r>
          </a:p>
          <a:p>
            <a:pPr lvl="2"/>
            <a:r>
              <a:rPr lang="de-DE" sz="2400" dirty="0">
                <a:latin typeface="+mj-lt"/>
              </a:rPr>
              <a:t>Vorstand, Generalversammlung</a:t>
            </a:r>
          </a:p>
          <a:p>
            <a:pPr lvl="2"/>
            <a:r>
              <a:rPr lang="de-DE" sz="2400" dirty="0">
                <a:latin typeface="+mj-lt"/>
              </a:rPr>
              <a:t>Schulrat (strategische Führung der Schule)</a:t>
            </a:r>
          </a:p>
          <a:p>
            <a:pPr lvl="1"/>
            <a:r>
              <a:rPr lang="de-DE" sz="2400" dirty="0">
                <a:latin typeface="+mj-lt"/>
              </a:rPr>
              <a:t>Leistungsvereinbarung Kanton Zürich / MBA</a:t>
            </a:r>
          </a:p>
          <a:p>
            <a:pPr lvl="1"/>
            <a:r>
              <a:rPr lang="de-DE" sz="2400" dirty="0">
                <a:latin typeface="+mj-lt"/>
              </a:rPr>
              <a:t>Liegenschaft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Gesamtorganisation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45613"/>
            <a:ext cx="2815028" cy="9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11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077" y="593573"/>
            <a:ext cx="6123113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Voraussehbare Absenzen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>
            <a:normAutofit/>
          </a:bodyPr>
          <a:lstStyle/>
          <a:p>
            <a:pPr marL="0" indent="0"/>
            <a:endParaRPr lang="de-CH" dirty="0"/>
          </a:p>
          <a:p>
            <a:pPr marL="342900" lvl="1" indent="-342900"/>
            <a:r>
              <a:rPr lang="de-CH" sz="2400" dirty="0"/>
              <a:t>Formular «voraussehbare Absenzen» (siehe Website) ausfüllen, mind. 2 Wochen vor Absenz einreichen </a:t>
            </a:r>
          </a:p>
          <a:p>
            <a:pPr marL="342900" indent="-342900"/>
            <a:r>
              <a:rPr lang="de-CH" dirty="0"/>
              <a:t>Wenn möglich vorhersehbare Absenzen mit Unterlagen begründen, z.B. Aufgebot von Spital etc. </a:t>
            </a:r>
          </a:p>
          <a:p>
            <a:pPr marL="342900" indent="-342900"/>
            <a:r>
              <a:rPr lang="de-CH" dirty="0"/>
              <a:t>Keine vorhersehbaren Absenzen während Sporttagen und Fokus-/IDAF-Wochen!</a:t>
            </a:r>
          </a:p>
          <a:p>
            <a:pPr marL="801688" lvl="1" indent="-801688">
              <a:buFont typeface="Arial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333071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A0BD5-46C2-43C4-8FFB-A2FD6ABF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594000"/>
            <a:ext cx="6123600" cy="493200"/>
          </a:xfrm>
        </p:spPr>
        <p:txBody>
          <a:bodyPr anchor="ctr">
            <a:normAutofit/>
          </a:bodyPr>
          <a:lstStyle/>
          <a:p>
            <a:r>
              <a:rPr lang="de-CH" dirty="0"/>
              <a:t>Absenzen, wichtig zu 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4A29A-6500-4CC7-98A8-84E7D75C90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600" y="1530985"/>
            <a:ext cx="8655050" cy="479425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B30031"/>
              </a:buClr>
            </a:pPr>
            <a:r>
              <a:rPr lang="de-CH" dirty="0"/>
              <a:t>Arztbesuche gehören NICHT in Unterrichtszeit</a:t>
            </a:r>
          </a:p>
          <a:p>
            <a:pPr marL="342900" indent="-342900">
              <a:buClr>
                <a:srgbClr val="B30031"/>
              </a:buClr>
            </a:pPr>
            <a:r>
              <a:rPr lang="de-CH" dirty="0"/>
              <a:t>Grundsätzlich keine Bewilligung von voraussehbaren Absenzen während Events der Schule, Fokuswochen und für Fahrprüfungen</a:t>
            </a:r>
          </a:p>
          <a:p>
            <a:pPr marL="342900" indent="-342900">
              <a:buClr>
                <a:srgbClr val="B30031"/>
              </a:buClr>
            </a:pPr>
            <a:r>
              <a:rPr lang="de-CH" dirty="0"/>
              <a:t>Für den Sport gelten zusätzliche Regelungen (wird in Sportunterricht besprochen) </a:t>
            </a:r>
            <a:r>
              <a:rPr lang="de-CH" dirty="0">
                <a:solidFill>
                  <a:srgbClr val="0070C0"/>
                </a:solidFill>
              </a:rPr>
              <a:t>(EDB: kein Sport in BM)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1864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Grundsätzlich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49250" y="1556792"/>
            <a:ext cx="8445500" cy="48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C00000"/>
                </a:solidFill>
              </a:rPr>
              <a:t>Ganz wichtig:</a:t>
            </a:r>
          </a:p>
          <a:p>
            <a:pPr marL="0" indent="0">
              <a:buNone/>
            </a:pPr>
            <a:endParaRPr lang="de-CH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CH" sz="2800" b="1" dirty="0"/>
              <a:t>Pflicht</a:t>
            </a:r>
            <a:r>
              <a:rPr lang="de-CH" sz="2800" dirty="0"/>
              <a:t>, </a:t>
            </a:r>
            <a:r>
              <a:rPr lang="de-CH" sz="2800" b="1" dirty="0">
                <a:solidFill>
                  <a:srgbClr val="C00000"/>
                </a:solidFill>
              </a:rPr>
              <a:t>Mails</a:t>
            </a:r>
            <a:r>
              <a:rPr lang="de-CH" sz="2800" dirty="0"/>
              <a:t> von der Schule immer aufmerksam lesen</a:t>
            </a:r>
          </a:p>
        </p:txBody>
      </p:sp>
    </p:spTree>
    <p:extLst>
      <p:ext uri="{BB962C8B-B14F-4D97-AF65-F5344CB8AC3E}">
        <p14:creationId xmlns:p14="http://schemas.microsoft.com/office/powerpoint/2010/main" val="3210955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marL="140348" lvl="1" indent="0">
              <a:buNone/>
            </a:pPr>
            <a:r>
              <a:rPr lang="de-CH" sz="2400" dirty="0"/>
              <a:t>Wir erwarten von den Lernenden, was sie von uns erwarten:</a:t>
            </a:r>
          </a:p>
          <a:p>
            <a:pPr marL="140348" lvl="1" indent="0">
              <a:buNone/>
            </a:pPr>
            <a:endParaRPr lang="de-CH" sz="2400" dirty="0"/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Anstand und gegenseitigen Respekt</a:t>
            </a:r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Verlässlichkeit, Einhalten von Regeln </a:t>
            </a:r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Engagement</a:t>
            </a:r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Umgang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41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A7EC3-ABB0-40DB-A9CE-BEE6C96B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Kleiderregeln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E0CCAA-F8AF-4B09-B03E-D1A176A91C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8125" y="1700808"/>
            <a:ext cx="8647113" cy="26491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kern="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Schulzeit = Arbeitszeit</a:t>
            </a: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pc="75" dirty="0">
                <a:effectLst/>
                <a:ea typeface="Times New Roman" panose="02020603050405020304" pitchFamily="18" charset="0"/>
              </a:rPr>
              <a:t>Daher: Bekleidung in der Schule soll sich an Arbeitskleidung orientieren und von Freizeit-</a:t>
            </a:r>
            <a:r>
              <a:rPr lang="de-CH" spc="75" dirty="0">
                <a:ea typeface="Times New Roman" panose="02020603050405020304" pitchFamily="18" charset="0"/>
              </a:rPr>
              <a:t> und Sport</a:t>
            </a:r>
            <a:r>
              <a:rPr lang="de-CH" spc="75" dirty="0">
                <a:effectLst/>
                <a:ea typeface="Times New Roman" panose="02020603050405020304" pitchFamily="18" charset="0"/>
              </a:rPr>
              <a:t>bekleidung unterscheiden.</a:t>
            </a:r>
            <a:endParaRPr lang="de-CH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80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dirty="0">
                <a:cs typeface="Tahoma" pitchFamily="34" charset="0"/>
              </a:rPr>
              <a:t>Zuständigkeiten bei Konflikten</a:t>
            </a:r>
            <a:endParaRPr lang="de-DE" dirty="0">
              <a:cs typeface="Tahoma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4494" y="2852738"/>
            <a:ext cx="1369194" cy="576262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>
                <a:solidFill>
                  <a:schemeClr val="bg1"/>
                </a:solidFill>
              </a:rPr>
              <a:t>Konflikte mit </a:t>
            </a:r>
          </a:p>
          <a:p>
            <a:pPr algn="ctr"/>
            <a:r>
              <a:rPr lang="de-CH" sz="1500" dirty="0">
                <a:solidFill>
                  <a:schemeClr val="bg1"/>
                </a:solidFill>
              </a:rPr>
              <a:t>Mitlernenden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4494" y="1279882"/>
            <a:ext cx="77771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CH" sz="2000" dirty="0">
                <a:latin typeface="+mn-lt"/>
              </a:rPr>
              <a:t>Wir suchen bei Konflikten das Gespräch mit den betroffenen Personen (Mitlernende, Lehrpersonen, Berufsbildner).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CH" sz="2000" dirty="0">
                <a:latin typeface="+mn-lt"/>
              </a:rPr>
              <a:t>Wenn trotz Gesprächen keine Lösung möglich ist, wenden wir uns an ...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536" y="4930187"/>
            <a:ext cx="1873250" cy="792956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dirty="0">
                <a:solidFill>
                  <a:schemeClr val="bg1"/>
                </a:solidFill>
              </a:rPr>
              <a:t>Konflikte mit/im </a:t>
            </a:r>
          </a:p>
          <a:p>
            <a:pPr algn="ctr"/>
            <a:r>
              <a:rPr lang="de-CH" dirty="0">
                <a:solidFill>
                  <a:schemeClr val="bg1"/>
                </a:solidFill>
              </a:rPr>
              <a:t>Lehrbetrieb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563938" y="5084985"/>
            <a:ext cx="5038725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/>
              <a:t>Berufsinspektoren/-innen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024089" y="2851945"/>
            <a:ext cx="1668994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Lehrperson oder</a:t>
            </a:r>
          </a:p>
          <a:p>
            <a:pPr algn="ctr"/>
            <a:r>
              <a:rPr lang="de-CH" sz="1500" dirty="0"/>
              <a:t>Klassenlehrperson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227257" y="2851945"/>
            <a:ext cx="1223938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D. Näf Bürgi</a:t>
            </a:r>
          </a:p>
          <a:p>
            <a:pPr algn="ctr"/>
            <a:r>
              <a:rPr lang="de-CH" sz="1500" dirty="0"/>
              <a:t>  Prorektorin 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1831307" y="3120221"/>
            <a:ext cx="437479" cy="1207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2411710" y="5373116"/>
            <a:ext cx="1080170" cy="428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772007" y="3136488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267744" y="2852738"/>
            <a:ext cx="2232247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Immer zuerst mit </a:t>
            </a:r>
          </a:p>
          <a:p>
            <a:pPr algn="ctr"/>
            <a:r>
              <a:rPr lang="de-CH" sz="1500" dirty="0"/>
              <a:t>direktbetroffener Person</a:t>
            </a: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4540918" y="3132292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95536" y="3870362"/>
            <a:ext cx="1369194" cy="576262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>
                <a:solidFill>
                  <a:schemeClr val="bg1"/>
                </a:solidFill>
              </a:rPr>
              <a:t>Konflikte mit </a:t>
            </a:r>
          </a:p>
          <a:p>
            <a:pPr algn="ctr"/>
            <a:r>
              <a:rPr lang="de-CH" sz="1500" dirty="0">
                <a:solidFill>
                  <a:schemeClr val="bg1"/>
                </a:solidFill>
              </a:rPr>
              <a:t>Lehrperson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2267745" y="3859449"/>
            <a:ext cx="2232247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Immer zuerst mit </a:t>
            </a:r>
          </a:p>
          <a:p>
            <a:pPr algn="ctr"/>
            <a:r>
              <a:rPr lang="de-CH" sz="1500" dirty="0"/>
              <a:t>direktbetroffener Person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5024089" y="3858120"/>
            <a:ext cx="1668994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Lehrperson oder</a:t>
            </a:r>
          </a:p>
          <a:p>
            <a:pPr algn="ctr"/>
            <a:r>
              <a:rPr lang="de-CH" sz="1500" dirty="0"/>
              <a:t>Klassenlehrperson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213203" y="3848751"/>
            <a:ext cx="18002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400" dirty="0"/>
              <a:t>D. Näf Bürgi</a:t>
            </a:r>
          </a:p>
          <a:p>
            <a:pPr algn="ctr"/>
            <a:r>
              <a:rPr lang="de-CH" sz="1400" dirty="0"/>
              <a:t>  S. Cavadini, Rektorin 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4547480" y="4133478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6737406" y="4118150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1815524" y="4137673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3746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/>
            <a:r>
              <a:rPr lang="de-CH" sz="2400" dirty="0"/>
              <a:t>Ansprechpartner der Schule ist der Lehrbetrieb</a:t>
            </a:r>
          </a:p>
          <a:p>
            <a:pPr lvl="1"/>
            <a:r>
              <a:rPr lang="de-CH" sz="2400" dirty="0"/>
              <a:t>Alle Informationen via Lehrbetrieb</a:t>
            </a:r>
          </a:p>
          <a:p>
            <a:pPr lvl="1"/>
            <a:r>
              <a:rPr lang="de-CH" sz="2400" dirty="0"/>
              <a:t>Zeugnis geht an Lernende und Lehrbetrieb</a:t>
            </a:r>
          </a:p>
          <a:p>
            <a:pPr lvl="1"/>
            <a:r>
              <a:rPr lang="de-CH" sz="2400" dirty="0"/>
              <a:t>Bei grosser Unsicherheit der Eltern: Wenden Sie sich an das Sekretariat oder an die Prorektorin</a:t>
            </a:r>
          </a:p>
          <a:p>
            <a:pPr lvl="1"/>
            <a:r>
              <a:rPr lang="de-CH" sz="2400" dirty="0"/>
              <a:t>Bei grossen Schwierigkeiten: «Runder Tisch»</a:t>
            </a:r>
          </a:p>
          <a:p>
            <a:pPr lvl="1"/>
            <a:r>
              <a:rPr lang="de-CH" sz="2400" dirty="0"/>
              <a:t>Für direkten Kontakt zu Lehrpersonen: Besuchstag benutzen</a:t>
            </a: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Sie als Eltern wissen müssen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3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Dienstag,	18.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Mittwoch,	19.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Donnerstag, 20.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/>
            <a:endParaRPr lang="de-CH" dirty="0"/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Den Stundenplan finden Sie auf dem Screen im Eingangsbereich des Schulhauses. Ihre Kinder haben den Stundenplan auf ihrem Handy.</a:t>
            </a:r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Kaffeestube</a:t>
            </a:r>
            <a:br>
              <a:rPr lang="de-CH" sz="19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Jeweils von 09.00 bis 11.00 Uhr und von 14.00 bis 16.00 Uhr in der Aula.</a:t>
            </a: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Besuchstage der WSKVW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592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0070C0"/>
                </a:solidFill>
              </a:rPr>
              <a:t>Freitag, 21. Februar 2025</a:t>
            </a:r>
            <a:r>
              <a:rPr lang="de-CH" sz="2400" dirty="0">
                <a:solidFill>
                  <a:srgbClr val="0070C0"/>
                </a:solidFill>
              </a:rPr>
              <a:t>, 07.40 bis 16.25 Uhr</a:t>
            </a:r>
          </a:p>
          <a:p>
            <a:pPr lvl="1"/>
            <a:endParaRPr lang="de-CH" dirty="0"/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Den Stundenplan finden Sie auf dem Screen im Eingangsbereich des Schulhauses. Ihre Kinder haben den Stundenplan auf ihrem Handy.</a:t>
            </a:r>
          </a:p>
          <a:p>
            <a:pPr marL="239713" lvl="1" indent="0">
              <a:buNone/>
            </a:pPr>
            <a:endParaRPr lang="de-CH" sz="1900" dirty="0">
              <a:solidFill>
                <a:schemeClr val="tx1">
                  <a:lumMod val="50000"/>
                </a:schemeClr>
              </a:solidFill>
            </a:endParaRP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Besuchstage der WSKVW </a:t>
            </a:r>
            <a:r>
              <a:rPr lang="de-DE" dirty="0">
                <a:solidFill>
                  <a:srgbClr val="0070C0"/>
                </a:solidFill>
              </a:rPr>
              <a:t>EDB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42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Wenn es um den erfolgreichen Lehrabschluss geht, unterstützen wir Ihre Kinder fast grenzenlos, aber …</a:t>
            </a:r>
          </a:p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/>
              <a:t>… sie </a:t>
            </a:r>
            <a:r>
              <a:rPr lang="de-DE" sz="3000" dirty="0"/>
              <a:t>müssen wollen!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Pädagogische Grundhaltung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1841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Unsere Angebote</a:t>
            </a:r>
          </a:p>
        </p:txBody>
      </p:sp>
      <p:sp>
        <p:nvSpPr>
          <p:cNvPr id="4" name="Rechteck 3"/>
          <p:cNvSpPr/>
          <p:nvPr/>
        </p:nvSpPr>
        <p:spPr>
          <a:xfrm>
            <a:off x="4593055" y="1968910"/>
            <a:ext cx="4256733" cy="3817535"/>
          </a:xfrm>
          <a:prstGeom prst="rect">
            <a:avLst/>
          </a:prstGeom>
          <a:solidFill>
            <a:srgbClr val="DAD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243405" y="1975152"/>
            <a:ext cx="4299912" cy="3817535"/>
          </a:xfrm>
          <a:prstGeom prst="rect">
            <a:avLst/>
          </a:prstGeom>
          <a:solidFill>
            <a:srgbClr val="DAD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91" y="2091490"/>
            <a:ext cx="1599635" cy="9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89" y="2078908"/>
            <a:ext cx="1610409" cy="96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43405" y="2292042"/>
            <a:ext cx="397033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tabLst>
                <a:tab pos="180000" algn="l"/>
              </a:tabLst>
            </a:pPr>
            <a:r>
              <a:rPr lang="de-CH" sz="1400" dirty="0"/>
              <a:t>1030 Lernende</a:t>
            </a:r>
          </a:p>
          <a:p>
            <a:r>
              <a:rPr lang="de-CH" sz="1400" dirty="0"/>
              <a:t>    60 Lehrpersonen</a:t>
            </a:r>
          </a:p>
          <a:p>
            <a:endParaRPr lang="de-CH" sz="1400" dirty="0"/>
          </a:p>
          <a:p>
            <a:endParaRPr lang="de-CH" sz="1400" dirty="0"/>
          </a:p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B30931"/>
                </a:solidFill>
              </a:rPr>
              <a:t>Berufsfachschule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Buchhandel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Fachleute Kundendialog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Kaufleute EFZ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400" dirty="0"/>
          </a:p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B30931"/>
                </a:solidFill>
              </a:rPr>
              <a:t>Berufsmaturitätsschule Ausrichtung Wirtschaft und Dienstleistungen</a:t>
            </a:r>
          </a:p>
          <a:p>
            <a:pPr marL="361107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Kaufleute BMZ (BM1, Typ Wirtschaft)</a:t>
            </a:r>
          </a:p>
          <a:p>
            <a:pPr marL="361107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BM2, Typ Wirtschaft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BM2, Typ Dienstleitungen</a:t>
            </a:r>
          </a:p>
        </p:txBody>
      </p:sp>
      <p:sp>
        <p:nvSpPr>
          <p:cNvPr id="9" name="Rechteck 8"/>
          <p:cNvSpPr/>
          <p:nvPr/>
        </p:nvSpPr>
        <p:spPr>
          <a:xfrm>
            <a:off x="4730745" y="2284935"/>
            <a:ext cx="3981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dirty="0">
                <a:latin typeface="+mj-lt"/>
              </a:rPr>
              <a:t>400 Kursteilnehmende</a:t>
            </a:r>
          </a:p>
          <a:p>
            <a:r>
              <a:rPr lang="de-CH" sz="1400" dirty="0">
                <a:latin typeface="+mj-lt"/>
              </a:rPr>
              <a:t>  60 Kursleitende</a:t>
            </a:r>
          </a:p>
          <a:p>
            <a:endParaRPr lang="de-CH" sz="800" dirty="0">
              <a:latin typeface="+mj-lt"/>
            </a:endParaRPr>
          </a:p>
          <a:p>
            <a:pPr>
              <a:spcBef>
                <a:spcPts val="600"/>
              </a:spcBef>
            </a:pPr>
            <a:endParaRPr lang="de-CH" sz="800" dirty="0">
              <a:solidFill>
                <a:srgbClr val="B30931"/>
              </a:solidFill>
            </a:endParaRPr>
          </a:p>
          <a:p>
            <a:pPr>
              <a:spcBef>
                <a:spcPts val="600"/>
              </a:spcBef>
            </a:pPr>
            <a:endParaRPr lang="de-CH" sz="1400" dirty="0"/>
          </a:p>
          <a:p>
            <a:pPr>
              <a:spcBef>
                <a:spcPts val="600"/>
              </a:spcBef>
            </a:pPr>
            <a:r>
              <a:rPr lang="de-CH" sz="1400" dirty="0"/>
              <a:t>Finanz- und Rechnungswesen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Handelsschule/ Office Management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Direktionsassistenz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Leadership/ Management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Personal/ Sozialversicherung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Immobilien-Bewirtschaftung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Marketing und Verkauf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Weitere Angebote</a:t>
            </a:r>
          </a:p>
        </p:txBody>
      </p:sp>
    </p:spTree>
    <p:extLst>
      <p:ext uri="{BB962C8B-B14F-4D97-AF65-F5344CB8AC3E}">
        <p14:creationId xmlns:p14="http://schemas.microsoft.com/office/powerpoint/2010/main" val="8199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sz="quarter" idx="10"/>
          </p:nvPr>
        </p:nvSpPr>
        <p:spPr/>
        <p:txBody>
          <a:bodyPr numCol="1" anchor="ctr"/>
          <a:lstStyle/>
          <a:p>
            <a:pPr marL="140348" lvl="1" indent="0" algn="ctr">
              <a:buNone/>
            </a:pPr>
            <a:r>
              <a:rPr lang="de-CH" sz="3600" b="1" dirty="0">
                <a:solidFill>
                  <a:schemeClr val="bg1"/>
                </a:solidFill>
              </a:rPr>
              <a:t>sekretariat@wskvw.zh.ch</a:t>
            </a:r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 algn="ctr">
              <a:buNone/>
            </a:pPr>
            <a:r>
              <a:rPr lang="de-CH" sz="2800" dirty="0">
                <a:sym typeface="Wingdings" panose="05000000000000000000" pitchFamily="2" charset="2"/>
              </a:rPr>
              <a:t> </a:t>
            </a:r>
            <a:r>
              <a:rPr lang="de-CH" sz="2800" dirty="0"/>
              <a:t>Alle E-Mail-Adressen finden Sie jederzeit auf      unserer Website (www.wskvw.ch)</a:t>
            </a: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Ihre Fragen – Ihre Feedbacks sind erwünscht!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4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620689" y="3258508"/>
            <a:ext cx="4424981" cy="18066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Bei uns stehen die Menschen im Zentrum. Wir pflegen den persönlichen Kontakt und einen respektvollen Umgang.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248401" y="2140360"/>
            <a:ext cx="6712839" cy="7742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CH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605917" y="2023922"/>
            <a:ext cx="5709948" cy="414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  <a:cs typeface="Arial Hebrew"/>
              </a:rPr>
              <a:t>Persönlich | Mehr Bildung – für mich.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70" y="2615178"/>
            <a:ext cx="3831138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2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564823" y="3216833"/>
            <a:ext cx="4442254" cy="20730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Wir unterstützen das duale Bildungssystem und sind von den Vorteilen der praxisnahen Aus- und Weiterbildung überzeugt.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4823" y="2113580"/>
            <a:ext cx="6806381" cy="5383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</a:rPr>
              <a:t>Praxisnah | Mehr Kompetenz – für mich</a:t>
            </a:r>
            <a:r>
              <a:rPr lang="de-CH" sz="2400" spc="31" dirty="0">
                <a:solidFill>
                  <a:srgbClr val="A20025"/>
                </a:solidFill>
              </a:rPr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77" y="2793297"/>
            <a:ext cx="3864078" cy="29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557300" y="3227100"/>
            <a:ext cx="4442403" cy="17977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Erwerb und Vertiefung fachlicher, methodischer und sozialer Qualifikationen garantieren einen Anschluss an jeden Abschluss.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0460" y="2030522"/>
            <a:ext cx="5751872" cy="560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</a:rPr>
              <a:t>Hochwertig | Mehr Erfolg – für mich.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04" y="2680242"/>
            <a:ext cx="3848111" cy="30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Pädagogische Grundhaltung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0" y="1298901"/>
            <a:ext cx="8656922" cy="5332265"/>
          </a:xfrm>
        </p:spPr>
      </p:pic>
      <p:sp>
        <p:nvSpPr>
          <p:cNvPr id="12" name="Textfeld 11"/>
          <p:cNvSpPr txBox="1"/>
          <p:nvPr/>
        </p:nvSpPr>
        <p:spPr>
          <a:xfrm>
            <a:off x="3330429" y="5092049"/>
            <a:ext cx="4486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200" dirty="0">
                <a:solidFill>
                  <a:schemeClr val="bg1"/>
                </a:solidFill>
                <a:latin typeface="+mj-lt"/>
              </a:rPr>
              <a:t>Wenn die Kinder gross sind, </a:t>
            </a:r>
          </a:p>
          <a:p>
            <a:pPr algn="ctr"/>
            <a:r>
              <a:rPr lang="de-CH" sz="2200" dirty="0">
                <a:solidFill>
                  <a:schemeClr val="bg1"/>
                </a:solidFill>
                <a:latin typeface="+mj-lt"/>
              </a:rPr>
              <a:t>gib ihnen Flügel!</a:t>
            </a:r>
          </a:p>
        </p:txBody>
      </p:sp>
    </p:spTree>
    <p:extLst>
      <p:ext uri="{BB962C8B-B14F-4D97-AF65-F5344CB8AC3E}">
        <p14:creationId xmlns:p14="http://schemas.microsoft.com/office/powerpoint/2010/main" val="222673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5110" y="1432203"/>
            <a:ext cx="8643471" cy="4832224"/>
          </a:xfrm>
        </p:spPr>
        <p:txBody>
          <a:bodyPr numCol="1"/>
          <a:lstStyle/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Wenn es um den erfolgreichen Lehrabschluss geht, unterstützen wir Ihre Töchter und Söhne, soweit es in unserer Macht steht, aber …</a:t>
            </a:r>
          </a:p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			… sie müssen wollen!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 Motto</a:t>
            </a:r>
          </a:p>
        </p:txBody>
      </p:sp>
    </p:spTree>
    <p:extLst>
      <p:ext uri="{BB962C8B-B14F-4D97-AF65-F5344CB8AC3E}">
        <p14:creationId xmlns:p14="http://schemas.microsoft.com/office/powerpoint/2010/main" val="653185924"/>
      </p:ext>
    </p:extLst>
  </p:cSld>
  <p:clrMapOvr>
    <a:masterClrMapping/>
  </p:clrMapOvr>
</p:sld>
</file>

<file path=ppt/theme/theme1.xml><?xml version="1.0" encoding="utf-8"?>
<a:theme xmlns:a="http://schemas.openxmlformats.org/drawingml/2006/main" name="WSKVW_Präsentation_Vorlage_4-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KVW_Präsentation_Vorlage_4-3.pptx" id="{46377B4B-42CF-42AF-8DFB-AA5B5DF21079}" vid="{045AABA1-062C-4245-A63B-DD6818A90B47}"/>
    </a:ext>
  </a:extLst>
</a:theme>
</file>

<file path=ppt/theme/theme2.xml><?xml version="1.0" encoding="utf-8"?>
<a:theme xmlns:a="http://schemas.openxmlformats.org/drawingml/2006/main" name="1608-19_WSKVW_Präsentation_Vorlage_4-3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5A98A58-58F9-4831-8F50-58E3975BADEF}" vid="{7D5FC6E6-DD28-4D2E-BD45-AB04A708BCB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WSKVW_Präsentation_Vorlage_4-3</Template>
  <TotalTime>0</TotalTime>
  <Words>1792</Words>
  <Application>Microsoft Office PowerPoint</Application>
  <PresentationFormat>Bildschirmpräsentation (4:3)</PresentationFormat>
  <Paragraphs>353</Paragraphs>
  <Slides>40</Slides>
  <Notes>40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51" baseType="lpstr">
      <vt:lpstr>MS Mincho</vt:lpstr>
      <vt:lpstr>Aller</vt:lpstr>
      <vt:lpstr>Arial</vt:lpstr>
      <vt:lpstr>Arial Hebrew</vt:lpstr>
      <vt:lpstr>Calibri</vt:lpstr>
      <vt:lpstr>Lucida Grande</vt:lpstr>
      <vt:lpstr>Tahoma</vt:lpstr>
      <vt:lpstr>Times New Roman</vt:lpstr>
      <vt:lpstr>Wingdings</vt:lpstr>
      <vt:lpstr>WSKVW_Präsentation_Vorlage_4-3</vt:lpstr>
      <vt:lpstr>1608-19_WSKVW_Präsentation_Vorlage_4-3</vt:lpstr>
      <vt:lpstr>PowerPoint-Präsentation</vt:lpstr>
      <vt:lpstr>Heute Abend für Sie da…</vt:lpstr>
      <vt:lpstr>Gesamtorganisation</vt:lpstr>
      <vt:lpstr>2. Unsere Angebote</vt:lpstr>
      <vt:lpstr>Unsere Werte – unsere Claims</vt:lpstr>
      <vt:lpstr>Unsere Werte – unsere Claims</vt:lpstr>
      <vt:lpstr>Unsere Werte – unsere Claims</vt:lpstr>
      <vt:lpstr>Pädagogische Grundhaltung</vt:lpstr>
      <vt:lpstr>Unser Motto</vt:lpstr>
      <vt:lpstr>Kleiner Einschub</vt:lpstr>
      <vt:lpstr>Kleiner Einschub</vt:lpstr>
      <vt:lpstr>Lehre: Wo lernen die Lernenden</vt:lpstr>
      <vt:lpstr>Was lernen die Lernenden im Lehrbetrieb</vt:lpstr>
      <vt:lpstr>Was lernen die Lernenden im üK</vt:lpstr>
      <vt:lpstr>Was lernen die Lernenden in der Schule</vt:lpstr>
      <vt:lpstr>Spezielle „BM-Lerngefässe“ in der Schule</vt:lpstr>
      <vt:lpstr>Fokuswochen an der WSKVW</vt:lpstr>
      <vt:lpstr>Zeugnis</vt:lpstr>
      <vt:lpstr>Promotionsbedingungen und  Wechsel BMZ-EFZ</vt:lpstr>
      <vt:lpstr>Ausblick: Qualifikationsverfahren (Lehrabschlussprüfung)</vt:lpstr>
      <vt:lpstr>Nachteilsausgleich bei Prüfungen</vt:lpstr>
      <vt:lpstr>Beratungsangebote für Lernende</vt:lpstr>
      <vt:lpstr>Förder- und Begleitungsangebote für Lernende</vt:lpstr>
      <vt:lpstr>Förder- und Begleitungsangebote für Lernende</vt:lpstr>
      <vt:lpstr>Sprachaufenthalte in der BM1</vt:lpstr>
      <vt:lpstr>Lehrfirmenbeiträge (gilt nicht für EDB) </vt:lpstr>
      <vt:lpstr>KV PLUS: Auslandjahr (gilt nicht für EDB)</vt:lpstr>
      <vt:lpstr>Absenzensystem kurz erklärt</vt:lpstr>
      <vt:lpstr>Absenzensystem</vt:lpstr>
      <vt:lpstr>Voraussehbare Absenzen</vt:lpstr>
      <vt:lpstr>Absenzen, wichtig zu wissen</vt:lpstr>
      <vt:lpstr>Grundsätzlich</vt:lpstr>
      <vt:lpstr>Umgang</vt:lpstr>
      <vt:lpstr>Kleiderregeln</vt:lpstr>
      <vt:lpstr>Zuständigkeiten bei Konflikten</vt:lpstr>
      <vt:lpstr>Was Sie als Eltern wissen müssen</vt:lpstr>
      <vt:lpstr>Besuchstage der WSKVW</vt:lpstr>
      <vt:lpstr>Besuchstage der WSKVW EDB</vt:lpstr>
      <vt:lpstr>Pädagogische Grundhaltung</vt:lpstr>
      <vt:lpstr>Ihre Fragen – Ihre Feedbacks sind erwünscht!</vt:lpstr>
    </vt:vector>
  </TitlesOfParts>
  <Manager/>
  <Company>Designalltag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Wirtschaftsschule KV Winterthur</dc:title>
  <dc:subject/>
  <dc:creator>David Hunziker</dc:creator>
  <cp:keywords/>
  <dc:description/>
  <cp:lastModifiedBy>Daniela Näf Bürgi (WSKVW)</cp:lastModifiedBy>
  <cp:revision>358</cp:revision>
  <cp:lastPrinted>2023-10-30T12:32:04Z</cp:lastPrinted>
  <dcterms:created xsi:type="dcterms:W3CDTF">2015-08-18T08:16:23Z</dcterms:created>
  <dcterms:modified xsi:type="dcterms:W3CDTF">2024-10-24T14:47:35Z</dcterms:modified>
  <cp:category/>
</cp:coreProperties>
</file>