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77" r:id="rId2"/>
  </p:sldMasterIdLst>
  <p:notesMasterIdLst>
    <p:notesMasterId r:id="rId42"/>
  </p:notesMasterIdLst>
  <p:handoutMasterIdLst>
    <p:handoutMasterId r:id="rId43"/>
  </p:handoutMasterIdLst>
  <p:sldIdLst>
    <p:sldId id="360" r:id="rId3"/>
    <p:sldId id="445" r:id="rId4"/>
    <p:sldId id="362" r:id="rId5"/>
    <p:sldId id="461" r:id="rId6"/>
    <p:sldId id="365" r:id="rId7"/>
    <p:sldId id="366" r:id="rId8"/>
    <p:sldId id="367" r:id="rId9"/>
    <p:sldId id="369" r:id="rId10"/>
    <p:sldId id="374" r:id="rId11"/>
    <p:sldId id="385" r:id="rId12"/>
    <p:sldId id="839" r:id="rId13"/>
    <p:sldId id="840" r:id="rId14"/>
    <p:sldId id="841" r:id="rId15"/>
    <p:sldId id="276" r:id="rId16"/>
    <p:sldId id="844" r:id="rId17"/>
    <p:sldId id="847" r:id="rId18"/>
    <p:sldId id="848" r:id="rId19"/>
    <p:sldId id="400" r:id="rId20"/>
    <p:sldId id="398" r:id="rId21"/>
    <p:sldId id="838" r:id="rId22"/>
    <p:sldId id="359" r:id="rId23"/>
    <p:sldId id="823" r:id="rId24"/>
    <p:sldId id="824" r:id="rId25"/>
    <p:sldId id="489" r:id="rId26"/>
    <p:sldId id="457" r:id="rId27"/>
    <p:sldId id="826" r:id="rId28"/>
    <p:sldId id="485" r:id="rId29"/>
    <p:sldId id="835" r:id="rId30"/>
    <p:sldId id="836" r:id="rId31"/>
    <p:sldId id="837" r:id="rId32"/>
    <p:sldId id="451" r:id="rId33"/>
    <p:sldId id="428" r:id="rId34"/>
    <p:sldId id="341" r:id="rId35"/>
    <p:sldId id="827" r:id="rId36"/>
    <p:sldId id="828" r:id="rId37"/>
    <p:sldId id="346" r:id="rId38"/>
    <p:sldId id="846" r:id="rId39"/>
    <p:sldId id="343" r:id="rId40"/>
    <p:sldId id="345" r:id="rId41"/>
  </p:sldIdLst>
  <p:sldSz cx="9144000" cy="6858000" type="screen4x3"/>
  <p:notesSz cx="6669088" cy="9926638"/>
  <p:defaultTextStyle>
    <a:defPPr>
      <a:defRPr lang="en-US"/>
    </a:defPPr>
    <a:lvl1pPr marL="0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5407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0814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26221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01629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77035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52443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27850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03256" algn="l" defTabSz="9508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772">
          <p15:clr>
            <a:srgbClr val="A4A3A4"/>
          </p15:clr>
        </p15:guide>
        <p15:guide id="5" orient="horz" pos="920">
          <p15:clr>
            <a:srgbClr val="A4A3A4"/>
          </p15:clr>
        </p15:guide>
        <p15:guide id="6" orient="horz" pos="1621">
          <p15:clr>
            <a:srgbClr val="A4A3A4"/>
          </p15:clr>
        </p15:guide>
        <p15:guide id="7" orient="horz" pos="2164">
          <p15:clr>
            <a:srgbClr val="A4A3A4"/>
          </p15:clr>
        </p15:guide>
        <p15:guide id="8" orient="horz" pos="2697">
          <p15:clr>
            <a:srgbClr val="A4A3A4"/>
          </p15:clr>
        </p15:guide>
        <p15:guide id="9" orient="horz" pos="3775">
          <p15:clr>
            <a:srgbClr val="A4A3A4"/>
          </p15:clr>
        </p15:guide>
        <p15:guide id="10" orient="horz" pos="4319">
          <p15:clr>
            <a:srgbClr val="A4A3A4"/>
          </p15:clr>
        </p15:guide>
        <p15:guide id="11" orient="horz" pos="325">
          <p15:clr>
            <a:srgbClr val="A4A3A4"/>
          </p15:clr>
        </p15:guide>
        <p15:guide id="12" orient="horz" pos="3231">
          <p15:clr>
            <a:srgbClr val="A4A3A4"/>
          </p15:clr>
        </p15:guide>
        <p15:guide id="13" orient="horz" pos="3972">
          <p15:clr>
            <a:srgbClr val="A4A3A4"/>
          </p15:clr>
        </p15:guide>
        <p15:guide id="14" orient="horz" pos="159">
          <p15:clr>
            <a:srgbClr val="A4A3A4"/>
          </p15:clr>
        </p15:guide>
        <p15:guide id="15" orient="horz" pos="4143">
          <p15:clr>
            <a:srgbClr val="A4A3A4"/>
          </p15:clr>
        </p15:guide>
        <p15:guide id="16" pos="5310">
          <p15:clr>
            <a:srgbClr val="A4A3A4"/>
          </p15:clr>
        </p15:guide>
        <p15:guide id="17" pos="5459">
          <p15:clr>
            <a:srgbClr val="A4A3A4"/>
          </p15:clr>
        </p15:guide>
        <p15:guide id="18" pos="453">
          <p15:clr>
            <a:srgbClr val="A4A3A4"/>
          </p15:clr>
        </p15:guide>
        <p15:guide id="19" pos="885">
          <p15:clr>
            <a:srgbClr val="A4A3A4"/>
          </p15:clr>
        </p15:guide>
        <p15:guide id="20" pos="1336">
          <p15:clr>
            <a:srgbClr val="A4A3A4"/>
          </p15:clr>
        </p15:guide>
        <p15:guide id="21" pos="1769">
          <p15:clr>
            <a:srgbClr val="A4A3A4"/>
          </p15:clr>
        </p15:guide>
        <p15:guide id="22" pos="2654">
          <p15:clr>
            <a:srgbClr val="A4A3A4"/>
          </p15:clr>
        </p15:guide>
        <p15:guide id="23" pos="3098">
          <p15:clr>
            <a:srgbClr val="A4A3A4"/>
          </p15:clr>
        </p15:guide>
        <p15:guide id="24" pos="3535">
          <p15:clr>
            <a:srgbClr val="A4A3A4"/>
          </p15:clr>
        </p15:guide>
        <p15:guide id="25" pos="3979">
          <p15:clr>
            <a:srgbClr val="A4A3A4"/>
          </p15:clr>
        </p15:guide>
        <p15:guide id="26" pos="4423">
          <p15:clr>
            <a:srgbClr val="A4A3A4"/>
          </p15:clr>
        </p15:guide>
        <p15:guide id="27" pos="4863">
          <p15:clr>
            <a:srgbClr val="A4A3A4"/>
          </p15:clr>
        </p15:guide>
        <p15:guide id="28" pos="153">
          <p15:clr>
            <a:srgbClr val="A4A3A4"/>
          </p15:clr>
        </p15:guide>
        <p15:guide id="29" pos="5462">
          <p15:clr>
            <a:srgbClr val="A4A3A4"/>
          </p15:clr>
        </p15:guide>
        <p15:guide id="30" pos="302">
          <p15:clr>
            <a:srgbClr val="A4A3A4"/>
          </p15:clr>
        </p15:guide>
        <p15:guide id="31">
          <p15:clr>
            <a:srgbClr val="A4A3A4"/>
          </p15:clr>
        </p15:guide>
        <p15:guide id="3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19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0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31D4A00-D5AC-59AB-722C-EC62EE3768EF}" name="Pascal Renggli (WSKVW)" initials="PR(" userId="S::pascal.renggli@wskvw.ch::c299c1ce-fb6d-4361-9163-bc234624efce" providerId="AD"/>
  <p188:author id="{D7455EC8-EEFC-FF3A-4D66-195B3591A567}" name="Susanne Cavadini (WSKVW)" initials="SC" userId="S::Susanne.Cavadini@wskvw.zh.ch::2e360a21-855d-432d-8ab7-9e6813148ac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09_D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0931"/>
    <a:srgbClr val="64411C"/>
    <a:srgbClr val="DADAD9"/>
    <a:srgbClr val="C0C1BF"/>
    <a:srgbClr val="A20025"/>
    <a:srgbClr val="B3092D"/>
    <a:srgbClr val="A3042D"/>
    <a:srgbClr val="97132C"/>
    <a:srgbClr val="8C0028"/>
    <a:srgbClr val="E2B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FD4443E-F989-4FC4-A0C8-D5A2AF1F390B}" styleName="Dunkle Formatvorlage 1 - Akz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Designformatvorlage 2 - Akz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1" autoAdjust="0"/>
    <p:restoredTop sz="79506" autoAdjust="0"/>
  </p:normalViewPr>
  <p:slideViewPr>
    <p:cSldViewPr snapToGrid="0" showGuides="1">
      <p:cViewPr varScale="1">
        <p:scale>
          <a:sx n="53" d="100"/>
          <a:sy n="53" d="100"/>
        </p:scale>
        <p:origin x="912" y="48"/>
      </p:cViewPr>
      <p:guideLst>
        <p:guide orient="horz" pos="2160"/>
        <p:guide pos="3841"/>
        <p:guide orient="horz"/>
        <p:guide orient="horz" pos="772"/>
        <p:guide orient="horz" pos="920"/>
        <p:guide orient="horz" pos="1621"/>
        <p:guide orient="horz" pos="2164"/>
        <p:guide orient="horz" pos="2697"/>
        <p:guide orient="horz" pos="3775"/>
        <p:guide orient="horz" pos="4319"/>
        <p:guide orient="horz" pos="325"/>
        <p:guide orient="horz" pos="3231"/>
        <p:guide orient="horz" pos="3972"/>
        <p:guide orient="horz" pos="159"/>
        <p:guide orient="horz" pos="4143"/>
        <p:guide pos="5310"/>
        <p:guide pos="5459"/>
        <p:guide pos="453"/>
        <p:guide pos="885"/>
        <p:guide pos="1336"/>
        <p:guide pos="1769"/>
        <p:guide pos="2654"/>
        <p:guide pos="3098"/>
        <p:guide pos="3535"/>
        <p:guide pos="3979"/>
        <p:guide pos="4423"/>
        <p:guide pos="4863"/>
        <p:guide pos="153"/>
        <p:guide pos="5462"/>
        <p:guide pos="302"/>
        <p:guide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2822" y="-77"/>
      </p:cViewPr>
      <p:guideLst>
        <p:guide orient="horz" pos="2880"/>
        <p:guide pos="2119"/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889938" cy="498056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9" y="0"/>
            <a:ext cx="2889938" cy="498056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r">
              <a:defRPr sz="1200"/>
            </a:lvl1pPr>
          </a:lstStyle>
          <a:p>
            <a:fld id="{4F7EEF54-15F8-FF49-A8F1-98AB569407C7}" type="datetime1">
              <a:rPr lang="de-CH" smtClean="0"/>
              <a:t>28.10.2024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889938" cy="498055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9" y="9428584"/>
            <a:ext cx="2889938" cy="498055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r">
              <a:defRPr sz="1200"/>
            </a:lvl1pPr>
          </a:lstStyle>
          <a:p>
            <a:fld id="{A2D59739-9E0E-4DA9-BCED-1A04DF0152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34840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889938" cy="496332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9" y="2"/>
            <a:ext cx="2889938" cy="496332"/>
          </a:xfrm>
          <a:prstGeom prst="rect">
            <a:avLst/>
          </a:prstGeom>
        </p:spPr>
        <p:txBody>
          <a:bodyPr vert="horz" lIns="90718" tIns="45359" rIns="90718" bIns="45359" rtlCol="0"/>
          <a:lstStyle>
            <a:lvl1pPr algn="r">
              <a:defRPr sz="1200"/>
            </a:lvl1pPr>
          </a:lstStyle>
          <a:p>
            <a:fld id="{5A279286-15E4-9040-84B9-B891B36A7EF4}" type="datetime1">
              <a:rPr lang="de-CH" smtClean="0"/>
              <a:t>28.10.2024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18" tIns="45359" rIns="90718" bIns="45359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4"/>
            <a:ext cx="5335270" cy="4466987"/>
          </a:xfrm>
          <a:prstGeom prst="rect">
            <a:avLst/>
          </a:prstGeom>
        </p:spPr>
        <p:txBody>
          <a:bodyPr vert="horz" lIns="90718" tIns="45359" rIns="90718" bIns="45359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889938" cy="496332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9" y="9428585"/>
            <a:ext cx="2889938" cy="496332"/>
          </a:xfrm>
          <a:prstGeom prst="rect">
            <a:avLst/>
          </a:prstGeom>
        </p:spPr>
        <p:txBody>
          <a:bodyPr vert="horz" lIns="90718" tIns="45359" rIns="90718" bIns="45359" rtlCol="0" anchor="b"/>
          <a:lstStyle>
            <a:lvl1pPr algn="r">
              <a:defRPr sz="1200"/>
            </a:lvl1pPr>
          </a:lstStyle>
          <a:p>
            <a:fld id="{97DED87F-98EF-462C-9E33-7297A03FED5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080350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56485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712968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69452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425936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82421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138904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95388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851872" algn="l" defTabSz="71296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CaSus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7028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NäDan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17686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0248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95272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6110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9304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</a:t>
            </a:r>
            <a:r>
              <a:rPr lang="de-CH" dirty="0" err="1"/>
              <a:t>äDan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9388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/>
              <a:t>NäDan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3562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/>
              <a:t>NäDan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71226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2964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81123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ED87F-98EF-462C-9E33-7297A03FED5A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08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3791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215030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62611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2596B0-BEC9-429B-AC4D-E48B6F8F06D6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276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2596B0-BEC9-429B-AC4D-E48B6F8F06D6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7725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NäDan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40A9D-ED59-42CC-949E-D5FF9DD4D55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356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245912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58198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640A9D-ED59-42CC-949E-D5FF9DD4D55C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49662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1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NäDan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640A9D-ED59-42CC-949E-D5FF9DD4D55C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44584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1616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CaSus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349968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70723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81781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/>
              <a:t>NäDan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99046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CaSus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65508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542919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312440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58261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DED87F-98EF-462C-9E33-7297A03FED5A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08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4828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726478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046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7459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38776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87849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3992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142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07336">
              <a:defRPr/>
            </a:pPr>
            <a:r>
              <a:rPr lang="de-DE" dirty="0" err="1"/>
              <a:t>CaSus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ED87F-98EF-462C-9E33-7297A03FED5A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0381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605381309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" t="2235" r="673" b="221"/>
          <a:stretch/>
        </p:blipFill>
        <p:spPr>
          <a:xfrm>
            <a:off x="242888" y="252412"/>
            <a:ext cx="8665760" cy="6053138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3002368" y="2582332"/>
            <a:ext cx="6141632" cy="1706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5" rIns="91430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17050" y="2705549"/>
            <a:ext cx="5403180" cy="1355331"/>
          </a:xfrm>
        </p:spPr>
        <p:txBody>
          <a:bodyPr anchor="ctr"/>
          <a:lstStyle>
            <a:lvl1pPr marL="0" marR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119"/>
              </a:spcAft>
              <a:buClrTx/>
              <a:buSzTx/>
              <a:buFont typeface="Arial" panose="020B0604020202020204" pitchFamily="34" charset="0"/>
              <a:buNone/>
              <a:tabLst/>
              <a:defRPr sz="3300" b="1" i="0">
                <a:solidFill>
                  <a:srgbClr val="A20025"/>
                </a:solidFill>
                <a:latin typeface="+mn-lt"/>
                <a:cs typeface="Source Sans Pro"/>
              </a:defRPr>
            </a:lvl1pPr>
          </a:lstStyle>
          <a:p>
            <a:pPr lvl="0"/>
            <a:r>
              <a:rPr lang="de-CH" dirty="0"/>
              <a:t>Titel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77F2B51-20F6-477D-82C8-66F3CCE788BE}" type="datetime1">
              <a:rPr lang="de-CH" smtClean="0"/>
              <a:t>28.10.2024</a:t>
            </a:fld>
            <a:endParaRPr lang="de-DE" dirty="0"/>
          </a:p>
        </p:txBody>
      </p:sp>
      <p:pic>
        <p:nvPicPr>
          <p:cNvPr id="7" name="Bild 6" descr="wirtschaftsschule_kv_winterthur_GB_Logo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075" y="252413"/>
            <a:ext cx="1619850" cy="97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85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und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73077" y="593573"/>
            <a:ext cx="6047295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238125" y="1460500"/>
            <a:ext cx="8659346" cy="4845049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 marL="401044" indent="-401044">
              <a:lnSpc>
                <a:spcPct val="110000"/>
              </a:lnSpc>
              <a:buFont typeface="Wingdings" charset="2"/>
              <a:buChar char="§"/>
              <a:defRPr/>
            </a:lvl2pPr>
            <a:lvl3pPr marL="401044" indent="-401044">
              <a:lnSpc>
                <a:spcPct val="110000"/>
              </a:lnSpc>
              <a:buFont typeface="Wingdings" charset="2"/>
              <a:buChar char="§"/>
              <a:defRPr/>
            </a:lvl3pPr>
            <a:lvl4pPr marL="583496" indent="-401044">
              <a:lnSpc>
                <a:spcPct val="110000"/>
              </a:lnSpc>
              <a:buFont typeface="Wingdings" charset="2"/>
              <a:buChar char="§"/>
              <a:defRPr/>
            </a:lvl4pPr>
            <a:lvl5pPr marL="765950" indent="-401044">
              <a:lnSpc>
                <a:spcPct val="110000"/>
              </a:lnSpc>
              <a:buFont typeface="Wingdings" charset="2"/>
              <a:buChar char="§"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1932-7048-42A0-8BCB-5CC1BA3FA5BE}" type="datetime1">
              <a:rPr lang="de-CH" smtClean="0"/>
              <a:t>28.10.2024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608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_und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4470762" y="1460500"/>
            <a:ext cx="4428765" cy="4845050"/>
          </a:xfrm>
        </p:spPr>
        <p:txBody>
          <a:bodyPr/>
          <a:lstStyle>
            <a:lvl1pPr>
              <a:defRPr sz="1200"/>
            </a:lvl1pPr>
          </a:lstStyle>
          <a:p>
            <a:r>
              <a:rPr lang="de-CH" dirty="0"/>
              <a:t>Bild auf Platzhalter ziehen oder durch Klicken auf Symbol hinzufügen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7654945" y="6511924"/>
            <a:ext cx="685621" cy="91418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1326"/>
              </a:lnSpc>
            </a:pPr>
            <a:endParaRPr lang="de-DE" sz="900" dirty="0">
              <a:solidFill>
                <a:schemeClr val="tx1"/>
              </a:solidFill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237939" y="1460500"/>
            <a:ext cx="3975287" cy="4845050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 marL="401044" indent="-401044">
              <a:lnSpc>
                <a:spcPct val="110000"/>
              </a:lnSpc>
              <a:buFont typeface="Wingdings" charset="2"/>
              <a:buChar char="§"/>
              <a:defRPr/>
            </a:lvl2pPr>
            <a:lvl3pPr marL="401044" indent="-401044">
              <a:lnSpc>
                <a:spcPct val="110000"/>
              </a:lnSpc>
              <a:buFont typeface="Wingdings" charset="2"/>
              <a:buChar char="§"/>
              <a:defRPr/>
            </a:lvl3pPr>
            <a:lvl4pPr marL="583496" indent="-401044">
              <a:lnSpc>
                <a:spcPct val="110000"/>
              </a:lnSpc>
              <a:buFont typeface="Wingdings" charset="2"/>
              <a:buChar char="§"/>
              <a:defRPr/>
            </a:lvl4pPr>
            <a:lvl5pPr marL="765950" indent="-401044">
              <a:lnSpc>
                <a:spcPct val="110000"/>
              </a:lnSpc>
              <a:buFont typeface="Wingdings" charset="2"/>
              <a:buChar char="§"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73077" y="593573"/>
            <a:ext cx="6179977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FDDC927-81B3-4E59-B46A-C7F0FB76BDD4}" type="datetime1">
              <a:rPr lang="de-CH" smtClean="0"/>
              <a:t>28.10.2024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4644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und_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8126" y="1460500"/>
            <a:ext cx="4244227" cy="4845050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 marL="401044" indent="-401044">
              <a:lnSpc>
                <a:spcPct val="110000"/>
              </a:lnSpc>
              <a:buFont typeface="Wingdings" charset="2"/>
              <a:buChar char="§"/>
              <a:defRPr/>
            </a:lvl2pPr>
            <a:lvl3pPr marL="401044" indent="-401044">
              <a:lnSpc>
                <a:spcPct val="110000"/>
              </a:lnSpc>
              <a:buFont typeface="Wingdings" charset="2"/>
              <a:buChar char="§"/>
              <a:defRPr/>
            </a:lvl3pPr>
            <a:lvl4pPr marL="583496" indent="-401044">
              <a:lnSpc>
                <a:spcPct val="110000"/>
              </a:lnSpc>
              <a:buFont typeface="Wingdings" charset="2"/>
              <a:buChar char="§"/>
              <a:defRPr/>
            </a:lvl4pPr>
            <a:lvl5pPr marL="765950" indent="-401044">
              <a:lnSpc>
                <a:spcPct val="110000"/>
              </a:lnSpc>
              <a:buFont typeface="Wingdings" charset="2"/>
              <a:buChar char="§"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167340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10"/>
          </p:nvPr>
        </p:nvSpPr>
        <p:spPr>
          <a:xfrm>
            <a:off x="4655299" y="1460500"/>
            <a:ext cx="4244227" cy="4845049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 marL="401044" indent="-401044">
              <a:lnSpc>
                <a:spcPct val="110000"/>
              </a:lnSpc>
              <a:buFont typeface="Wingdings" charset="2"/>
              <a:buChar char="§"/>
              <a:defRPr/>
            </a:lvl2pPr>
            <a:lvl3pPr marL="401044" indent="-401044">
              <a:lnSpc>
                <a:spcPct val="110000"/>
              </a:lnSpc>
              <a:buFont typeface="Wingdings" charset="2"/>
              <a:buChar char="§"/>
              <a:defRPr/>
            </a:lvl3pPr>
            <a:lvl4pPr marL="583496" indent="-401044">
              <a:lnSpc>
                <a:spcPct val="110000"/>
              </a:lnSpc>
              <a:buFont typeface="Wingdings" charset="2"/>
              <a:buChar char="§"/>
              <a:defRPr/>
            </a:lvl4pPr>
            <a:lvl5pPr marL="765950" indent="-401044">
              <a:lnSpc>
                <a:spcPct val="110000"/>
              </a:lnSpc>
              <a:buFont typeface="Wingdings" charset="2"/>
              <a:buChar char="§"/>
              <a:defRPr/>
            </a:lvl5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333D128-6173-461D-9998-C7374D01CBD0}" type="datetime1">
              <a:rPr lang="de-CH" smtClean="0"/>
              <a:t>28.10.2024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171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_und_Bild_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238126" y="1933516"/>
            <a:ext cx="4244227" cy="4372034"/>
          </a:xfrm>
        </p:spPr>
        <p:txBody>
          <a:bodyPr/>
          <a:lstStyle>
            <a:lvl1pPr>
              <a:defRPr sz="1200"/>
            </a:lvl1pPr>
          </a:lstStyle>
          <a:p>
            <a:r>
              <a:rPr lang="de-CH" dirty="0"/>
              <a:t>Bild auf Platzhalter ziehen oder durch Klicken auf Symbol hinzufügen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238126" y="1460501"/>
            <a:ext cx="4251699" cy="393028"/>
          </a:xfrm>
        </p:spPr>
        <p:txBody>
          <a:bodyPr/>
          <a:lstStyle>
            <a:lvl1pPr>
              <a:defRPr b="0" i="0">
                <a:latin typeface="+mn-lt"/>
                <a:cs typeface="Aller"/>
              </a:defRPr>
            </a:lvl1pPr>
          </a:lstStyle>
          <a:p>
            <a:pPr lvl="0"/>
            <a:r>
              <a:rPr lang="de-CH" dirty="0"/>
              <a:t>Mastertextformat bearbeiten</a:t>
            </a:r>
          </a:p>
        </p:txBody>
      </p:sp>
      <p:sp>
        <p:nvSpPr>
          <p:cNvPr id="12" name="Rechteck 11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078886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14"/>
          </p:nvPr>
        </p:nvSpPr>
        <p:spPr>
          <a:xfrm>
            <a:off x="4645773" y="1933516"/>
            <a:ext cx="4244227" cy="4372034"/>
          </a:xfrm>
        </p:spPr>
        <p:txBody>
          <a:bodyPr/>
          <a:lstStyle>
            <a:lvl1pPr>
              <a:defRPr sz="1200"/>
            </a:lvl1pPr>
          </a:lstStyle>
          <a:p>
            <a:r>
              <a:rPr lang="de-CH" dirty="0"/>
              <a:t>Bild auf Platzhalter ziehen oder durch Klicken auf Symbol hinzufügen</a:t>
            </a:r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4645773" y="1460501"/>
            <a:ext cx="4251699" cy="393028"/>
          </a:xfrm>
        </p:spPr>
        <p:txBody>
          <a:bodyPr/>
          <a:lstStyle>
            <a:lvl1pPr>
              <a:defRPr b="0" i="0">
                <a:latin typeface="+mn-lt"/>
                <a:cs typeface="Aller"/>
              </a:defRPr>
            </a:lvl1pPr>
          </a:lstStyle>
          <a:p>
            <a:pPr lvl="0"/>
            <a:r>
              <a:rPr lang="de-CH" dirty="0"/>
              <a:t>Mastertextformat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0D6FD3B-E1ED-4D4D-935D-C3486CAA25EB}" type="datetime1">
              <a:rPr lang="de-CH" smtClean="0"/>
              <a:t>28.10.2024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6473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rstellung_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236538" y="1474386"/>
            <a:ext cx="2787650" cy="2573740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Inhaltsplatzhalter 2"/>
          <p:cNvSpPr>
            <a:spLocks noGrp="1"/>
          </p:cNvSpPr>
          <p:nvPr>
            <p:ph idx="15" hasCustomPrompt="1"/>
          </p:nvPr>
        </p:nvSpPr>
        <p:spPr>
          <a:xfrm>
            <a:off x="375804" y="2108160"/>
            <a:ext cx="2536106" cy="1897632"/>
          </a:xfrm>
        </p:spPr>
        <p:txBody>
          <a:bodyPr numCol="1" spcCol="561392"/>
          <a:lstStyle>
            <a:lvl1pPr marL="142875" indent="-1428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Wingdings" charset="2"/>
              <a:buChar char="§"/>
              <a:defRPr sz="1200" b="0" i="0" baseline="0">
                <a:solidFill>
                  <a:srgbClr val="000000"/>
                </a:solidFill>
                <a:latin typeface="+mn-lt"/>
                <a:cs typeface="Source Sans Pro"/>
              </a:defRPr>
            </a:lvl1pPr>
            <a:lvl2pPr marL="328415" indent="-188067">
              <a:lnSpc>
                <a:spcPts val="1684"/>
              </a:lnSpc>
              <a:spcBef>
                <a:spcPts val="0"/>
              </a:spcBef>
              <a:spcAft>
                <a:spcPts val="0"/>
              </a:spcAft>
              <a:buClrTx/>
              <a:buSzPct val="105000"/>
              <a:buFont typeface="Wingdings" charset="2"/>
              <a:buChar char="§"/>
              <a:defRPr sz="1200" b="0" i="0">
                <a:latin typeface="+mn-lt"/>
                <a:cs typeface="Source Sans Pro"/>
              </a:defRPr>
            </a:lvl2pPr>
            <a:lvl3pPr marL="435079" indent="-154383" algn="l">
              <a:lnSpc>
                <a:spcPts val="1606"/>
              </a:lnSpc>
              <a:spcBef>
                <a:spcPts val="0"/>
              </a:spcBef>
              <a:spcAft>
                <a:spcPts val="78"/>
              </a:spcAft>
              <a:buClrTx/>
              <a:buSzPct val="105000"/>
              <a:buFont typeface="Wingdings" charset="2"/>
              <a:buChar char="§"/>
              <a:defRPr sz="1200" b="0" i="0">
                <a:solidFill>
                  <a:srgbClr val="000000"/>
                </a:solidFill>
                <a:latin typeface="+mn-lt"/>
                <a:cs typeface="Source Sans Pro"/>
              </a:defRPr>
            </a:lvl3pPr>
            <a:lvl4pPr marL="519288" indent="-126314">
              <a:lnSpc>
                <a:spcPts val="1528"/>
              </a:lnSpc>
              <a:spcAft>
                <a:spcPts val="39"/>
              </a:spcAft>
              <a:buClrTx/>
              <a:buSzPct val="110000"/>
              <a:buFont typeface="Wingdings" charset="2"/>
              <a:buChar char="§"/>
              <a:defRPr sz="1200" b="0" i="0" baseline="0">
                <a:solidFill>
                  <a:srgbClr val="000000"/>
                </a:solidFill>
                <a:latin typeface="+mn-lt"/>
                <a:cs typeface="Source Sans Pro"/>
              </a:defRPr>
            </a:lvl4pPr>
            <a:lvl5pPr marL="687706" indent="-126314">
              <a:lnSpc>
                <a:spcPts val="1528"/>
              </a:lnSpc>
              <a:spcAft>
                <a:spcPts val="468"/>
              </a:spcAft>
              <a:buClrTx/>
              <a:buSzPct val="110000"/>
              <a:buFont typeface="Arial"/>
              <a:buChar char="•"/>
              <a:defRPr sz="1200">
                <a:solidFill>
                  <a:srgbClr val="000000"/>
                </a:solidFill>
                <a:latin typeface="Aller"/>
                <a:cs typeface="Aller"/>
              </a:defRPr>
            </a:lvl5pPr>
          </a:lstStyle>
          <a:p>
            <a:pPr lvl="0"/>
            <a:r>
              <a:rPr lang="de-CH" dirty="0"/>
              <a:t>Erste Ebene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8"/>
          </p:nvPr>
        </p:nvSpPr>
        <p:spPr>
          <a:xfrm>
            <a:off x="238919" y="4052920"/>
            <a:ext cx="2783681" cy="2252629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7" name="Rechteck 16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097840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22"/>
          </p:nvPr>
        </p:nvSpPr>
        <p:spPr>
          <a:xfrm>
            <a:off x="368933" y="1483285"/>
            <a:ext cx="2531117" cy="473536"/>
          </a:xfrm>
          <a:noFill/>
        </p:spPr>
        <p:txBody>
          <a:bodyPr anchor="ctr"/>
          <a:lstStyle>
            <a:lvl1pPr algn="l">
              <a:defRPr sz="1600">
                <a:solidFill>
                  <a:srgbClr val="000000"/>
                </a:solidFill>
              </a:defRPr>
            </a:lvl1pPr>
          </a:lstStyle>
          <a:p>
            <a:pPr lvl="0"/>
            <a:r>
              <a:rPr lang="de-CH" dirty="0"/>
              <a:t>Mastertextformat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DA8C5E46-4FA4-4748-94EC-A7F318F112A7}" type="datetime1">
              <a:rPr lang="de-CH" smtClean="0"/>
              <a:t>28.10.2024</a:t>
            </a:fld>
            <a:endParaRPr lang="de-DE" dirty="0"/>
          </a:p>
        </p:txBody>
      </p:sp>
      <p:sp>
        <p:nvSpPr>
          <p:cNvPr id="20" name="Rechteck 19"/>
          <p:cNvSpPr/>
          <p:nvPr userDrawn="1"/>
        </p:nvSpPr>
        <p:spPr>
          <a:xfrm>
            <a:off x="6111875" y="1474386"/>
            <a:ext cx="2787650" cy="2573740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Inhaltsplatzhalter 2"/>
          <p:cNvSpPr>
            <a:spLocks noGrp="1"/>
          </p:cNvSpPr>
          <p:nvPr>
            <p:ph idx="26" hasCustomPrompt="1"/>
          </p:nvPr>
        </p:nvSpPr>
        <p:spPr>
          <a:xfrm>
            <a:off x="6251141" y="2108160"/>
            <a:ext cx="2536106" cy="1897632"/>
          </a:xfrm>
        </p:spPr>
        <p:txBody>
          <a:bodyPr numCol="1" spcCol="561392"/>
          <a:lstStyle>
            <a:lvl1pPr marL="142875" indent="-1428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Wingdings" charset="2"/>
              <a:buChar char="§"/>
              <a:defRPr sz="1200" b="0" i="0" baseline="0">
                <a:solidFill>
                  <a:srgbClr val="000000"/>
                </a:solidFill>
                <a:latin typeface="+mn-lt"/>
                <a:cs typeface="Source Sans Pro"/>
              </a:defRPr>
            </a:lvl1pPr>
            <a:lvl2pPr marL="328415" indent="-188067">
              <a:lnSpc>
                <a:spcPts val="1684"/>
              </a:lnSpc>
              <a:spcBef>
                <a:spcPts val="0"/>
              </a:spcBef>
              <a:spcAft>
                <a:spcPts val="0"/>
              </a:spcAft>
              <a:buClrTx/>
              <a:buSzPct val="105000"/>
              <a:buFont typeface="Wingdings" charset="2"/>
              <a:buChar char="§"/>
              <a:defRPr sz="1200" b="0" i="0">
                <a:latin typeface="+mn-lt"/>
                <a:cs typeface="Source Sans Pro"/>
              </a:defRPr>
            </a:lvl2pPr>
            <a:lvl3pPr marL="435079" indent="-154383" algn="l">
              <a:lnSpc>
                <a:spcPts val="1606"/>
              </a:lnSpc>
              <a:spcBef>
                <a:spcPts val="0"/>
              </a:spcBef>
              <a:spcAft>
                <a:spcPts val="78"/>
              </a:spcAft>
              <a:buClrTx/>
              <a:buSzPct val="105000"/>
              <a:buFont typeface="Wingdings" charset="2"/>
              <a:buChar char="§"/>
              <a:defRPr sz="1200" b="0" i="0">
                <a:solidFill>
                  <a:srgbClr val="000000"/>
                </a:solidFill>
                <a:latin typeface="+mn-lt"/>
                <a:cs typeface="Source Sans Pro"/>
              </a:defRPr>
            </a:lvl3pPr>
            <a:lvl4pPr marL="519288" indent="-126314">
              <a:lnSpc>
                <a:spcPts val="1528"/>
              </a:lnSpc>
              <a:spcAft>
                <a:spcPts val="39"/>
              </a:spcAft>
              <a:buClrTx/>
              <a:buSzPct val="110000"/>
              <a:buFont typeface="Wingdings" charset="2"/>
              <a:buChar char="§"/>
              <a:defRPr sz="1200" b="0" i="0" baseline="0">
                <a:solidFill>
                  <a:srgbClr val="000000"/>
                </a:solidFill>
                <a:latin typeface="+mn-lt"/>
                <a:cs typeface="Source Sans Pro"/>
              </a:defRPr>
            </a:lvl4pPr>
            <a:lvl5pPr marL="687706" indent="-126314">
              <a:lnSpc>
                <a:spcPts val="1528"/>
              </a:lnSpc>
              <a:spcAft>
                <a:spcPts val="468"/>
              </a:spcAft>
              <a:buClrTx/>
              <a:buSzPct val="110000"/>
              <a:buFont typeface="Arial"/>
              <a:buChar char="•"/>
              <a:defRPr sz="1200">
                <a:solidFill>
                  <a:srgbClr val="000000"/>
                </a:solidFill>
                <a:latin typeface="Aller"/>
                <a:cs typeface="Aller"/>
              </a:defRPr>
            </a:lvl5pPr>
          </a:lstStyle>
          <a:p>
            <a:pPr lvl="0"/>
            <a:r>
              <a:rPr lang="de-CH" dirty="0"/>
              <a:t>Erste Ebene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</p:txBody>
      </p:sp>
      <p:sp>
        <p:nvSpPr>
          <p:cNvPr id="23" name="Bildplatzhalter 11"/>
          <p:cNvSpPr>
            <a:spLocks noGrp="1"/>
          </p:cNvSpPr>
          <p:nvPr>
            <p:ph type="pic" sz="quarter" idx="27"/>
          </p:nvPr>
        </p:nvSpPr>
        <p:spPr>
          <a:xfrm>
            <a:off x="6114256" y="4052920"/>
            <a:ext cx="2783681" cy="2252629"/>
          </a:xfrm>
        </p:spPr>
        <p:txBody>
          <a:bodyPr/>
          <a:lstStyle/>
          <a:p>
            <a:endParaRPr lang="de-DE"/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28"/>
          </p:nvPr>
        </p:nvSpPr>
        <p:spPr>
          <a:xfrm>
            <a:off x="6244270" y="1483285"/>
            <a:ext cx="2531117" cy="473536"/>
          </a:xfrm>
          <a:noFill/>
        </p:spPr>
        <p:txBody>
          <a:bodyPr anchor="ctr"/>
          <a:lstStyle>
            <a:lvl1pPr algn="l">
              <a:defRPr sz="1600">
                <a:solidFill>
                  <a:srgbClr val="000000"/>
                </a:solidFill>
              </a:defRPr>
            </a:lvl1pPr>
          </a:lstStyle>
          <a:p>
            <a:pPr lvl="0"/>
            <a:r>
              <a:rPr lang="de-CH" dirty="0"/>
              <a:t>Mastertextformat</a:t>
            </a:r>
            <a:endParaRPr lang="de-DE" dirty="0"/>
          </a:p>
        </p:txBody>
      </p:sp>
      <p:sp>
        <p:nvSpPr>
          <p:cNvPr id="26" name="Inhaltsplatzhalter 2"/>
          <p:cNvSpPr>
            <a:spLocks noGrp="1"/>
          </p:cNvSpPr>
          <p:nvPr>
            <p:ph idx="29" hasCustomPrompt="1"/>
          </p:nvPr>
        </p:nvSpPr>
        <p:spPr>
          <a:xfrm>
            <a:off x="3313183" y="2108160"/>
            <a:ext cx="2536106" cy="1897632"/>
          </a:xfrm>
        </p:spPr>
        <p:txBody>
          <a:bodyPr numCol="1" spcCol="561392"/>
          <a:lstStyle>
            <a:lvl1pPr marL="142875" indent="-1428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Wingdings" charset="2"/>
              <a:buChar char="§"/>
              <a:defRPr sz="1200" b="0" i="0" baseline="0">
                <a:solidFill>
                  <a:srgbClr val="000000"/>
                </a:solidFill>
                <a:latin typeface="+mn-lt"/>
                <a:cs typeface="Source Sans Pro"/>
              </a:defRPr>
            </a:lvl1pPr>
            <a:lvl2pPr marL="328415" indent="-188067">
              <a:lnSpc>
                <a:spcPts val="1684"/>
              </a:lnSpc>
              <a:spcBef>
                <a:spcPts val="0"/>
              </a:spcBef>
              <a:spcAft>
                <a:spcPts val="0"/>
              </a:spcAft>
              <a:buClrTx/>
              <a:buSzPct val="105000"/>
              <a:buFont typeface="Wingdings" charset="2"/>
              <a:buChar char="§"/>
              <a:defRPr sz="1200" b="0" i="0">
                <a:latin typeface="+mn-lt"/>
                <a:cs typeface="Source Sans Pro"/>
              </a:defRPr>
            </a:lvl2pPr>
            <a:lvl3pPr marL="435079" indent="-154383" algn="l">
              <a:lnSpc>
                <a:spcPts val="1606"/>
              </a:lnSpc>
              <a:spcBef>
                <a:spcPts val="0"/>
              </a:spcBef>
              <a:spcAft>
                <a:spcPts val="78"/>
              </a:spcAft>
              <a:buClrTx/>
              <a:buSzPct val="105000"/>
              <a:buFont typeface="Wingdings" charset="2"/>
              <a:buChar char="§"/>
              <a:defRPr sz="1200" b="0" i="0">
                <a:solidFill>
                  <a:srgbClr val="000000"/>
                </a:solidFill>
                <a:latin typeface="+mn-lt"/>
                <a:cs typeface="Source Sans Pro"/>
              </a:defRPr>
            </a:lvl3pPr>
            <a:lvl4pPr marL="519288" indent="-126314">
              <a:lnSpc>
                <a:spcPts val="1528"/>
              </a:lnSpc>
              <a:spcAft>
                <a:spcPts val="39"/>
              </a:spcAft>
              <a:buClrTx/>
              <a:buSzPct val="110000"/>
              <a:buFont typeface="Wingdings" charset="2"/>
              <a:buChar char="§"/>
              <a:defRPr sz="1200" b="0" i="0" baseline="0">
                <a:solidFill>
                  <a:srgbClr val="000000"/>
                </a:solidFill>
                <a:latin typeface="+mn-lt"/>
                <a:cs typeface="Source Sans Pro"/>
              </a:defRPr>
            </a:lvl4pPr>
            <a:lvl5pPr marL="687706" indent="-126314">
              <a:lnSpc>
                <a:spcPts val="1528"/>
              </a:lnSpc>
              <a:spcAft>
                <a:spcPts val="468"/>
              </a:spcAft>
              <a:buClrTx/>
              <a:buSzPct val="110000"/>
              <a:buFont typeface="Arial"/>
              <a:buChar char="•"/>
              <a:defRPr sz="1200">
                <a:solidFill>
                  <a:srgbClr val="000000"/>
                </a:solidFill>
                <a:latin typeface="Aller"/>
                <a:cs typeface="Aller"/>
              </a:defRPr>
            </a:lvl5pPr>
          </a:lstStyle>
          <a:p>
            <a:pPr lvl="0"/>
            <a:r>
              <a:rPr lang="de-CH" dirty="0"/>
              <a:t>Erste Ebene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</p:txBody>
      </p:sp>
      <p:sp>
        <p:nvSpPr>
          <p:cNvPr id="27" name="Bildplatzhalter 11"/>
          <p:cNvSpPr>
            <a:spLocks noGrp="1"/>
          </p:cNvSpPr>
          <p:nvPr>
            <p:ph type="pic" sz="quarter" idx="30"/>
          </p:nvPr>
        </p:nvSpPr>
        <p:spPr>
          <a:xfrm>
            <a:off x="3176298" y="4052920"/>
            <a:ext cx="2783681" cy="2252629"/>
          </a:xfrm>
        </p:spPr>
        <p:txBody>
          <a:bodyPr/>
          <a:lstStyle/>
          <a:p>
            <a:endParaRPr lang="de-DE"/>
          </a:p>
        </p:txBody>
      </p:sp>
      <p:sp>
        <p:nvSpPr>
          <p:cNvPr id="36" name="Textplatzhalter 2"/>
          <p:cNvSpPr>
            <a:spLocks noGrp="1"/>
          </p:cNvSpPr>
          <p:nvPr>
            <p:ph type="body" sz="quarter" idx="31"/>
          </p:nvPr>
        </p:nvSpPr>
        <p:spPr>
          <a:xfrm>
            <a:off x="3306312" y="1483285"/>
            <a:ext cx="2531117" cy="473536"/>
          </a:xfrm>
          <a:noFill/>
        </p:spPr>
        <p:txBody>
          <a:bodyPr anchor="ctr"/>
          <a:lstStyle>
            <a:lvl1pPr algn="l">
              <a:defRPr sz="1600">
                <a:solidFill>
                  <a:srgbClr val="000000"/>
                </a:solidFill>
              </a:defRPr>
            </a:lvl1pPr>
          </a:lstStyle>
          <a:p>
            <a:pPr lvl="0"/>
            <a:r>
              <a:rPr lang="de-CH" dirty="0"/>
              <a:t>Mastertextformat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04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e_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281068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4EF02-9CA7-4F1D-91AE-6243098B0411}" type="datetime1">
              <a:rPr lang="de-CH" smtClean="0"/>
              <a:t>28.10.2024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5756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7434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246530" y="1473326"/>
            <a:ext cx="8643471" cy="4832224"/>
          </a:xfrm>
        </p:spPr>
        <p:txBody>
          <a:bodyPr numCol="2" spcCol="561392"/>
          <a:lstStyle>
            <a:lvl1pPr marL="131927" indent="-244206">
              <a:lnSpc>
                <a:spcPct val="110000"/>
              </a:lnSpc>
              <a:spcBef>
                <a:spcPts val="468"/>
              </a:spcBef>
              <a:spcAft>
                <a:spcPts val="936"/>
              </a:spcAft>
              <a:buClr>
                <a:srgbClr val="800000"/>
              </a:buClr>
              <a:buSzPct val="100000"/>
              <a:buFont typeface="Wingdings" charset="2"/>
              <a:buChar char="§"/>
              <a:defRPr sz="2200" b="0" i="0" baseline="0">
                <a:solidFill>
                  <a:srgbClr val="000000"/>
                </a:solidFill>
                <a:latin typeface="+mn-lt"/>
                <a:cs typeface="Source Sans Pro"/>
              </a:defRPr>
            </a:lvl1pPr>
            <a:lvl2pPr marL="384554" indent="-244206">
              <a:lnSpc>
                <a:spcPct val="110000"/>
              </a:lnSpc>
              <a:spcBef>
                <a:spcPts val="0"/>
              </a:spcBef>
              <a:spcAft>
                <a:spcPts val="936"/>
              </a:spcAft>
              <a:buClr>
                <a:srgbClr val="800000"/>
              </a:buClr>
              <a:buSzPct val="105000"/>
              <a:buFont typeface="Wingdings" charset="2"/>
              <a:buChar char="§"/>
              <a:defRPr sz="1900" b="0" i="0">
                <a:latin typeface="+mn-lt"/>
                <a:cs typeface="Source Sans Pro"/>
              </a:defRPr>
            </a:lvl2pPr>
            <a:lvl3pPr marL="519288" indent="-210522" algn="l">
              <a:lnSpc>
                <a:spcPct val="110000"/>
              </a:lnSpc>
              <a:spcBef>
                <a:spcPts val="0"/>
              </a:spcBef>
              <a:spcAft>
                <a:spcPts val="468"/>
              </a:spcAft>
              <a:buClr>
                <a:srgbClr val="800000"/>
              </a:buClr>
              <a:buSzPct val="105000"/>
              <a:buFont typeface="Wingdings" charset="2"/>
              <a:buChar char="§"/>
              <a:defRPr sz="1600" b="0" i="0">
                <a:solidFill>
                  <a:srgbClr val="000000"/>
                </a:solidFill>
                <a:latin typeface="+mn-lt"/>
                <a:cs typeface="Source Sans Pro"/>
              </a:defRPr>
            </a:lvl3pPr>
            <a:lvl4pPr marL="631566" indent="-182453">
              <a:lnSpc>
                <a:spcPct val="110000"/>
              </a:lnSpc>
              <a:spcAft>
                <a:spcPts val="507"/>
              </a:spcAft>
              <a:buClr>
                <a:srgbClr val="800000"/>
              </a:buClr>
              <a:buSzPct val="110000"/>
              <a:buFont typeface="Wingdings" charset="2"/>
              <a:buChar char="§"/>
              <a:defRPr sz="1400" b="0" i="0" baseline="0">
                <a:solidFill>
                  <a:srgbClr val="000000"/>
                </a:solidFill>
                <a:latin typeface="+mn-lt"/>
                <a:cs typeface="Source Sans Pro"/>
              </a:defRPr>
            </a:lvl4pPr>
            <a:lvl5pPr marL="743844" indent="-154383">
              <a:lnSpc>
                <a:spcPts val="1528"/>
              </a:lnSpc>
              <a:spcAft>
                <a:spcPts val="468"/>
              </a:spcAft>
              <a:buClr>
                <a:srgbClr val="12A34F"/>
              </a:buClr>
              <a:buSzPct val="110000"/>
              <a:buFont typeface="Lucida Grande"/>
              <a:buChar char="&gt;"/>
              <a:defRPr sz="1200">
                <a:solidFill>
                  <a:srgbClr val="000000"/>
                </a:solidFill>
                <a:latin typeface="Aller"/>
                <a:cs typeface="Aller"/>
              </a:defRPr>
            </a:lvl5pPr>
            <a:lvl6pPr marL="2377035" indent="0">
              <a:buNone/>
              <a:defRPr/>
            </a:lvl6pPr>
          </a:lstStyle>
          <a:p>
            <a:pPr lvl="0"/>
            <a:r>
              <a:rPr lang="de-CH" dirty="0"/>
              <a:t>Erste Ebene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73077" y="593573"/>
            <a:ext cx="6123113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681C-F206-5441-9C75-A11BAFDD52DE}" type="datetime1">
              <a:rPr lang="de-CH" smtClean="0"/>
              <a:t>28.10.2024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9227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ere_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38126" y="254275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281068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2293145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_und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1600" y="594000"/>
            <a:ext cx="6123600" cy="493200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Titelmasterformat bearbeiten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24440" y="6356351"/>
            <a:ext cx="789960" cy="365125"/>
          </a:xfrm>
        </p:spPr>
        <p:txBody>
          <a:bodyPr/>
          <a:lstStyle/>
          <a:p>
            <a:fld id="{F5BDEBDC-B432-4033-A004-2E8D7BABBC31}" type="datetimeFigureOut">
              <a:rPr lang="de-CH" smtClean="0"/>
              <a:pPr/>
              <a:t>28.10.2024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/>
              <a:t>Seite </a:t>
            </a:r>
            <a:fld id="{B1AE3A0B-E745-4A41-AEDF-D95CEFA07BA5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4"/>
          </p:nvPr>
        </p:nvSpPr>
        <p:spPr>
          <a:xfrm>
            <a:off x="238125" y="1470025"/>
            <a:ext cx="8655050" cy="4794250"/>
          </a:xfrm>
        </p:spPr>
        <p:txBody>
          <a:bodyPr/>
          <a:lstStyle>
            <a:lvl1pPr marL="460800">
              <a:defRPr/>
            </a:lvl1pPr>
            <a:lvl2pPr marL="691200">
              <a:defRPr/>
            </a:lvl2pPr>
            <a:lvl3pPr marL="921600">
              <a:defRPr/>
            </a:lvl3pPr>
            <a:lvl4pPr marL="1152000"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065527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605381307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262" r="8195" b="117"/>
          <a:stretch/>
        </p:blipFill>
        <p:spPr>
          <a:xfrm>
            <a:off x="244474" y="252413"/>
            <a:ext cx="8655845" cy="6053137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>
          <a:xfrm>
            <a:off x="4468527" y="1712384"/>
            <a:ext cx="4675472" cy="1117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5" rIns="91430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719688" y="1811839"/>
            <a:ext cx="4033578" cy="831075"/>
          </a:xfrm>
        </p:spPr>
        <p:txBody>
          <a:bodyPr anchor="ctr"/>
          <a:lstStyle>
            <a:lvl1pPr marL="0" marR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119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rgbClr val="A20025"/>
                </a:solidFill>
                <a:latin typeface="+mn-lt"/>
                <a:cs typeface="Source Sans Pro"/>
              </a:defRPr>
            </a:lvl1pPr>
          </a:lstStyle>
          <a:p>
            <a:pPr lvl="0"/>
            <a:r>
              <a:rPr lang="de-CH" dirty="0"/>
              <a:t>Titel bearbeiten</a:t>
            </a: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390AB38-9467-4096-8F4D-1427799CD3F7}" type="datetime1">
              <a:rPr lang="de-CH" smtClean="0"/>
              <a:t>28.10.2024</a:t>
            </a:fld>
            <a:endParaRPr lang="de-DE" dirty="0"/>
          </a:p>
        </p:txBody>
      </p:sp>
      <p:pic>
        <p:nvPicPr>
          <p:cNvPr id="8" name="Bild 7" descr="wirtschaftsschule_kv_winterthur_GB_Logo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075" y="252413"/>
            <a:ext cx="1619850" cy="97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87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73077" y="593573"/>
            <a:ext cx="6123113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238125" y="1477963"/>
            <a:ext cx="8647113" cy="4754562"/>
          </a:xfrm>
        </p:spPr>
        <p:txBody>
          <a:bodyPr/>
          <a:lstStyle>
            <a:lvl1pPr marL="460800" indent="-230188">
              <a:buClr>
                <a:srgbClr val="B30031"/>
              </a:buClr>
              <a:tabLst/>
              <a:defRPr/>
            </a:lvl1pPr>
            <a:lvl2pPr marL="691200" indent="-230400">
              <a:buClr>
                <a:srgbClr val="B30031"/>
              </a:buClr>
              <a:tabLst/>
              <a:defRPr/>
            </a:lvl2pPr>
            <a:lvl3pPr marL="921600" indent="-230400">
              <a:buClr>
                <a:srgbClr val="B30031"/>
              </a:buClr>
              <a:tabLst/>
              <a:defRPr/>
            </a:lvl3pPr>
            <a:lvl4pPr marL="1152000" indent="-230400">
              <a:buClr>
                <a:srgbClr val="B30031"/>
              </a:buClr>
              <a:tabLst/>
              <a:defRPr/>
            </a:lvl4pPr>
            <a:lvl5pPr marL="1881188" indent="-446088">
              <a:buClr>
                <a:srgbClr val="B30031"/>
              </a:buCl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43751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_und_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238126" y="328086"/>
            <a:ext cx="7307168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96001" y="669246"/>
            <a:ext cx="6926357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2"/>
          </p:nvPr>
        </p:nvSpPr>
        <p:spPr>
          <a:xfrm>
            <a:off x="238126" y="1513417"/>
            <a:ext cx="4244975" cy="447886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654551" y="1502833"/>
            <a:ext cx="4244975" cy="4489451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138333" y="6353211"/>
            <a:ext cx="789921" cy="227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75000"/>
                  </a:schemeClr>
                </a:solidFill>
                <a:latin typeface="+mn-lt"/>
                <a:cs typeface="Source Sans Pro"/>
              </a:defRPr>
            </a:lvl1pPr>
          </a:lstStyle>
          <a:p>
            <a:fld id="{9EB257AE-38F9-B245-9DCE-2674FFC36B02}" type="datetime1">
              <a:rPr lang="de-CH" smtClean="0"/>
              <a:pPr/>
              <a:t>28.10.2024</a:t>
            </a:fld>
            <a:endParaRPr lang="de-DE" dirty="0"/>
          </a:p>
        </p:txBody>
      </p:sp>
      <p:sp>
        <p:nvSpPr>
          <p:cNvPr id="9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7777897" y="6353213"/>
            <a:ext cx="828893" cy="227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 dirty="0"/>
              <a:t> Seite </a:t>
            </a:r>
            <a:fld id="{F4993A6D-034C-40C3-892E-6A1D3D815CE2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2898322" y="6353212"/>
            <a:ext cx="3086100" cy="227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32858099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60538130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" t="2235" r="673" b="221"/>
          <a:stretch/>
        </p:blipFill>
        <p:spPr>
          <a:xfrm>
            <a:off x="242888" y="252412"/>
            <a:ext cx="8665760" cy="605313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002368" y="2582332"/>
            <a:ext cx="6141632" cy="1706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5" rIns="91430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17050" y="2705549"/>
            <a:ext cx="5403180" cy="1355331"/>
          </a:xfrm>
        </p:spPr>
        <p:txBody>
          <a:bodyPr anchor="ctr"/>
          <a:lstStyle>
            <a:lvl1pPr marL="0" marR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119"/>
              </a:spcAft>
              <a:buClrTx/>
              <a:buSzTx/>
              <a:buFont typeface="Arial" panose="020B0604020202020204" pitchFamily="34" charset="0"/>
              <a:buNone/>
              <a:tabLst/>
              <a:defRPr sz="3300" b="1" i="0">
                <a:solidFill>
                  <a:srgbClr val="A20025"/>
                </a:solidFill>
                <a:latin typeface="+mn-lt"/>
                <a:cs typeface="Source Sans Pro"/>
              </a:defRPr>
            </a:lvl1pPr>
          </a:lstStyle>
          <a:p>
            <a:pPr lvl="0"/>
            <a:r>
              <a:rPr lang="de-CH" dirty="0"/>
              <a:t>Titel bearbeiten</a:t>
            </a:r>
          </a:p>
        </p:txBody>
      </p:sp>
      <p:pic>
        <p:nvPicPr>
          <p:cNvPr id="7" name="Bild 6" descr="wirtschaftsschule_kv_winterthur_GB_Logo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262" y="252203"/>
            <a:ext cx="1619850" cy="97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71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_und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58222" y="342848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1600" y="594000"/>
            <a:ext cx="6123600" cy="493200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Titelmasterformat bearbeiten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124440" y="6356351"/>
            <a:ext cx="789960" cy="365125"/>
          </a:xfrm>
        </p:spPr>
        <p:txBody>
          <a:bodyPr/>
          <a:lstStyle/>
          <a:p>
            <a:fld id="{F5BDEBDC-B432-4033-A004-2E8D7BABBC31}" type="datetimeFigureOut">
              <a:rPr lang="de-CH" smtClean="0"/>
              <a:pPr/>
              <a:t>28.10.2024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/>
              <a:t>Seite </a:t>
            </a:r>
            <a:fld id="{B1AE3A0B-E745-4A41-AEDF-D95CEFA07BA5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4"/>
          </p:nvPr>
        </p:nvSpPr>
        <p:spPr>
          <a:xfrm>
            <a:off x="238125" y="1470025"/>
            <a:ext cx="8655050" cy="4794250"/>
          </a:xfrm>
        </p:spPr>
        <p:txBody>
          <a:bodyPr/>
          <a:lstStyle>
            <a:lvl1pPr marL="460800">
              <a:defRPr/>
            </a:lvl1pPr>
            <a:lvl2pPr marL="691200">
              <a:defRPr/>
            </a:lvl2pPr>
            <a:lvl3pPr marL="921600">
              <a:defRPr/>
            </a:lvl3pPr>
            <a:lvl4pPr marL="1152000"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8492835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folie_mi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60538130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37142" r="-18" b="7017"/>
          <a:stretch/>
        </p:blipFill>
        <p:spPr>
          <a:xfrm>
            <a:off x="244475" y="252413"/>
            <a:ext cx="8655050" cy="31829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/>
          <p:cNvSpPr/>
          <p:nvPr/>
        </p:nvSpPr>
        <p:spPr>
          <a:xfrm>
            <a:off x="4468527" y="1712384"/>
            <a:ext cx="4675472" cy="1117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5" rIns="91430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/>
              <a:t> 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726006" y="1811839"/>
            <a:ext cx="4027260" cy="831075"/>
          </a:xfrm>
        </p:spPr>
        <p:txBody>
          <a:bodyPr anchor="ctr"/>
          <a:lstStyle>
            <a:lvl1pPr marL="0" marR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119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0">
                <a:solidFill>
                  <a:srgbClr val="A20025"/>
                </a:solidFill>
                <a:latin typeface="+mn-lt"/>
                <a:cs typeface="Source Sans Pro"/>
              </a:defRPr>
            </a:lvl1pPr>
          </a:lstStyle>
          <a:p>
            <a:pPr lvl="0"/>
            <a:r>
              <a:rPr lang="de-CH" dirty="0"/>
              <a:t>Titel bearbeiten</a:t>
            </a:r>
          </a:p>
        </p:txBody>
      </p:sp>
      <p:pic>
        <p:nvPicPr>
          <p:cNvPr id="10" name="Bild 9" descr="wirtschaftsschule_kv_winterthur_GB_Logo_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675" y="245016"/>
            <a:ext cx="1619850" cy="973006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244476" y="3649980"/>
            <a:ext cx="8655684" cy="258254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292127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38126" y="1464235"/>
            <a:ext cx="8661400" cy="4841315"/>
          </a:xfrm>
          <a:prstGeom prst="rect">
            <a:avLst/>
          </a:prstGeom>
          <a:solidFill>
            <a:srgbClr val="A2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A20025"/>
              </a:solidFill>
            </a:endParaRP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95" y="2101108"/>
            <a:ext cx="7907337" cy="3670059"/>
          </a:xfrm>
        </p:spPr>
        <p:txBody>
          <a:bodyPr anchor="t">
            <a:normAutofit/>
          </a:bodyPr>
          <a:lstStyle>
            <a:lvl1pPr marL="579534" indent="-435550">
              <a:buFont typeface="Wingdings" charset="2"/>
              <a:buChar char="§"/>
              <a:defRPr sz="2800" b="1" i="0">
                <a:solidFill>
                  <a:srgbClr val="FFFFFF"/>
                </a:solidFill>
                <a:latin typeface="+mn-lt"/>
                <a:cs typeface="Arial Black"/>
              </a:defRPr>
            </a:lvl1pPr>
            <a:lvl2pPr>
              <a:defRPr sz="4800">
                <a:solidFill>
                  <a:srgbClr val="FFFFFF"/>
                </a:solidFill>
              </a:defRPr>
            </a:lvl2pPr>
            <a:lvl3pPr>
              <a:defRPr sz="4800">
                <a:solidFill>
                  <a:srgbClr val="FFFFFF"/>
                </a:solidFill>
              </a:defRPr>
            </a:lvl3pPr>
            <a:lvl4pPr>
              <a:defRPr sz="4800">
                <a:solidFill>
                  <a:srgbClr val="FFFFFF"/>
                </a:solidFill>
              </a:defRPr>
            </a:lvl4pPr>
            <a:lvl5pPr>
              <a:defRPr sz="48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Information</a:t>
            </a:r>
          </a:p>
          <a:p>
            <a:pPr lvl="0"/>
            <a:r>
              <a:rPr lang="de-DE" dirty="0"/>
              <a:t>Information</a:t>
            </a:r>
          </a:p>
          <a:p>
            <a:pPr lvl="0"/>
            <a:r>
              <a:rPr lang="de-DE" dirty="0"/>
              <a:t>Information</a:t>
            </a:r>
          </a:p>
        </p:txBody>
      </p:sp>
      <p:sp>
        <p:nvSpPr>
          <p:cNvPr id="6" name="Rechteck 5"/>
          <p:cNvSpPr/>
          <p:nvPr/>
        </p:nvSpPr>
        <p:spPr>
          <a:xfrm>
            <a:off x="217967" y="330798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167340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1068169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38126" y="1464235"/>
            <a:ext cx="8661400" cy="4841315"/>
          </a:xfrm>
          <a:prstGeom prst="rect">
            <a:avLst/>
          </a:prstGeom>
          <a:solidFill>
            <a:srgbClr val="A2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A20025"/>
              </a:solidFill>
            </a:endParaRP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95" y="1772384"/>
            <a:ext cx="7907337" cy="3970867"/>
          </a:xfrm>
        </p:spPr>
        <p:txBody>
          <a:bodyPr anchor="t"/>
          <a:lstStyle>
            <a:lvl1pPr marL="143984" indent="0">
              <a:lnSpc>
                <a:spcPct val="100000"/>
              </a:lnSpc>
              <a:buFont typeface="Arial"/>
              <a:buNone/>
              <a:defRPr sz="3600" b="1" i="0">
                <a:solidFill>
                  <a:srgbClr val="FFFFFF"/>
                </a:solidFill>
                <a:latin typeface="+mn-lt"/>
                <a:cs typeface="Source Sans Pro"/>
              </a:defRPr>
            </a:lvl1pPr>
            <a:lvl2pPr>
              <a:defRPr sz="4800">
                <a:solidFill>
                  <a:srgbClr val="FFFFFF"/>
                </a:solidFill>
              </a:defRPr>
            </a:lvl2pPr>
            <a:lvl3pPr>
              <a:defRPr sz="4800">
                <a:solidFill>
                  <a:srgbClr val="FFFFFF"/>
                </a:solidFill>
              </a:defRPr>
            </a:lvl3pPr>
            <a:lvl4pPr>
              <a:defRPr sz="4800">
                <a:solidFill>
                  <a:srgbClr val="FFFFFF"/>
                </a:solidFill>
              </a:defRPr>
            </a:lvl4pPr>
            <a:lvl5pPr>
              <a:defRPr sz="48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Herzlichen Dank für Ihre Aufmerksamkeit!</a:t>
            </a:r>
          </a:p>
        </p:txBody>
      </p:sp>
      <p:sp>
        <p:nvSpPr>
          <p:cNvPr id="6" name="Rechteck 5"/>
          <p:cNvSpPr/>
          <p:nvPr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344250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1430707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_und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4470762" y="1460500"/>
            <a:ext cx="4428765" cy="4845050"/>
          </a:xfrm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8" name="Textfeld 7"/>
          <p:cNvSpPr txBox="1"/>
          <p:nvPr/>
        </p:nvSpPr>
        <p:spPr>
          <a:xfrm>
            <a:off x="7654945" y="6511924"/>
            <a:ext cx="685621" cy="91418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1326"/>
              </a:lnSpc>
            </a:pPr>
            <a:endParaRPr lang="de-DE" sz="900" dirty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48174" y="342848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73077" y="593573"/>
            <a:ext cx="6179977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>
          <a:xfrm>
            <a:off x="238124" y="1460500"/>
            <a:ext cx="4090035" cy="48450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307044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7654945" y="6511924"/>
            <a:ext cx="685621" cy="91418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1326"/>
              </a:lnSpc>
            </a:pPr>
            <a:endParaRPr lang="de-DE" sz="900" dirty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58223" y="342848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73077" y="593573"/>
            <a:ext cx="6179977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>
          <a:xfrm>
            <a:off x="238124" y="1460500"/>
            <a:ext cx="4090035" cy="48450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4470400" y="1460500"/>
            <a:ext cx="4435475" cy="48450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68442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_und_Bild_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238126" y="1933516"/>
            <a:ext cx="4244227" cy="4372034"/>
          </a:xfrm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238126" y="1460501"/>
            <a:ext cx="4251699" cy="393028"/>
          </a:xfrm>
        </p:spPr>
        <p:txBody>
          <a:bodyPr/>
          <a:lstStyle>
            <a:lvl1pPr>
              <a:defRPr b="0" i="0">
                <a:latin typeface="+mn-lt"/>
                <a:cs typeface="Aller"/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12" name="Rechteck 11"/>
          <p:cNvSpPr/>
          <p:nvPr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078886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14"/>
          </p:nvPr>
        </p:nvSpPr>
        <p:spPr>
          <a:xfrm>
            <a:off x="4645773" y="1933516"/>
            <a:ext cx="4244227" cy="4372034"/>
          </a:xfrm>
        </p:spPr>
        <p:txBody>
          <a:bodyPr/>
          <a:lstStyle>
            <a:lvl1pPr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9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645773" y="1460501"/>
            <a:ext cx="4251699" cy="393028"/>
          </a:xfrm>
        </p:spPr>
        <p:txBody>
          <a:bodyPr/>
          <a:lstStyle>
            <a:lvl1pPr>
              <a:defRPr b="0" i="0">
                <a:latin typeface="+mn-lt"/>
                <a:cs typeface="Aller"/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</p:spTree>
    <p:extLst>
      <p:ext uri="{BB962C8B-B14F-4D97-AF65-F5344CB8AC3E}">
        <p14:creationId xmlns:p14="http://schemas.microsoft.com/office/powerpoint/2010/main" val="4206236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folie_mi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605381307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37142" r="-18" b="7017"/>
          <a:stretch/>
        </p:blipFill>
        <p:spPr>
          <a:xfrm>
            <a:off x="244475" y="252413"/>
            <a:ext cx="8655050" cy="31829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/>
          <p:cNvSpPr/>
          <p:nvPr userDrawn="1"/>
        </p:nvSpPr>
        <p:spPr>
          <a:xfrm>
            <a:off x="4468527" y="1712384"/>
            <a:ext cx="4675472" cy="1117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0" tIns="45715" rIns="91430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/>
              <a:t> 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726006" y="1811839"/>
            <a:ext cx="4027260" cy="831075"/>
          </a:xfrm>
        </p:spPr>
        <p:txBody>
          <a:bodyPr anchor="ctr">
            <a:normAutofit/>
          </a:bodyPr>
          <a:lstStyle>
            <a:lvl1pPr marL="0" marR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119"/>
              </a:spcAft>
              <a:buClrTx/>
              <a:buSzTx/>
              <a:buFont typeface="Arial" panose="020B0604020202020204" pitchFamily="34" charset="0"/>
              <a:buNone/>
              <a:tabLst/>
              <a:defRPr sz="2800" b="1" i="0">
                <a:solidFill>
                  <a:srgbClr val="A20025"/>
                </a:solidFill>
                <a:latin typeface="+mn-lt"/>
                <a:cs typeface="Source Sans Pro"/>
              </a:defRPr>
            </a:lvl1pPr>
          </a:lstStyle>
          <a:p>
            <a:pPr lvl="0"/>
            <a:r>
              <a:rPr lang="de-CH" dirty="0"/>
              <a:t>Titel bearbeiten</a:t>
            </a:r>
          </a:p>
        </p:txBody>
      </p:sp>
      <p:pic>
        <p:nvPicPr>
          <p:cNvPr id="10" name="Bild 9" descr="wirtschaftsschule_kv_winterthur_GB_Logo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075" y="252413"/>
            <a:ext cx="1619850" cy="973006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sz="quarter" idx="12"/>
          </p:nvPr>
        </p:nvSpPr>
        <p:spPr>
          <a:xfrm>
            <a:off x="244476" y="3665034"/>
            <a:ext cx="8655050" cy="250557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4653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rstellung_Pers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36538" y="1474386"/>
            <a:ext cx="2787650" cy="2573740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8"/>
          </p:nvPr>
        </p:nvSpPr>
        <p:spPr>
          <a:xfrm>
            <a:off x="238919" y="4052920"/>
            <a:ext cx="2783681" cy="225262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Rechteck 16"/>
          <p:cNvSpPr/>
          <p:nvPr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097840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368933" y="1483285"/>
            <a:ext cx="2531117" cy="473536"/>
          </a:xfrm>
          <a:noFill/>
        </p:spPr>
        <p:txBody>
          <a:bodyPr anchor="ctr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20" name="Rechteck 19"/>
          <p:cNvSpPr/>
          <p:nvPr/>
        </p:nvSpPr>
        <p:spPr>
          <a:xfrm>
            <a:off x="6111875" y="1474386"/>
            <a:ext cx="2787650" cy="2573740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Bildplatzhalter 11"/>
          <p:cNvSpPr>
            <a:spLocks noGrp="1"/>
          </p:cNvSpPr>
          <p:nvPr>
            <p:ph type="pic" sz="quarter" idx="27"/>
          </p:nvPr>
        </p:nvSpPr>
        <p:spPr>
          <a:xfrm>
            <a:off x="6114256" y="4052920"/>
            <a:ext cx="2783681" cy="2252629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5" name="Rechteck 24"/>
          <p:cNvSpPr/>
          <p:nvPr/>
        </p:nvSpPr>
        <p:spPr>
          <a:xfrm>
            <a:off x="3173917" y="1474386"/>
            <a:ext cx="2787650" cy="2573740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Bildplatzhalter 11"/>
          <p:cNvSpPr>
            <a:spLocks noGrp="1"/>
          </p:cNvSpPr>
          <p:nvPr>
            <p:ph type="pic" sz="quarter" idx="30"/>
          </p:nvPr>
        </p:nvSpPr>
        <p:spPr>
          <a:xfrm>
            <a:off x="3176298" y="4052920"/>
            <a:ext cx="2783681" cy="2252629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32"/>
          </p:nvPr>
        </p:nvSpPr>
        <p:spPr>
          <a:xfrm>
            <a:off x="368300" y="2108200"/>
            <a:ext cx="2532063" cy="1831975"/>
          </a:xfrm>
        </p:spPr>
        <p:txBody>
          <a:bodyPr/>
          <a:lstStyle>
            <a:lvl1pPr>
              <a:defRPr sz="1600"/>
            </a:lvl1pPr>
            <a:lvl2pPr marL="534988" indent="-266700">
              <a:defRPr sz="1400"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9" name="Inhaltsplatzhalter 3"/>
          <p:cNvSpPr>
            <a:spLocks noGrp="1"/>
          </p:cNvSpPr>
          <p:nvPr>
            <p:ph sz="quarter" idx="33"/>
          </p:nvPr>
        </p:nvSpPr>
        <p:spPr>
          <a:xfrm>
            <a:off x="3301710" y="2108160"/>
            <a:ext cx="2532063" cy="1831975"/>
          </a:xfrm>
        </p:spPr>
        <p:txBody>
          <a:bodyPr/>
          <a:lstStyle>
            <a:lvl1pPr>
              <a:defRPr sz="1600"/>
            </a:lvl1pPr>
            <a:lvl2pPr marL="534988" indent="-266700">
              <a:defRPr sz="1400"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34"/>
          </p:nvPr>
        </p:nvSpPr>
        <p:spPr>
          <a:xfrm>
            <a:off x="6244270" y="2086486"/>
            <a:ext cx="2532063" cy="1831975"/>
          </a:xfrm>
        </p:spPr>
        <p:txBody>
          <a:bodyPr/>
          <a:lstStyle>
            <a:lvl1pPr>
              <a:defRPr sz="1600"/>
            </a:lvl1pPr>
            <a:lvl2pPr marL="534988" indent="-266700">
              <a:defRPr sz="1400"/>
            </a:lvl2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35" hasCustomPrompt="1"/>
          </p:nvPr>
        </p:nvSpPr>
        <p:spPr>
          <a:xfrm>
            <a:off x="3301710" y="1483285"/>
            <a:ext cx="2531117" cy="473536"/>
          </a:xfrm>
          <a:noFill/>
        </p:spPr>
        <p:txBody>
          <a:bodyPr anchor="ctr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30" name="Textplatzhalter 2"/>
          <p:cNvSpPr>
            <a:spLocks noGrp="1"/>
          </p:cNvSpPr>
          <p:nvPr>
            <p:ph type="body" sz="quarter" idx="36" hasCustomPrompt="1"/>
          </p:nvPr>
        </p:nvSpPr>
        <p:spPr>
          <a:xfrm>
            <a:off x="6245216" y="1483285"/>
            <a:ext cx="2531117" cy="473536"/>
          </a:xfrm>
          <a:noFill/>
        </p:spPr>
        <p:txBody>
          <a:bodyPr anchor="ctr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</p:spTree>
    <p:extLst>
      <p:ext uri="{BB962C8B-B14F-4D97-AF65-F5344CB8AC3E}">
        <p14:creationId xmlns:p14="http://schemas.microsoft.com/office/powerpoint/2010/main" val="486703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238125" y="332656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73077" y="593573"/>
            <a:ext cx="6123113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238125" y="1477963"/>
            <a:ext cx="8647113" cy="4754562"/>
          </a:xfrm>
        </p:spPr>
        <p:txBody>
          <a:bodyPr/>
          <a:lstStyle>
            <a:lvl1pPr marL="460800" indent="-230188">
              <a:buClr>
                <a:srgbClr val="B30031"/>
              </a:buClr>
              <a:tabLst/>
              <a:defRPr/>
            </a:lvl1pPr>
            <a:lvl2pPr marL="691200" indent="-230400">
              <a:buClr>
                <a:srgbClr val="B30031"/>
              </a:buClr>
              <a:tabLst/>
              <a:defRPr/>
            </a:lvl2pPr>
            <a:lvl3pPr marL="921600" indent="-230400">
              <a:buClr>
                <a:srgbClr val="B30031"/>
              </a:buClr>
              <a:tabLst/>
              <a:defRPr/>
            </a:lvl3pPr>
            <a:lvl4pPr marL="1152000" indent="-230400">
              <a:buClr>
                <a:srgbClr val="B30031"/>
              </a:buClr>
              <a:tabLst/>
              <a:defRPr/>
            </a:lvl4pPr>
            <a:lvl5pPr marL="1881188" indent="-446088">
              <a:buClr>
                <a:srgbClr val="B30031"/>
              </a:buCl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2215217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e_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38126" y="332656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281068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1718917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osses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4"/>
          <p:cNvSpPr>
            <a:spLocks noGrp="1"/>
          </p:cNvSpPr>
          <p:nvPr>
            <p:ph type="pic" sz="quarter" idx="10"/>
          </p:nvPr>
        </p:nvSpPr>
        <p:spPr>
          <a:xfrm>
            <a:off x="238126" y="252414"/>
            <a:ext cx="8661399" cy="6053136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882645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_mit_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238126" y="252413"/>
            <a:ext cx="8661400" cy="5016841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239059" y="5516750"/>
            <a:ext cx="8658412" cy="7888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400" b="0" i="0">
                <a:solidFill>
                  <a:schemeClr val="tx1"/>
                </a:solidFill>
                <a:latin typeface="+mn-lt"/>
                <a:cs typeface="Source Sans Pro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64139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41680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3"/>
          <p:cNvSpPr txBox="1">
            <a:spLocks/>
          </p:cNvSpPr>
          <p:nvPr userDrawn="1"/>
        </p:nvSpPr>
        <p:spPr>
          <a:xfrm>
            <a:off x="8460432" y="6318817"/>
            <a:ext cx="504825" cy="1879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50814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5407" algn="l" defTabSz="95081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0814" algn="l" defTabSz="95081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6221" algn="l" defTabSz="95081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01629" algn="l" defTabSz="95081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7035" algn="l" defTabSz="95081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52443" algn="l" defTabSz="95081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27850" algn="l" defTabSz="95081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03256" algn="l" defTabSz="95081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0FED28-8B1F-BA4C-BE06-65B054474148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508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4926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de-CH" noProof="0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75646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476250"/>
            <a:ext cx="8424863" cy="50323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3850" y="1052513"/>
            <a:ext cx="4146550" cy="489743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22800" y="1052513"/>
            <a:ext cx="4146550" cy="23717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22800" y="3576638"/>
            <a:ext cx="4146550" cy="237331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71108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_und_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238126" y="328086"/>
            <a:ext cx="6782146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96001" y="669246"/>
            <a:ext cx="6552263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2"/>
          </p:nvPr>
        </p:nvSpPr>
        <p:spPr>
          <a:xfrm>
            <a:off x="238126" y="1513417"/>
            <a:ext cx="4244975" cy="447886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654551" y="1502833"/>
            <a:ext cx="4244975" cy="4489451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2898322" y="6353212"/>
            <a:ext cx="3086100" cy="227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71945328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38126" y="1464235"/>
            <a:ext cx="8661400" cy="4841315"/>
          </a:xfrm>
          <a:prstGeom prst="rect">
            <a:avLst/>
          </a:prstGeom>
          <a:solidFill>
            <a:srgbClr val="A2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A20025"/>
              </a:solidFill>
            </a:endParaRP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95" y="2101108"/>
            <a:ext cx="7907337" cy="3670059"/>
          </a:xfrm>
        </p:spPr>
        <p:txBody>
          <a:bodyPr anchor="t"/>
          <a:lstStyle>
            <a:lvl1pPr marL="579534" indent="-435550">
              <a:buFont typeface="Wingdings" charset="2"/>
              <a:buChar char="§"/>
              <a:defRPr sz="3600" b="1" i="0">
                <a:solidFill>
                  <a:srgbClr val="FFFFFF"/>
                </a:solidFill>
                <a:latin typeface="+mn-lt"/>
                <a:cs typeface="Arial Black"/>
              </a:defRPr>
            </a:lvl1pPr>
            <a:lvl2pPr>
              <a:defRPr sz="4800">
                <a:solidFill>
                  <a:srgbClr val="FFFFFF"/>
                </a:solidFill>
              </a:defRPr>
            </a:lvl2pPr>
            <a:lvl3pPr>
              <a:defRPr sz="4800">
                <a:solidFill>
                  <a:srgbClr val="FFFFFF"/>
                </a:solidFill>
              </a:defRPr>
            </a:lvl3pPr>
            <a:lvl4pPr>
              <a:defRPr sz="4800">
                <a:solidFill>
                  <a:srgbClr val="FFFFFF"/>
                </a:solidFill>
              </a:defRPr>
            </a:lvl4pPr>
            <a:lvl5pPr>
              <a:defRPr sz="48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Information</a:t>
            </a:r>
          </a:p>
          <a:p>
            <a:pPr lvl="0"/>
            <a:r>
              <a:rPr lang="de-DE" dirty="0"/>
              <a:t>Information</a:t>
            </a:r>
          </a:p>
          <a:p>
            <a:pPr lvl="0"/>
            <a:r>
              <a:rPr lang="de-DE" dirty="0"/>
              <a:t>Information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238125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167340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1603A03-7366-480E-B06E-50C64FC3C254}" type="datetime1">
              <a:rPr lang="de-CH" smtClean="0"/>
              <a:t>28.10.2024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0605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238126" y="1464235"/>
            <a:ext cx="8661400" cy="4841315"/>
          </a:xfrm>
          <a:prstGeom prst="rect">
            <a:avLst/>
          </a:prstGeom>
          <a:solidFill>
            <a:srgbClr val="A2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A20025"/>
              </a:solidFill>
            </a:endParaRP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95" y="1772384"/>
            <a:ext cx="7907337" cy="3970867"/>
          </a:xfrm>
        </p:spPr>
        <p:txBody>
          <a:bodyPr anchor="t"/>
          <a:lstStyle>
            <a:lvl1pPr marL="143984" indent="0">
              <a:lnSpc>
                <a:spcPct val="100000"/>
              </a:lnSpc>
              <a:buFont typeface="Arial"/>
              <a:buNone/>
              <a:defRPr sz="3600" b="1" i="0">
                <a:solidFill>
                  <a:srgbClr val="FFFFFF"/>
                </a:solidFill>
                <a:latin typeface="+mn-lt"/>
                <a:cs typeface="Source Sans Pro"/>
              </a:defRPr>
            </a:lvl1pPr>
            <a:lvl2pPr>
              <a:defRPr sz="4800">
                <a:solidFill>
                  <a:srgbClr val="FFFFFF"/>
                </a:solidFill>
              </a:defRPr>
            </a:lvl2pPr>
            <a:lvl3pPr>
              <a:defRPr sz="4800">
                <a:solidFill>
                  <a:srgbClr val="FFFFFF"/>
                </a:solidFill>
              </a:defRPr>
            </a:lvl3pPr>
            <a:lvl4pPr>
              <a:defRPr sz="4800">
                <a:solidFill>
                  <a:srgbClr val="FFFFFF"/>
                </a:solidFill>
              </a:defRPr>
            </a:lvl4pPr>
            <a:lvl5pPr>
              <a:defRPr sz="4800"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Herzlichen Dank für Ihre Aufmerksamkeit!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344250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C1C9109-481C-414E-A6FC-F9A5D9506E01}" type="datetime1">
              <a:rPr lang="de-CH" smtClean="0"/>
              <a:t>28.10.2024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0132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48583" y="1474196"/>
            <a:ext cx="8650942" cy="4831353"/>
          </a:xfrm>
        </p:spPr>
        <p:txBody>
          <a:bodyPr numCol="2" spcCol="561392"/>
          <a:lstStyle>
            <a:lvl1pPr marL="103857" indent="-188067">
              <a:lnSpc>
                <a:spcPct val="110000"/>
              </a:lnSpc>
              <a:spcBef>
                <a:spcPts val="468"/>
              </a:spcBef>
              <a:spcAft>
                <a:spcPts val="468"/>
              </a:spcAft>
              <a:buSzPct val="100000"/>
              <a:buFont typeface="Wingdings" charset="2"/>
              <a:buChar char="§"/>
              <a:defRPr sz="2200" b="0" i="0" baseline="0">
                <a:solidFill>
                  <a:srgbClr val="000000"/>
                </a:solidFill>
                <a:latin typeface="+mn-lt"/>
                <a:cs typeface="Source Sans Pro"/>
              </a:defRPr>
            </a:lvl1pPr>
            <a:lvl2pPr marL="328415" indent="-188067">
              <a:lnSpc>
                <a:spcPct val="110000"/>
              </a:lnSpc>
              <a:spcBef>
                <a:spcPts val="0"/>
              </a:spcBef>
              <a:spcAft>
                <a:spcPts val="468"/>
              </a:spcAft>
              <a:buClrTx/>
              <a:buSzPct val="105000"/>
              <a:buFont typeface="Wingdings" charset="2"/>
              <a:buChar char="§"/>
              <a:defRPr sz="1900" b="0" i="0">
                <a:latin typeface="+mn-lt"/>
                <a:cs typeface="Source Sans Pro"/>
              </a:defRPr>
            </a:lvl2pPr>
            <a:lvl3pPr marL="435079" indent="-154383" algn="l">
              <a:lnSpc>
                <a:spcPct val="110000"/>
              </a:lnSpc>
              <a:spcBef>
                <a:spcPts val="0"/>
              </a:spcBef>
              <a:spcAft>
                <a:spcPts val="78"/>
              </a:spcAft>
              <a:buClrTx/>
              <a:buSzPct val="105000"/>
              <a:buFont typeface="Wingdings" charset="2"/>
              <a:buChar char="§"/>
              <a:defRPr sz="1600" b="0" i="0">
                <a:solidFill>
                  <a:srgbClr val="000000"/>
                </a:solidFill>
                <a:latin typeface="+mn-lt"/>
                <a:cs typeface="Source Sans Pro"/>
              </a:defRPr>
            </a:lvl3pPr>
            <a:lvl4pPr marL="519288" indent="-126314">
              <a:lnSpc>
                <a:spcPct val="110000"/>
              </a:lnSpc>
              <a:spcAft>
                <a:spcPts val="39"/>
              </a:spcAft>
              <a:buClrTx/>
              <a:buSzPct val="110000"/>
              <a:buFont typeface="Wingdings" charset="2"/>
              <a:buChar char="§"/>
              <a:defRPr sz="1400" b="0" i="0" baseline="0">
                <a:solidFill>
                  <a:srgbClr val="000000"/>
                </a:solidFill>
                <a:latin typeface="+mn-lt"/>
                <a:cs typeface="Source Sans Pro"/>
              </a:defRPr>
            </a:lvl4pPr>
            <a:lvl5pPr marL="687706" indent="-126314">
              <a:lnSpc>
                <a:spcPts val="1528"/>
              </a:lnSpc>
              <a:spcAft>
                <a:spcPts val="468"/>
              </a:spcAft>
              <a:buClrTx/>
              <a:buSzPct val="110000"/>
              <a:buFont typeface="Arial"/>
              <a:buChar char="•"/>
              <a:defRPr sz="1200">
                <a:solidFill>
                  <a:srgbClr val="000000"/>
                </a:solidFill>
                <a:latin typeface="Aller"/>
                <a:cs typeface="Aller"/>
              </a:defRPr>
            </a:lvl5pPr>
          </a:lstStyle>
          <a:p>
            <a:pPr lvl="0"/>
            <a:r>
              <a:rPr lang="de-CH" dirty="0"/>
              <a:t>Erste Ebene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73078" y="593573"/>
            <a:ext cx="6015704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7DEEC-9509-4C31-A126-463D3FFDC7CA}" type="datetime1">
              <a:rPr lang="de-CH" smtClean="0"/>
              <a:t>28.10.2024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2063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246530" y="1473326"/>
            <a:ext cx="8643471" cy="4832224"/>
          </a:xfrm>
        </p:spPr>
        <p:txBody>
          <a:bodyPr numCol="2" spcCol="561392"/>
          <a:lstStyle>
            <a:lvl1pPr marL="131927" indent="-244206">
              <a:lnSpc>
                <a:spcPct val="110000"/>
              </a:lnSpc>
              <a:spcBef>
                <a:spcPts val="468"/>
              </a:spcBef>
              <a:spcAft>
                <a:spcPts val="936"/>
              </a:spcAft>
              <a:buClr>
                <a:srgbClr val="800000"/>
              </a:buClr>
              <a:buSzPct val="100000"/>
              <a:buFont typeface="Wingdings" charset="2"/>
              <a:buChar char="§"/>
              <a:defRPr sz="2200" b="0" i="0" baseline="0">
                <a:solidFill>
                  <a:srgbClr val="000000"/>
                </a:solidFill>
                <a:latin typeface="+mn-lt"/>
                <a:cs typeface="Source Sans Pro"/>
              </a:defRPr>
            </a:lvl1pPr>
            <a:lvl2pPr marL="446088" indent="-206375">
              <a:lnSpc>
                <a:spcPct val="110000"/>
              </a:lnSpc>
              <a:spcBef>
                <a:spcPts val="0"/>
              </a:spcBef>
              <a:spcAft>
                <a:spcPts val="936"/>
              </a:spcAft>
              <a:buClr>
                <a:srgbClr val="800000"/>
              </a:buClr>
              <a:buSzPct val="105000"/>
              <a:buFont typeface="Wingdings" charset="2"/>
              <a:buChar char="§"/>
              <a:defRPr sz="1900" b="0" i="0">
                <a:latin typeface="+mn-lt"/>
                <a:cs typeface="Source Sans Pro"/>
              </a:defRPr>
            </a:lvl2pPr>
            <a:lvl3pPr marL="623888" indent="-177800" algn="l">
              <a:lnSpc>
                <a:spcPct val="110000"/>
              </a:lnSpc>
              <a:spcBef>
                <a:spcPts val="0"/>
              </a:spcBef>
              <a:spcAft>
                <a:spcPts val="468"/>
              </a:spcAft>
              <a:buClr>
                <a:srgbClr val="800000"/>
              </a:buClr>
              <a:buSzPct val="105000"/>
              <a:buFont typeface="Wingdings" charset="2"/>
              <a:buChar char="§"/>
              <a:defRPr sz="1600" b="0" i="0">
                <a:solidFill>
                  <a:srgbClr val="000000"/>
                </a:solidFill>
                <a:latin typeface="+mn-lt"/>
                <a:cs typeface="Source Sans Pro"/>
              </a:defRPr>
            </a:lvl3pPr>
            <a:lvl4pPr marL="803275" indent="-179388">
              <a:lnSpc>
                <a:spcPct val="110000"/>
              </a:lnSpc>
              <a:spcAft>
                <a:spcPts val="507"/>
              </a:spcAft>
              <a:buClr>
                <a:srgbClr val="800000"/>
              </a:buClr>
              <a:buSzPct val="110000"/>
              <a:buFont typeface="Wingdings" charset="2"/>
              <a:buChar char="§"/>
              <a:defRPr sz="1400" b="0" i="0" baseline="0">
                <a:solidFill>
                  <a:srgbClr val="000000"/>
                </a:solidFill>
                <a:latin typeface="+mn-lt"/>
                <a:cs typeface="Source Sans Pro"/>
              </a:defRPr>
            </a:lvl4pPr>
            <a:lvl5pPr marL="743844" indent="-154383">
              <a:lnSpc>
                <a:spcPts val="1528"/>
              </a:lnSpc>
              <a:spcAft>
                <a:spcPts val="468"/>
              </a:spcAft>
              <a:buClr>
                <a:srgbClr val="12A34F"/>
              </a:buClr>
              <a:buSzPct val="110000"/>
              <a:buFont typeface="Lucida Grande"/>
              <a:buChar char="&gt;"/>
              <a:defRPr sz="1200">
                <a:solidFill>
                  <a:srgbClr val="000000"/>
                </a:solidFill>
                <a:latin typeface="Aller"/>
                <a:cs typeface="Aller"/>
              </a:defRPr>
            </a:lvl5pPr>
            <a:lvl6pPr marL="2377035" indent="0">
              <a:buNone/>
              <a:defRPr/>
            </a:lvl6pPr>
          </a:lstStyle>
          <a:p>
            <a:pPr lvl="0"/>
            <a:r>
              <a:rPr lang="de-CH" dirty="0"/>
              <a:t>Erste Ebene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238126" y="252413"/>
            <a:ext cx="6783387" cy="967916"/>
          </a:xfrm>
          <a:prstGeom prst="rect">
            <a:avLst/>
          </a:prstGeom>
          <a:solidFill>
            <a:srgbClr val="C0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de-DE" dirty="0">
              <a:solidFill>
                <a:srgbClr val="B30931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473077" y="593573"/>
            <a:ext cx="6123113" cy="49247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AAED-B54A-4D6E-A500-80D4E6492F0C}" type="datetime1">
              <a:rPr lang="de-CH" smtClean="0"/>
              <a:t>28.10.2024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9153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_mit_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238126" y="252413"/>
            <a:ext cx="8661400" cy="5016841"/>
          </a:xfrm>
        </p:spPr>
        <p:txBody>
          <a:bodyPr/>
          <a:lstStyle/>
          <a:p>
            <a:r>
              <a:rPr lang="de-CH" dirty="0"/>
              <a:t>Bild auf Platzhalter ziehen oder durch Klicken auf Symbol hinzufügen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239059" y="5516750"/>
            <a:ext cx="8658412" cy="7888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400" b="0" i="0">
                <a:solidFill>
                  <a:schemeClr val="tx1"/>
                </a:solidFill>
                <a:latin typeface="+mn-lt"/>
                <a:cs typeface="Source Sans Pro"/>
              </a:defRPr>
            </a:lvl1pPr>
          </a:lstStyle>
          <a:p>
            <a:pPr lvl="0"/>
            <a:r>
              <a:rPr lang="de-CH" dirty="0"/>
              <a:t>Mastertextformat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62A9313-2ACD-443E-9047-5DD8D5C960D1}" type="datetime1">
              <a:rPr lang="de-CH" smtClean="0"/>
              <a:t>28.10.2024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068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sses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4"/>
          <p:cNvSpPr>
            <a:spLocks noGrp="1"/>
          </p:cNvSpPr>
          <p:nvPr>
            <p:ph type="pic" sz="quarter" idx="10"/>
          </p:nvPr>
        </p:nvSpPr>
        <p:spPr>
          <a:xfrm>
            <a:off x="238126" y="252414"/>
            <a:ext cx="8661399" cy="6053136"/>
          </a:xfrm>
        </p:spPr>
        <p:txBody>
          <a:bodyPr/>
          <a:lstStyle/>
          <a:p>
            <a:r>
              <a:rPr lang="de-CH" dirty="0"/>
              <a:t>Bild auf Platzhalter ziehen oder durch Klicken auf Symbol hinzufügen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F3CFBF2-EEE0-45D4-ABC0-98CD3F43CDF1}" type="datetime1">
              <a:rPr lang="de-CH" smtClean="0"/>
              <a:t>28.10.2024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303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4000" y="342000"/>
            <a:ext cx="6794520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000" y="1270800"/>
            <a:ext cx="8478000" cy="417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9700" y="6356351"/>
            <a:ext cx="789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C1FFD-85A9-45BA-927A-F000ACFD0C21}" type="datetime1">
              <a:rPr lang="de-CH" smtClean="0"/>
              <a:t>28.10.2024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4960" y="6356351"/>
            <a:ext cx="4892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01107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 dirty="0"/>
              <a:t>Seite </a:t>
            </a:r>
            <a:fld id="{B1AE3A0B-E745-4A41-AEDF-D95CEFA07BA5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7" name="Bild 10" descr="wirtschaftsschule_kv_winterthur_GB_Logo_RGB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530" y="252413"/>
            <a:ext cx="1619850" cy="973006"/>
          </a:xfrm>
          <a:prstGeom prst="rect">
            <a:avLst/>
          </a:prstGeom>
        </p:spPr>
      </p:pic>
      <p:sp>
        <p:nvSpPr>
          <p:cNvPr id="8" name="Textfeld 7"/>
          <p:cNvSpPr txBox="1"/>
          <p:nvPr userDrawn="1"/>
        </p:nvSpPr>
        <p:spPr>
          <a:xfrm>
            <a:off x="-1270000" y="3117725"/>
            <a:ext cx="914400" cy="1219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1700"/>
              </a:lnSpc>
            </a:pP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2" name="Textfeld 11"/>
          <p:cNvSpPr txBox="1"/>
          <p:nvPr userDrawn="1"/>
        </p:nvSpPr>
        <p:spPr>
          <a:xfrm>
            <a:off x="10071194" y="690855"/>
            <a:ext cx="914400" cy="1219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1700"/>
              </a:lnSpc>
            </a:pPr>
            <a:endParaRPr lang="de-DE" sz="1200" dirty="0">
              <a:solidFill>
                <a:schemeClr val="tx1"/>
              </a:solidFill>
            </a:endParaRPr>
          </a:p>
        </p:txBody>
      </p:sp>
      <p:pic>
        <p:nvPicPr>
          <p:cNvPr id="13" name="Bild 10" descr="wirtschaftsschule_kv_winterthur_GB_Logo_RGB.jpg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530" y="252413"/>
            <a:ext cx="1619850" cy="97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2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9" r:id="rId3"/>
    <p:sldLayoutId id="2147483665" r:id="rId4"/>
    <p:sldLayoutId id="2147483667" r:id="rId5"/>
    <p:sldLayoutId id="2147483652" r:id="rId6"/>
    <p:sldLayoutId id="2147483664" r:id="rId7"/>
    <p:sldLayoutId id="2147483653" r:id="rId8"/>
    <p:sldLayoutId id="2147483663" r:id="rId9"/>
    <p:sldLayoutId id="2147483650" r:id="rId10"/>
    <p:sldLayoutId id="2147483654" r:id="rId11"/>
    <p:sldLayoutId id="2147483655" r:id="rId12"/>
    <p:sldLayoutId id="2147483656" r:id="rId13"/>
    <p:sldLayoutId id="2147483662" r:id="rId14"/>
    <p:sldLayoutId id="2147483666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2" userDrawn="1">
          <p15:clr>
            <a:srgbClr val="F26B43"/>
          </p15:clr>
        </p15:guide>
        <p15:guide id="2" pos="7470" userDrawn="1">
          <p15:clr>
            <a:srgbClr val="F26B43"/>
          </p15:clr>
        </p15:guide>
        <p15:guide id="3" orient="horz" pos="210" userDrawn="1">
          <p15:clr>
            <a:srgbClr val="F26B43"/>
          </p15:clr>
        </p15:guide>
        <p15:guide id="4" orient="horz" pos="800" userDrawn="1">
          <p15:clr>
            <a:srgbClr val="F26B43"/>
          </p15:clr>
        </p15:guide>
        <p15:guide id="5" orient="horz" pos="3930" userDrawn="1">
          <p15:clr>
            <a:srgbClr val="F26B43"/>
          </p15:clr>
        </p15:guide>
        <p15:guide id="6" orient="horz" pos="4066" userDrawn="1">
          <p15:clr>
            <a:srgbClr val="F26B43"/>
          </p15:clr>
        </p15:guide>
        <p15:guide id="7" orient="horz" pos="1163" userDrawn="1">
          <p15:clr>
            <a:srgbClr val="F26B43"/>
          </p15:clr>
        </p15:guide>
        <p15:guide id="8" pos="3705" userDrawn="1">
          <p15:clr>
            <a:srgbClr val="F26B43"/>
          </p15:clr>
        </p15:guide>
        <p15:guide id="9" pos="3977" userDrawn="1">
          <p15:clr>
            <a:srgbClr val="F26B43"/>
          </p15:clr>
        </p15:guide>
        <p15:guide id="10" orient="horz" pos="34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4000" y="342000"/>
            <a:ext cx="6794520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000" y="1270800"/>
            <a:ext cx="8478000" cy="417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9700" y="6356351"/>
            <a:ext cx="789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DEBDC-B432-4033-A004-2E8D7BABBC31}" type="datetimeFigureOut">
              <a:rPr lang="de-CH" smtClean="0"/>
              <a:pPr/>
              <a:t>28.10.2024</a:t>
            </a:fld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4960" y="6356351"/>
            <a:ext cx="4892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5660" y="635762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 dirty="0"/>
              <a:t>Seite </a:t>
            </a:r>
            <a:fld id="{B1AE3A0B-E745-4A41-AEDF-D95CEFA07BA5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32656"/>
            <a:ext cx="16224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oliennummernplatzhalter 3"/>
          <p:cNvSpPr txBox="1">
            <a:spLocks/>
          </p:cNvSpPr>
          <p:nvPr userDrawn="1"/>
        </p:nvSpPr>
        <p:spPr>
          <a:xfrm>
            <a:off x="8129991" y="6321177"/>
            <a:ext cx="669110" cy="1879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50814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5407" algn="l" defTabSz="95081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0814" algn="l" defTabSz="95081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6221" algn="l" defTabSz="95081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01629" algn="l" defTabSz="95081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7035" algn="l" defTabSz="95081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52443" algn="l" defTabSz="95081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27850" algn="l" defTabSz="95081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03256" algn="l" defTabSz="95081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Seite </a:t>
            </a:r>
            <a:fld id="{7E839141-30DE-4C6A-9A73-0988F05E176E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‹Nr.›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Datumsplatzhalter 4"/>
          <p:cNvSpPr txBox="1">
            <a:spLocks/>
          </p:cNvSpPr>
          <p:nvPr userDrawn="1"/>
        </p:nvSpPr>
        <p:spPr>
          <a:xfrm>
            <a:off x="251520" y="6395400"/>
            <a:ext cx="789921" cy="227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Source Sans Pro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257AE-38F9-B245-9DCE-2674FFC36B02}" type="datetime1">
              <a: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l" defTabSz="9508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28.10.2024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66193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317050" y="2630599"/>
            <a:ext cx="5403180" cy="1355331"/>
          </a:xfrm>
        </p:spPr>
        <p:txBody>
          <a:bodyPr/>
          <a:lstStyle/>
          <a:p>
            <a:r>
              <a:rPr lang="de-DE" dirty="0"/>
              <a:t>Elterninfoabend </a:t>
            </a:r>
            <a:br>
              <a:rPr lang="de-DE" dirty="0"/>
            </a:br>
            <a:r>
              <a:rPr lang="de-DE" dirty="0"/>
              <a:t>1. Lehrjahr, EFZ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1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3" t="22298" r="5716" b="17272"/>
          <a:stretch/>
        </p:blipFill>
        <p:spPr bwMode="auto">
          <a:xfrm rot="21223905">
            <a:off x="5001593" y="4045016"/>
            <a:ext cx="3509158" cy="1803149"/>
          </a:xfrm>
          <a:prstGeom prst="rect">
            <a:avLst/>
          </a:prstGeom>
          <a:noFill/>
          <a:ln>
            <a:noFill/>
          </a:ln>
          <a:effectLst>
            <a:glow rad="228600">
              <a:srgbClr val="B30931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784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013BC42-4AF0-FA42-47C3-CCF92918B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KV-Lehre: Wo lernen die Lernenden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5B37FF2-6B78-0E37-65BD-F9664B754CD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1600" y="1400868"/>
            <a:ext cx="8655050" cy="5228531"/>
          </a:xfrm>
        </p:spPr>
        <p:txBody>
          <a:bodyPr/>
          <a:lstStyle/>
          <a:p>
            <a:pPr marL="0" indent="0">
              <a:buNone/>
            </a:pPr>
            <a:r>
              <a:rPr lang="de-CH" i="0" dirty="0">
                <a:effectLst/>
              </a:rPr>
              <a:t>Die Grundausbildung Kauffrau/Kaufmann EFZ erstreckt sich über drei Jahre und umfasst die drei Lernorte: </a:t>
            </a:r>
          </a:p>
          <a:p>
            <a:pPr marL="342900" indent="-342900"/>
            <a:r>
              <a:rPr lang="de-CH" i="0" dirty="0">
                <a:effectLst/>
              </a:rPr>
              <a:t>Lehrbetrieb </a:t>
            </a:r>
          </a:p>
          <a:p>
            <a:pPr marL="342900" indent="-342900"/>
            <a:r>
              <a:rPr lang="de-CH" dirty="0"/>
              <a:t>überbetriebliche Kurse (</a:t>
            </a:r>
            <a:r>
              <a:rPr lang="de-CH" dirty="0" err="1"/>
              <a:t>üK</a:t>
            </a:r>
            <a:r>
              <a:rPr lang="de-CH" dirty="0"/>
              <a:t>)</a:t>
            </a:r>
          </a:p>
          <a:p>
            <a:pPr marL="342900" indent="-342900"/>
            <a:r>
              <a:rPr lang="de-CH" i="0" dirty="0">
                <a:effectLst/>
              </a:rPr>
              <a:t>Berufsfachschule </a:t>
            </a:r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2" name="Grafik 1" descr="Ein Bild, das Text, Screenshot, Cartoon, Grafikdesign enthält.&#10;&#10;Automatisch generierte Beschreibung">
            <a:extLst>
              <a:ext uri="{FF2B5EF4-FFF2-40B4-BE49-F238E27FC236}">
                <a16:creationId xmlns:a16="http://schemas.microsoft.com/office/drawing/2014/main" id="{854BB12C-2F5A-9A0A-87A1-B15717FB1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637" y="3502753"/>
            <a:ext cx="6881322" cy="294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22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3BAA786-35E5-03C6-BBDB-484E5346F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3" y="1655083"/>
            <a:ext cx="4556127" cy="4455881"/>
          </a:xfrm>
        </p:spPr>
        <p:txBody>
          <a:bodyPr>
            <a:normAutofit/>
          </a:bodyPr>
          <a:lstStyle/>
          <a:p>
            <a:pPr marL="342900" indent="-342900"/>
            <a:r>
              <a:rPr lang="de-CH" b="0" i="0" dirty="0">
                <a:effectLst/>
              </a:rPr>
              <a:t>Im Lehrbetrieb erwerben sich die Lernenden an drei resp. vier </a:t>
            </a:r>
            <a:r>
              <a:rPr lang="de-CH" dirty="0"/>
              <a:t>Tagen pro Woche </a:t>
            </a:r>
            <a:r>
              <a:rPr lang="de-CH" b="0" i="0" dirty="0">
                <a:effectLst/>
              </a:rPr>
              <a:t>die praktischen Fertigkeiten und Handlungskompetenzen des Berufs.</a:t>
            </a:r>
          </a:p>
          <a:p>
            <a:pPr marL="342900" indent="-342900"/>
            <a:r>
              <a:rPr lang="de-CH" dirty="0"/>
              <a:t>Einmal pro Semester erfolgt ein benotetes Qualifikationsgespräch mit der lernenden Person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34D7F3-0E3E-7754-1EC9-6460703C3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8" y="593573"/>
            <a:ext cx="6167340" cy="492479"/>
          </a:xfrm>
        </p:spPr>
        <p:txBody>
          <a:bodyPr anchor="ctr">
            <a:normAutofit/>
          </a:bodyPr>
          <a:lstStyle/>
          <a:p>
            <a:r>
              <a:rPr lang="de-CH" sz="2400"/>
              <a:t>Was lernen die Lernenden im Lehrbetrieb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16427D3-3098-C5A7-8A03-7C7FC046E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299" y="1655084"/>
            <a:ext cx="4244227" cy="44558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8318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BABA6D6-C4AD-D5F2-0707-26E8F4FA6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762" y="2371709"/>
            <a:ext cx="4428765" cy="3022632"/>
          </a:xfrm>
          <a:prstGeom prst="rect">
            <a:avLst/>
          </a:prstGeom>
          <a:noFill/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3BAA786-35E5-03C6-BBDB-484E5346F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39" y="1460500"/>
            <a:ext cx="3975287" cy="4845050"/>
          </a:xfrm>
        </p:spPr>
        <p:txBody>
          <a:bodyPr>
            <a:normAutofit/>
          </a:bodyPr>
          <a:lstStyle/>
          <a:p>
            <a:pPr marL="342900" indent="-342900"/>
            <a:r>
              <a:rPr lang="de-CH" sz="2200" b="0" i="0" dirty="0">
                <a:effectLst/>
              </a:rPr>
              <a:t>In den überbetrieblichen Kursen (</a:t>
            </a:r>
            <a:r>
              <a:rPr lang="de-CH" sz="2200" b="0" i="0" dirty="0" err="1">
                <a:effectLst/>
              </a:rPr>
              <a:t>üK</a:t>
            </a:r>
            <a:r>
              <a:rPr lang="de-CH" sz="2200" b="0" i="0" dirty="0">
                <a:effectLst/>
              </a:rPr>
              <a:t>) werden grundlegende Fertigkeiten sowie spezifisches Berufswissen vermittelt. </a:t>
            </a:r>
          </a:p>
          <a:p>
            <a:pPr marL="342900" indent="-342900"/>
            <a:r>
              <a:rPr lang="de-CH" sz="2200" b="0" i="0" dirty="0">
                <a:effectLst/>
              </a:rPr>
              <a:t>Die </a:t>
            </a:r>
            <a:r>
              <a:rPr lang="de-CH" sz="2200" b="0" i="0" dirty="0" err="1">
                <a:effectLst/>
              </a:rPr>
              <a:t>üK</a:t>
            </a:r>
            <a:r>
              <a:rPr lang="de-CH" sz="2200" b="0" i="0" dirty="0">
                <a:effectLst/>
              </a:rPr>
              <a:t> ergänzen die Ausbildung in Betrieb und Berufsfachschule. </a:t>
            </a:r>
          </a:p>
          <a:p>
            <a:pPr marL="342900" indent="-342900"/>
            <a:r>
              <a:rPr lang="de-CH" sz="2200" b="0" i="0" dirty="0">
                <a:effectLst/>
              </a:rPr>
              <a:t>Verantwortlich für die Durchführung der </a:t>
            </a:r>
            <a:r>
              <a:rPr lang="de-CH" sz="2200" b="0" i="0" dirty="0" err="1">
                <a:effectLst/>
              </a:rPr>
              <a:t>üK</a:t>
            </a:r>
            <a:r>
              <a:rPr lang="de-CH" sz="2200" b="0" i="0" dirty="0">
                <a:effectLst/>
              </a:rPr>
              <a:t> sind die jeweiligen entsprechenden Branchen</a:t>
            </a:r>
            <a:endParaRPr lang="de-CH" sz="22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34D7F3-0E3E-7754-1EC9-6460703C3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7" y="593573"/>
            <a:ext cx="6179977" cy="492479"/>
          </a:xfrm>
        </p:spPr>
        <p:txBody>
          <a:bodyPr anchor="ctr">
            <a:normAutofit/>
          </a:bodyPr>
          <a:lstStyle/>
          <a:p>
            <a:r>
              <a:rPr lang="de-CH" dirty="0"/>
              <a:t>Was lernen die Lernenden im </a:t>
            </a:r>
            <a:r>
              <a:rPr lang="de-CH" dirty="0" err="1"/>
              <a:t>üK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69162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3BAA786-35E5-03C6-BBDB-484E5346F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6" y="1460500"/>
            <a:ext cx="4244227" cy="4845050"/>
          </a:xfrm>
        </p:spPr>
        <p:txBody>
          <a:bodyPr>
            <a:normAutofit/>
          </a:bodyPr>
          <a:lstStyle/>
          <a:p>
            <a:pPr marL="342900" indent="-342900"/>
            <a:r>
              <a:rPr lang="de-CH" b="0" i="0" dirty="0">
                <a:effectLst/>
              </a:rPr>
              <a:t>Die Berufsfachschule vermittelt Berufskenntnisse und Allgemeinbildung. </a:t>
            </a:r>
          </a:p>
          <a:p>
            <a:pPr marL="342900" indent="-342900"/>
            <a:r>
              <a:rPr lang="de-CH" b="0" i="0" dirty="0">
                <a:effectLst/>
              </a:rPr>
              <a:t>Kaufleute EFZ besuchen die </a:t>
            </a:r>
            <a:r>
              <a:rPr lang="de-CH" dirty="0"/>
              <a:t>Berufsfachschule im </a:t>
            </a:r>
            <a:br>
              <a:rPr lang="de-CH" dirty="0"/>
            </a:br>
            <a:r>
              <a:rPr lang="de-CH" dirty="0"/>
              <a:t>1. und 2. Lehrjahr jeweils an zwei Tagen, im 3.LJ an einem Tag während </a:t>
            </a:r>
            <a:r>
              <a:rPr lang="de-CH" b="0" i="0" dirty="0">
                <a:effectLst/>
              </a:rPr>
              <a:t>der drei Lehrjahre</a:t>
            </a:r>
          </a:p>
          <a:p>
            <a:pPr marL="342900" indent="-342900"/>
            <a:r>
              <a:rPr lang="de-CH" b="0" i="0" dirty="0">
                <a:effectLst/>
              </a:rPr>
              <a:t>Zum Unterricht gehört auch Sport.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34D7F3-0E3E-7754-1EC9-6460703C3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8" y="593573"/>
            <a:ext cx="6167340" cy="492479"/>
          </a:xfrm>
        </p:spPr>
        <p:txBody>
          <a:bodyPr anchor="ctr">
            <a:normAutofit/>
          </a:bodyPr>
          <a:lstStyle/>
          <a:p>
            <a:r>
              <a:rPr lang="de-CH" sz="2600"/>
              <a:t>Was lernen die Lernenden in der Schule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F760B3-8DC3-E8F2-D1FE-D1C15BD5D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299" y="2477124"/>
            <a:ext cx="4244227" cy="281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9994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C4EA5B-DE48-B146-E7C5-470283024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de-CH" dirty="0"/>
              <a:t>Stundenplan – was bedeutet was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0764EB-27AB-100F-6FE7-4ACB6042F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EB257AE-38F9-B245-9DCE-2674FFC36B02}" type="datetime1">
              <a:rPr lang="de-CH" sz="500"/>
              <a:pPr>
                <a:lnSpc>
                  <a:spcPct val="90000"/>
                </a:lnSpc>
                <a:spcAft>
                  <a:spcPts val="600"/>
                </a:spcAft>
              </a:pPr>
              <a:t>28.10.2024</a:t>
            </a:fld>
            <a:endParaRPr lang="de-DE" sz="50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7E504EF-A47D-EC3D-1986-13113EC2245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199063" y="1512888"/>
            <a:ext cx="3944937" cy="5032375"/>
          </a:xfrm>
        </p:spPr>
        <p:txBody>
          <a:bodyPr>
            <a:noAutofit/>
          </a:bodyPr>
          <a:lstStyle/>
          <a:p>
            <a:r>
              <a:rPr lang="de-CH" sz="1800" dirty="0"/>
              <a:t>Wahlpflichtbereich A = Französisch</a:t>
            </a:r>
          </a:p>
          <a:p>
            <a:r>
              <a:rPr lang="de-CH" sz="1800" dirty="0"/>
              <a:t>HKB A = Handeln in agilen Arbeits- und Organisationsformen (v.a. Wirtschaft)</a:t>
            </a:r>
          </a:p>
          <a:p>
            <a:r>
              <a:rPr lang="de-CH" sz="1800" dirty="0"/>
              <a:t>HKB B = Interagieren in einem vernetzten Arbeitsumfeld (v.a. D und E)</a:t>
            </a:r>
          </a:p>
          <a:p>
            <a:r>
              <a:rPr lang="de-CH" sz="1800" dirty="0"/>
              <a:t>HKB C = Koordinieren von unternehmerischen Arbeitsprozessen (v.a. Wirtschaft)</a:t>
            </a:r>
          </a:p>
          <a:p>
            <a:r>
              <a:rPr lang="de-CH" sz="1800" dirty="0"/>
              <a:t>HKB D = Gestalten von Kunden- oder Lieferantenbeziehungen (v.a. D und E)</a:t>
            </a:r>
          </a:p>
          <a:p>
            <a:r>
              <a:rPr lang="de-CH" sz="1800" dirty="0"/>
              <a:t>HKB E = Einsetzen von Technologien der digitalen Arbeitswelt («Informatik»)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7A39464-DC76-6644-B2A1-D82F026A8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29" y="1472105"/>
            <a:ext cx="5111922" cy="45476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0486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Ausbildung: Schulischer Teil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89698734-444E-4508-3A31-40572C7A9A5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3"/>
          <a:srcRect t="13385" r="6659"/>
          <a:stretch/>
        </p:blipFill>
        <p:spPr>
          <a:xfrm>
            <a:off x="271153" y="1817008"/>
            <a:ext cx="8601693" cy="342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52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17D331-5B4D-B314-5CAF-089711C17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Zeugnis 1. Semester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473436A-E06D-3630-A111-67F7D2A739BF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156877" y="1649355"/>
            <a:ext cx="3816427" cy="4615072"/>
          </a:xfrm>
          <a:prstGeom prst="rect">
            <a:avLst/>
          </a:prstGeom>
        </p:spPr>
      </p:pic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BBD781E0-53EA-A912-0ED3-2594A2972C4E}"/>
              </a:ext>
            </a:extLst>
          </p:cNvPr>
          <p:cNvGraphicFramePr>
            <a:graphicFrameLocks noGrp="1"/>
          </p:cNvGraphicFramePr>
          <p:nvPr/>
        </p:nvGraphicFramePr>
        <p:xfrm>
          <a:off x="3952989" y="1412776"/>
          <a:ext cx="4897755" cy="5040560"/>
        </p:xfrm>
        <a:graphic>
          <a:graphicData uri="http://schemas.openxmlformats.org/drawingml/2006/table">
            <a:tbl>
              <a:tblPr firstRow="1" firstCol="1" bandRow="1"/>
              <a:tblGrid>
                <a:gridCol w="1195075">
                  <a:extLst>
                    <a:ext uri="{9D8B030D-6E8A-4147-A177-3AD203B41FA5}">
                      <a16:colId xmlns:a16="http://schemas.microsoft.com/office/drawing/2014/main" val="2050120429"/>
                    </a:ext>
                  </a:extLst>
                </a:gridCol>
                <a:gridCol w="1864990">
                  <a:extLst>
                    <a:ext uri="{9D8B030D-6E8A-4147-A177-3AD203B41FA5}">
                      <a16:colId xmlns:a16="http://schemas.microsoft.com/office/drawing/2014/main" val="1688017700"/>
                    </a:ext>
                  </a:extLst>
                </a:gridCol>
                <a:gridCol w="1837690">
                  <a:extLst>
                    <a:ext uri="{9D8B030D-6E8A-4147-A177-3AD203B41FA5}">
                      <a16:colId xmlns:a16="http://schemas.microsoft.com/office/drawing/2014/main" val="1265396645"/>
                    </a:ext>
                  </a:extLst>
                </a:gridCol>
              </a:tblGrid>
              <a:tr h="6553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Handlungskompetenzbereich</a:t>
                      </a:r>
                      <a:endParaRPr lang="de-CH" sz="1200" b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Inhalt</a:t>
                      </a:r>
                      <a:endParaRPr lang="de-CH" sz="1200" b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Beteiligte Fachbereiche (Noten-Zusammensetzung)</a:t>
                      </a:r>
                      <a:endParaRPr lang="de-CH" sz="1200" b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58839"/>
                  </a:ext>
                </a:extLst>
              </a:tr>
              <a:tr h="110501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200" b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HKB 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200" b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Themen aus dem Bereich ABU sowie zu Selbstkompetenzen (Portfolioarbeit, persönliche Finanzen)*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200" b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Wirtschaft (100%)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972082"/>
                  </a:ext>
                </a:extLst>
              </a:tr>
              <a:tr h="6553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200" b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HKB 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200" b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Themen aus den Bereichen Wirtschaft &amp; Englisch*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200" b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Wirtschaft &amp; Englisch (je 50%)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073905"/>
                  </a:ext>
                </a:extLst>
              </a:tr>
              <a:tr h="4305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200" b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HKB 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200" b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Themen aus dem Bereich Wirtschaft*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200" b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Wirtschaft (100%)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7407903"/>
                  </a:ext>
                </a:extLst>
              </a:tr>
              <a:tr h="6553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200" b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HKB 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200" b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Themen aus den Bereichen Deutsch &amp; Englisch*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200" b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Englisch &amp; Deutsch (je 50%)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9669308"/>
                  </a:ext>
                </a:extLst>
              </a:tr>
              <a:tr h="8801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200" b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HKB 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200" b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Themen aus dem Bereich Information, Kommunikation und Administration*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200" b="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100% IKA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177520"/>
                  </a:ext>
                </a:extLst>
              </a:tr>
              <a:tr h="6586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200" b="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WPB A , 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200" b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Themen aus dem Bereich Französisch*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200" b="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100% Französisch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943829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3E69A5A4-F308-E9DC-A493-829E1EC64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309" y="177256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35384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584E5F-C951-B365-334D-357BA99A7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Zeugnis 2. Semester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68FE71B-7EA4-1247-F3A4-FD3223928A0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251520" y="1628800"/>
            <a:ext cx="3657917" cy="4523624"/>
          </a:xfrm>
          <a:prstGeom prst="rect">
            <a:avLst/>
          </a:prstGeom>
        </p:spPr>
      </p:pic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D2237D5D-085C-7755-0B34-E07B13A9F740}"/>
              </a:ext>
            </a:extLst>
          </p:cNvPr>
          <p:cNvGraphicFramePr>
            <a:graphicFrameLocks noGrp="1"/>
          </p:cNvGraphicFramePr>
          <p:nvPr/>
        </p:nvGraphicFramePr>
        <p:xfrm>
          <a:off x="3892586" y="1340768"/>
          <a:ext cx="4999894" cy="5430079"/>
        </p:xfrm>
        <a:graphic>
          <a:graphicData uri="http://schemas.openxmlformats.org/drawingml/2006/table">
            <a:tbl>
              <a:tblPr firstRow="1" firstCol="1" bandRow="1"/>
              <a:tblGrid>
                <a:gridCol w="950595">
                  <a:extLst>
                    <a:ext uri="{9D8B030D-6E8A-4147-A177-3AD203B41FA5}">
                      <a16:colId xmlns:a16="http://schemas.microsoft.com/office/drawing/2014/main" val="2550887576"/>
                    </a:ext>
                  </a:extLst>
                </a:gridCol>
                <a:gridCol w="1928754">
                  <a:extLst>
                    <a:ext uri="{9D8B030D-6E8A-4147-A177-3AD203B41FA5}">
                      <a16:colId xmlns:a16="http://schemas.microsoft.com/office/drawing/2014/main" val="3817967618"/>
                    </a:ext>
                  </a:extLst>
                </a:gridCol>
                <a:gridCol w="2120545">
                  <a:extLst>
                    <a:ext uri="{9D8B030D-6E8A-4147-A177-3AD203B41FA5}">
                      <a16:colId xmlns:a16="http://schemas.microsoft.com/office/drawing/2014/main" val="1813665651"/>
                    </a:ext>
                  </a:extLst>
                </a:gridCol>
              </a:tblGrid>
              <a:tr h="2719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HKB</a:t>
                      </a:r>
                      <a:endParaRPr lang="de-CH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8480" marR="58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Inhalt</a:t>
                      </a:r>
                      <a:endParaRPr lang="de-CH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8480" marR="58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Beteiligte Fachbereiche (Noten-Zusammensetzung)</a:t>
                      </a:r>
                      <a:endParaRPr lang="de-CH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8480" marR="58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353437"/>
                  </a:ext>
                </a:extLst>
              </a:tr>
              <a:tr h="6978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4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HKB A</a:t>
                      </a:r>
                    </a:p>
                  </a:txBody>
                  <a:tcPr marL="58480" marR="58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Themen aus dem Bereich ABU, Note Portfolio*</a:t>
                      </a:r>
                    </a:p>
                  </a:txBody>
                  <a:tcPr marL="58480" marR="58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Wirtschaft (100%, inkl. Reflexionsaufträge aus Fokuswochen 1 &amp; 2 &amp; Portfoliobasiertes Standortgespräch)</a:t>
                      </a:r>
                    </a:p>
                  </a:txBody>
                  <a:tcPr marL="58480" marR="58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907996"/>
                  </a:ext>
                </a:extLst>
              </a:tr>
              <a:tr h="8398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HKB B</a:t>
                      </a:r>
                    </a:p>
                  </a:txBody>
                  <a:tcPr marL="58480" marR="58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4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Themen aus den Bereichen Deutsch &amp; Englisch sowie </a:t>
                      </a:r>
                      <a:r>
                        <a:rPr lang="de-CH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Fokuswoche 1</a:t>
                      </a:r>
                    </a:p>
                  </a:txBody>
                  <a:tcPr marL="58480" marR="58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Deutsch (50%), fachübergreifende Fokuswoche 1 (50%)</a:t>
                      </a:r>
                    </a:p>
                  </a:txBody>
                  <a:tcPr marL="58480" marR="58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2051066"/>
                  </a:ext>
                </a:extLst>
              </a:tr>
              <a:tr h="2719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HKB C</a:t>
                      </a:r>
                    </a:p>
                  </a:txBody>
                  <a:tcPr marL="58480" marR="58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Themen aus dem Bereich Wirtschaft*</a:t>
                      </a:r>
                    </a:p>
                  </a:txBody>
                  <a:tcPr marL="58480" marR="58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4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Wirtschaft (100%)</a:t>
                      </a:r>
                    </a:p>
                  </a:txBody>
                  <a:tcPr marL="58480" marR="58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8826662"/>
                  </a:ext>
                </a:extLst>
              </a:tr>
              <a:tr h="7881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HKB D</a:t>
                      </a:r>
                    </a:p>
                  </a:txBody>
                  <a:tcPr marL="58480" marR="58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4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Themen aus den Bereichen Deutsch &amp; Englisch sowie </a:t>
                      </a:r>
                      <a:r>
                        <a:rPr lang="de-CH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Fokuswoche 2</a:t>
                      </a:r>
                    </a:p>
                  </a:txBody>
                  <a:tcPr marL="58480" marR="58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Englisch &amp; Deutsch (je zu 40%, fachübergreifende Fokuswoche 2 zu 20%)</a:t>
                      </a:r>
                    </a:p>
                  </a:txBody>
                  <a:tcPr marL="58480" marR="58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501625"/>
                  </a:ext>
                </a:extLst>
              </a:tr>
              <a:tr h="5558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HKB E</a:t>
                      </a:r>
                    </a:p>
                  </a:txBody>
                  <a:tcPr marL="58480" marR="58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Themen aus dem Bereich Information, Kommunikation und Administration*</a:t>
                      </a:r>
                    </a:p>
                  </a:txBody>
                  <a:tcPr marL="58480" marR="58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100% IKA</a:t>
                      </a:r>
                    </a:p>
                  </a:txBody>
                  <a:tcPr marL="58480" marR="58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21976"/>
                  </a:ext>
                </a:extLst>
              </a:tr>
              <a:tr h="2719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4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WPB A, B</a:t>
                      </a:r>
                    </a:p>
                  </a:txBody>
                  <a:tcPr marL="58480" marR="58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40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Themen aus dem Bereich Französisch*</a:t>
                      </a:r>
                    </a:p>
                  </a:txBody>
                  <a:tcPr marL="58480" marR="58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de-CH" sz="14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100% Französisch</a:t>
                      </a:r>
                    </a:p>
                  </a:txBody>
                  <a:tcPr marL="58480" marR="584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0983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5608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B6FC935-5E5D-A680-651F-ED93E77CD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numCol="1" spcCol="561392" rtlCol="0" anchor="t">
            <a:normAutofit fontScale="92500" lnSpcReduction="20000"/>
          </a:bodyPr>
          <a:lstStyle/>
          <a:p>
            <a:pPr marL="342900" indent="-342900" fontAlgn="base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cs typeface="+mn-cs"/>
              </a:rPr>
              <a:t>WSKVW-spezifisch</a:t>
            </a:r>
          </a:p>
          <a:p>
            <a:pPr marL="342900" indent="-342900" fontAlgn="base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cs typeface="+mn-cs"/>
              </a:rPr>
              <a:t>Erfolgen an üblichen Schultagen in einer oder zwei aufeinanderfolgenden Schulwochen</a:t>
            </a:r>
          </a:p>
          <a:p>
            <a:pPr marL="342900" indent="-342900" fontAlgn="base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cs typeface="+mn-cs"/>
              </a:rPr>
              <a:t>Haben ein „Oberthema“, sind handlungskompetenz-übergreifend sowie teamorientiert</a:t>
            </a:r>
          </a:p>
          <a:p>
            <a:pPr marL="342900" indent="-342900" fontAlgn="base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cs typeface="+mn-cs"/>
              </a:rPr>
              <a:t>Sind zentralen Themen der </a:t>
            </a:r>
            <a:r>
              <a:rPr lang="de-DE" sz="2400" dirty="0" err="1">
                <a:solidFill>
                  <a:schemeClr val="tx1"/>
                </a:solidFill>
                <a:cs typeface="+mn-cs"/>
              </a:rPr>
              <a:t>BiVo</a:t>
            </a:r>
            <a:r>
              <a:rPr lang="de-DE" sz="2400" dirty="0">
                <a:solidFill>
                  <a:schemeClr val="tx1"/>
                </a:solidFill>
                <a:cs typeface="+mn-cs"/>
              </a:rPr>
              <a:t> 23  gewidmet, z.B. Beratungsgespräche, Verkaufsgespräche, Behandlung von Reklamationen, Planen und Koordinieren, Prozessmanagement, Marketing etc.</a:t>
            </a:r>
          </a:p>
          <a:p>
            <a:pPr marL="342900" indent="-342900" fontAlgn="base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cs typeface="+mn-cs"/>
              </a:rPr>
              <a:t>Werden benotet </a:t>
            </a:r>
          </a:p>
          <a:p>
            <a:pPr marL="342900" indent="-342900" fontAlgn="base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cs typeface="+mn-cs"/>
              </a:rPr>
              <a:t>Im 1. Lehrjahr 2, im 2. Lehrjahr 4 Fokuswochen</a:t>
            </a:r>
            <a:endParaRPr lang="de-CH" sz="2400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EF70AFD-63AA-47CD-B944-B4E677BE6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Fokuswochen an der WSKVW</a:t>
            </a:r>
          </a:p>
        </p:txBody>
      </p:sp>
    </p:spTree>
    <p:extLst>
      <p:ext uri="{BB962C8B-B14F-4D97-AF65-F5344CB8AC3E}">
        <p14:creationId xmlns:p14="http://schemas.microsoft.com/office/powerpoint/2010/main" val="2208676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852714" y="5084539"/>
            <a:ext cx="4679726" cy="720725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428806" y="332656"/>
            <a:ext cx="6591466" cy="864096"/>
          </a:xfrm>
        </p:spPr>
        <p:txBody>
          <a:bodyPr>
            <a:normAutofit/>
          </a:bodyPr>
          <a:lstStyle/>
          <a:p>
            <a:r>
              <a:rPr lang="de-CH" dirty="0"/>
              <a:t>Zeugnis</a:t>
            </a:r>
            <a:endParaRPr lang="de-DE" dirty="0"/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4014986" y="5158933"/>
            <a:ext cx="43734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dirty="0"/>
              <a:t>Zeugnisse gehen an Lernende und Lehrbetriebe</a:t>
            </a:r>
            <a:endParaRPr lang="de-DE" dirty="0"/>
          </a:p>
        </p:txBody>
      </p:sp>
      <p:sp>
        <p:nvSpPr>
          <p:cNvPr id="20487" name="AutoShape 8"/>
          <p:cNvSpPr>
            <a:spLocks noChangeArrowheads="1"/>
          </p:cNvSpPr>
          <p:nvPr/>
        </p:nvSpPr>
        <p:spPr bwMode="auto">
          <a:xfrm flipV="1">
            <a:off x="7236296" y="3825649"/>
            <a:ext cx="1081510" cy="787804"/>
          </a:xfrm>
          <a:prstGeom prst="foldedCorner">
            <a:avLst>
              <a:gd name="adj" fmla="val 12500"/>
            </a:avLst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0488" name="AutoShape 9"/>
          <p:cNvSpPr>
            <a:spLocks noChangeArrowheads="1"/>
          </p:cNvSpPr>
          <p:nvPr/>
        </p:nvSpPr>
        <p:spPr bwMode="auto">
          <a:xfrm>
            <a:off x="3408549" y="3825649"/>
            <a:ext cx="1152128" cy="792088"/>
          </a:xfrm>
          <a:prstGeom prst="foldedCorner">
            <a:avLst>
              <a:gd name="adj" fmla="val 12500"/>
            </a:avLst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CH"/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7525916" y="4058702"/>
            <a:ext cx="7918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CH" sz="1600" b="1" dirty="0">
                <a:solidFill>
                  <a:schemeClr val="bg1"/>
                </a:solidFill>
                <a:latin typeface="Tahoma" pitchFamily="34" charset="0"/>
              </a:rPr>
              <a:t>Juli</a:t>
            </a:r>
            <a:endParaRPr lang="de-DE" sz="16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3480730" y="4026657"/>
            <a:ext cx="10077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CH" sz="1600" b="1" dirty="0">
                <a:solidFill>
                  <a:schemeClr val="bg1"/>
                </a:solidFill>
                <a:latin typeface="Tahoma" pitchFamily="34" charset="0"/>
              </a:rPr>
              <a:t>Februar</a:t>
            </a:r>
            <a:endParaRPr lang="de-DE" sz="1600" b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" name="Pfeil nach unten 2"/>
          <p:cNvSpPr/>
          <p:nvPr/>
        </p:nvSpPr>
        <p:spPr>
          <a:xfrm>
            <a:off x="4645596" y="3715516"/>
            <a:ext cx="144016" cy="122249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Pfeil nach unten 13"/>
          <p:cNvSpPr/>
          <p:nvPr/>
        </p:nvSpPr>
        <p:spPr>
          <a:xfrm>
            <a:off x="8399271" y="3715516"/>
            <a:ext cx="144016" cy="122249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13FEE68-8E19-70D9-FAD9-B31476975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32" y="1970914"/>
            <a:ext cx="8627291" cy="157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34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Heute Abend für Sie da…</a:t>
            </a:r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722289" y="1615474"/>
            <a:ext cx="2410302" cy="17851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Susanne Cavadini</a:t>
            </a:r>
          </a:p>
          <a:p>
            <a:pPr marL="0" marR="0" lvl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09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Rektorin WSKVW</a:t>
            </a:r>
          </a:p>
          <a:p>
            <a:pPr marL="285750" marR="0" lvl="0" indent="-28575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09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Gesamtleitung</a:t>
            </a:r>
          </a:p>
          <a:p>
            <a:pPr marL="285750" marR="0" lvl="0" indent="-28575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09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0931"/>
              </a:buClr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185890" y="1643896"/>
            <a:ext cx="2408950" cy="17851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Daniela Näf Bürgi</a:t>
            </a:r>
          </a:p>
          <a:p>
            <a:pPr marL="0" marR="0" lvl="0" indent="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09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Prorektorin WSKVW</a:t>
            </a:r>
          </a:p>
          <a:p>
            <a:pPr marL="285750" marR="0" lvl="0" indent="-285750" algn="l" defTabSz="950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093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Leitung Grundbildung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2B32D70-B355-EFD2-438B-C113AC547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33"/>
          <a:stretch/>
        </p:blipFill>
        <p:spPr>
          <a:xfrm>
            <a:off x="4185213" y="3429000"/>
            <a:ext cx="2409626" cy="2738925"/>
          </a:xfrm>
          <a:prstGeom prst="rect">
            <a:avLst/>
          </a:prstGeom>
        </p:spPr>
      </p:pic>
      <p:pic>
        <p:nvPicPr>
          <p:cNvPr id="5" name="Grafik 4" descr="Ein Bild, das Menschliches Gesicht, Person, Lächeln, Wand enthält.&#10;&#10;Automatisch generierte Beschreibung">
            <a:extLst>
              <a:ext uri="{FF2B5EF4-FFF2-40B4-BE49-F238E27FC236}">
                <a16:creationId xmlns:a16="http://schemas.microsoft.com/office/drawing/2014/main" id="{110D0944-0078-2B24-ABC8-756FFA7D4C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2" r="18744"/>
          <a:stretch/>
        </p:blipFill>
        <p:spPr>
          <a:xfrm>
            <a:off x="722289" y="3388773"/>
            <a:ext cx="2409626" cy="275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87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DDC62D8D-6BB6-842D-0A4E-B9EA02C48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3078" y="1397620"/>
            <a:ext cx="7808950" cy="5290563"/>
          </a:xfrm>
          <a:prstGeom prst="rect">
            <a:avLst/>
          </a:prstGeom>
          <a:noFill/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8B7DEBE5-3B85-5470-B6BC-F58F80B0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8" y="593573"/>
            <a:ext cx="6015704" cy="492479"/>
          </a:xfrm>
        </p:spPr>
        <p:txBody>
          <a:bodyPr/>
          <a:lstStyle/>
          <a:p>
            <a:r>
              <a:rPr lang="en-US" dirty="0"/>
              <a:t>QV- </a:t>
            </a:r>
            <a:r>
              <a:rPr lang="en-US" dirty="0" err="1"/>
              <a:t>Lehrabschluss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369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49" y="270662"/>
            <a:ext cx="6815785" cy="933656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de-CH" dirty="0"/>
              <a:t>Nachteilsausgleich bei Prüfungen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9250" y="1468651"/>
            <a:ext cx="8445500" cy="4897437"/>
          </a:xfrm>
        </p:spPr>
        <p:txBody>
          <a:bodyPr/>
          <a:lstStyle/>
          <a:p>
            <a:pPr marL="0" indent="0">
              <a:buNone/>
            </a:pPr>
            <a:r>
              <a:rPr lang="de-CH" sz="2800" dirty="0"/>
              <a:t>Lernende mit einer ärztlich/psychologisch nachgewiesenen Beeinträchtigung wie z.B. </a:t>
            </a:r>
          </a:p>
          <a:p>
            <a:pPr marL="0" indent="0">
              <a:buNone/>
            </a:pPr>
            <a:endParaRPr lang="de-CH" sz="1400" dirty="0"/>
          </a:p>
          <a:p>
            <a:r>
              <a:rPr lang="de-CH" dirty="0"/>
              <a:t>starke Sehbehinderung</a:t>
            </a:r>
          </a:p>
          <a:p>
            <a:r>
              <a:rPr lang="de-CH" dirty="0"/>
              <a:t>starke Hörschwäche</a:t>
            </a:r>
          </a:p>
          <a:p>
            <a:r>
              <a:rPr lang="de-CH" dirty="0"/>
              <a:t>Legasthenie</a:t>
            </a:r>
          </a:p>
          <a:p>
            <a:r>
              <a:rPr lang="de-CH" dirty="0"/>
              <a:t>AD(H)S</a:t>
            </a:r>
          </a:p>
          <a:p>
            <a:r>
              <a:rPr lang="de-CH" dirty="0"/>
              <a:t>etc.</a:t>
            </a:r>
          </a:p>
          <a:p>
            <a:endParaRPr lang="de-CH" sz="1400" dirty="0"/>
          </a:p>
          <a:p>
            <a:pPr marL="0" indent="0">
              <a:buNone/>
            </a:pPr>
            <a:r>
              <a:rPr lang="de-CH" dirty="0"/>
              <a:t>	bitte bei Prorektorin D. Näf Bürgi melden</a:t>
            </a:r>
          </a:p>
        </p:txBody>
      </p:sp>
      <p:sp>
        <p:nvSpPr>
          <p:cNvPr id="4" name="Pfeil nach rechts 3"/>
          <p:cNvSpPr/>
          <p:nvPr/>
        </p:nvSpPr>
        <p:spPr>
          <a:xfrm flipV="1">
            <a:off x="435946" y="5293642"/>
            <a:ext cx="648072" cy="360040"/>
          </a:xfrm>
          <a:prstGeom prst="rightArrow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8344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Beratungsangebote für Lernende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4"/>
          </p:nvPr>
        </p:nvSpPr>
        <p:spPr>
          <a:xfrm>
            <a:off x="488950" y="1408553"/>
            <a:ext cx="8655050" cy="4794250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dirty="0"/>
              <a:t>Offenes Ohr  - Lehrpersonen der WSKVW hören zu und beraten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dirty="0"/>
              <a:t>Drüber </a:t>
            </a:r>
            <a:r>
              <a:rPr lang="de-CH" dirty="0" err="1"/>
              <a:t>redä</a:t>
            </a:r>
            <a:r>
              <a:rPr lang="de-CH" dirty="0"/>
              <a:t> – </a:t>
            </a:r>
            <a:r>
              <a:rPr lang="de-CH" dirty="0" err="1"/>
              <a:t>Mariama</a:t>
            </a:r>
            <a:r>
              <a:rPr lang="de-CH" dirty="0"/>
              <a:t> </a:t>
            </a:r>
            <a:r>
              <a:rPr lang="de-CH" dirty="0" err="1"/>
              <a:t>Soumana</a:t>
            </a:r>
            <a:r>
              <a:rPr lang="de-CH" dirty="0"/>
              <a:t>, Silvia Pfeifer und Guido Rubischung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dirty="0"/>
              <a:t>KV-Onlineberatung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dirty="0"/>
              <a:t>Notfallpsychologische Beratung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dirty="0"/>
              <a:t>Sexuelle Integrität und Gesundheit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dirty="0"/>
              <a:t>Externe Beratungsangebote</a:t>
            </a:r>
          </a:p>
          <a:p>
            <a:pPr marL="0" indent="806450">
              <a:lnSpc>
                <a:spcPct val="100000"/>
              </a:lnSpc>
              <a:buClr>
                <a:srgbClr val="B30031"/>
              </a:buClr>
              <a:buNone/>
            </a:pPr>
            <a:endParaRPr lang="de-CH" b="1" dirty="0">
              <a:latin typeface="+mj-lt"/>
            </a:endParaRPr>
          </a:p>
          <a:p>
            <a:pPr marL="806450" indent="0">
              <a:lnSpc>
                <a:spcPct val="100000"/>
              </a:lnSpc>
              <a:buClr>
                <a:srgbClr val="B30031"/>
              </a:buClr>
              <a:buNone/>
            </a:pPr>
            <a:r>
              <a:rPr lang="de-CH" b="1" dirty="0">
                <a:latin typeface="+mj-lt"/>
              </a:rPr>
              <a:t>In jedem Schulzimmer hängen Plakate mit QR-Codes,               die zu entsprechendem Angebot auf Webseite führen</a:t>
            </a:r>
          </a:p>
        </p:txBody>
      </p:sp>
      <p:sp>
        <p:nvSpPr>
          <p:cNvPr id="4" name="Pfeil nach rechts 3"/>
          <p:cNvSpPr/>
          <p:nvPr/>
        </p:nvSpPr>
        <p:spPr>
          <a:xfrm>
            <a:off x="254371" y="4987867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50249"/>
          <a:stretch/>
        </p:blipFill>
        <p:spPr>
          <a:xfrm>
            <a:off x="7941276" y="2545664"/>
            <a:ext cx="1006317" cy="139649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b="1905"/>
          <a:stretch/>
        </p:blipFill>
        <p:spPr>
          <a:xfrm>
            <a:off x="6636216" y="2545665"/>
            <a:ext cx="1305060" cy="139473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64579B1-B6EB-40AA-B849-5898799585B3}"/>
              </a:ext>
            </a:extLst>
          </p:cNvPr>
          <p:cNvPicPr/>
          <p:nvPr/>
        </p:nvPicPr>
        <p:blipFill rotWithShape="1">
          <a:blip r:embed="rId5"/>
          <a:srcRect l="4736" t="6967" r="60690" b="21212"/>
          <a:stretch/>
        </p:blipFill>
        <p:spPr bwMode="auto">
          <a:xfrm>
            <a:off x="5400714" y="2543899"/>
            <a:ext cx="1235502" cy="13947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8023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88720" y="540660"/>
            <a:ext cx="6843600" cy="493200"/>
          </a:xfrm>
        </p:spPr>
        <p:txBody>
          <a:bodyPr>
            <a:normAutofit fontScale="90000"/>
          </a:bodyPr>
          <a:lstStyle/>
          <a:p>
            <a:r>
              <a:rPr lang="de-CH" dirty="0"/>
              <a:t>Förder- und Begleitungsangebote für Lernende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4"/>
          </p:nvPr>
        </p:nvSpPr>
        <p:spPr>
          <a:xfrm>
            <a:off x="373250" y="1437365"/>
            <a:ext cx="8655050" cy="479425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CH" dirty="0">
                <a:latin typeface="+mj-lt"/>
              </a:rPr>
              <a:t>Zum Beispiel: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sz="2200" dirty="0"/>
              <a:t>FIRST- und DELF-Kurse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sz="2200" dirty="0"/>
              <a:t>Deutsch Basiskurs Rechtschreibung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sz="2200" dirty="0"/>
              <a:t>Theater</a:t>
            </a:r>
          </a:p>
          <a:p>
            <a:pPr marL="457200" indent="-457200">
              <a:lnSpc>
                <a:spcPct val="100000"/>
              </a:lnSpc>
              <a:buClr>
                <a:srgbClr val="B30031"/>
              </a:buClr>
            </a:pPr>
            <a:r>
              <a:rPr lang="de-CH" sz="2200" dirty="0"/>
              <a:t>Positive Psychologie</a:t>
            </a:r>
          </a:p>
          <a:p>
            <a:pPr marL="0" indent="0">
              <a:lnSpc>
                <a:spcPct val="100000"/>
              </a:lnSpc>
              <a:buClr>
                <a:srgbClr val="B30031"/>
              </a:buClr>
              <a:buNone/>
            </a:pPr>
            <a:endParaRPr lang="de-CH" sz="2200" dirty="0">
              <a:solidFill>
                <a:srgbClr val="B3093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CH" dirty="0"/>
              <a:t>	</a:t>
            </a:r>
            <a:r>
              <a:rPr lang="de-CH" sz="2200" b="1" dirty="0"/>
              <a:t>Webseite/Download unter Beratung-Förderung-	Begleitung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CH" sz="2200" b="1" dirty="0"/>
              <a:t>	Info-Mail von Sekretariat, sobald die Anmeldefrist läuft</a:t>
            </a:r>
          </a:p>
          <a:p>
            <a:pPr marL="232200" indent="0">
              <a:lnSpc>
                <a:spcPct val="150000"/>
              </a:lnSpc>
              <a:buNone/>
            </a:pPr>
            <a:endParaRPr lang="de-CH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CH" b="1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CH" b="1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CH" b="1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CH" b="1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CH" b="1" dirty="0">
              <a:latin typeface="+mj-lt"/>
            </a:endParaRPr>
          </a:p>
        </p:txBody>
      </p:sp>
      <p:sp>
        <p:nvSpPr>
          <p:cNvPr id="4" name="Pfeil nach rechts 3"/>
          <p:cNvSpPr/>
          <p:nvPr/>
        </p:nvSpPr>
        <p:spPr>
          <a:xfrm>
            <a:off x="373250" y="4449286"/>
            <a:ext cx="865910" cy="50405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5901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F1EBD41-5642-B6A9-8D8D-97C2C3B6E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7" y="593573"/>
            <a:ext cx="6123113" cy="492479"/>
          </a:xfrm>
        </p:spPr>
        <p:txBody>
          <a:bodyPr>
            <a:normAutofit fontScale="90000"/>
          </a:bodyPr>
          <a:lstStyle/>
          <a:p>
            <a:r>
              <a:rPr lang="de-CH" dirty="0"/>
              <a:t>Förder- und Begleitungsangebote für Lernende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DFC92CC-D517-1F50-0B3B-8CDD137D94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42"/>
          <a:stretch/>
        </p:blipFill>
        <p:spPr>
          <a:xfrm>
            <a:off x="179512" y="1916832"/>
            <a:ext cx="8647113" cy="2589557"/>
          </a:xfrm>
          <a:prstGeom prst="rect">
            <a:avLst/>
          </a:prstGeom>
          <a:noFill/>
        </p:spPr>
      </p:pic>
      <p:sp>
        <p:nvSpPr>
          <p:cNvPr id="2" name="Textfeld 1"/>
          <p:cNvSpPr txBox="1"/>
          <p:nvPr/>
        </p:nvSpPr>
        <p:spPr>
          <a:xfrm>
            <a:off x="2051720" y="5733256"/>
            <a:ext cx="1800200" cy="6480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1A38740-F6E2-F368-87A6-F47FE0192CF5}"/>
              </a:ext>
            </a:extLst>
          </p:cNvPr>
          <p:cNvSpPr txBox="1"/>
          <p:nvPr/>
        </p:nvSpPr>
        <p:spPr>
          <a:xfrm>
            <a:off x="3534633" y="5019420"/>
            <a:ext cx="511872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Anmeldung bis 11:00 Uhr des jeweiligen Tages über Link auf der Webseite oder via QR-Code im Schulzimmer.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D88721-3EAF-FEA6-F27D-08C153F4C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0985"/>
            <a:ext cx="9144000" cy="315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11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dirty="0"/>
              <a:t>Sprachaufenthalte für alle</a:t>
            </a:r>
            <a:endParaRPr lang="de-CH" b="1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76225" y="1477963"/>
            <a:ext cx="8647113" cy="47545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CH" b="1" dirty="0">
                <a:solidFill>
                  <a:srgbClr val="B30931"/>
                </a:solidFill>
              </a:rPr>
              <a:t>Sprachlager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de-CH" dirty="0"/>
              <a:t>2 Wochen in den Frühlings- resp. Herbstferien, im 2. und 3. Lehrjahr</a:t>
            </a:r>
          </a:p>
          <a:p>
            <a:pPr marL="0" indent="0"/>
            <a:endParaRPr lang="de-CH" sz="1800" dirty="0"/>
          </a:p>
          <a:p>
            <a:pPr marL="457200" indent="-457200">
              <a:spcBef>
                <a:spcPts val="0"/>
              </a:spcBef>
            </a:pPr>
            <a:r>
              <a:rPr lang="de-CH" dirty="0"/>
              <a:t>In Frankreich (</a:t>
            </a:r>
            <a:r>
              <a:rPr lang="de-CH" dirty="0" err="1"/>
              <a:t>Frü</a:t>
            </a:r>
            <a:r>
              <a:rPr lang="de-CH" dirty="0"/>
              <a:t>)</a:t>
            </a:r>
          </a:p>
          <a:p>
            <a:pPr marL="457200" indent="-457200"/>
            <a:r>
              <a:rPr lang="de-CH" dirty="0"/>
              <a:t>In England (He)</a:t>
            </a:r>
          </a:p>
          <a:p>
            <a:pPr marL="457200" indent="-457200"/>
            <a:endParaRPr lang="de-CH" dirty="0"/>
          </a:p>
          <a:p>
            <a:pPr marL="457200" indent="-457200"/>
            <a:endParaRPr lang="de-CH" dirty="0"/>
          </a:p>
          <a:p>
            <a:pPr marL="457200" indent="-457200"/>
            <a:endParaRPr lang="de-CH" dirty="0"/>
          </a:p>
          <a:p>
            <a:pPr marL="0" indent="0">
              <a:buNone/>
            </a:pPr>
            <a:endParaRPr lang="de-CH" sz="1500" dirty="0"/>
          </a:p>
          <a:p>
            <a:pPr marL="468000" indent="-457200">
              <a:lnSpc>
                <a:spcPct val="120000"/>
              </a:lnSpc>
            </a:pPr>
            <a:r>
              <a:rPr lang="de-CH" dirty="0"/>
              <a:t>Allenfalls Sprachaufenthalt </a:t>
            </a:r>
            <a:r>
              <a:rPr lang="de-CH" dirty="0" err="1"/>
              <a:t>spezial</a:t>
            </a:r>
            <a:r>
              <a:rPr lang="de-CH" dirty="0"/>
              <a:t> (Sprache und Praktikum, 3 Wochen, England)</a:t>
            </a:r>
            <a:endParaRPr lang="de-CH" sz="2000" dirty="0"/>
          </a:p>
          <a:p>
            <a:pPr marL="457200" indent="-457200"/>
            <a:r>
              <a:rPr lang="de-CH" dirty="0"/>
              <a:t>Infos erfolgen rechtzeitig via Mail</a:t>
            </a:r>
          </a:p>
        </p:txBody>
      </p:sp>
      <p:pic>
        <p:nvPicPr>
          <p:cNvPr id="6" name="Grafik 5" descr="Bildergebnis für frankreich england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 t="37464" r="46101" b="34429"/>
          <a:stretch/>
        </p:blipFill>
        <p:spPr bwMode="auto">
          <a:xfrm>
            <a:off x="5877440" y="2586236"/>
            <a:ext cx="1629410" cy="1393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6" descr="Bildergebnis für frankreich england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" t="67731" r="45968" b="4168"/>
          <a:stretch/>
        </p:blipFill>
        <p:spPr bwMode="auto">
          <a:xfrm>
            <a:off x="3314459" y="3153569"/>
            <a:ext cx="1556385" cy="1403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889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Lehrfirmenbeiträge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465931" y="1428199"/>
            <a:ext cx="8135937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Clr>
                <a:srgbClr val="B30031"/>
              </a:buClr>
              <a:buFont typeface="Wingdings" panose="05000000000000000000" pitchFamily="2" charset="2"/>
              <a:buChar char="§"/>
            </a:pPr>
            <a:r>
              <a:rPr lang="de-CH" sz="2200" dirty="0">
                <a:latin typeface="+mn-lt"/>
              </a:rPr>
              <a:t>Besonderheit Berufsfachschule mit privater Trägerschaft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Clr>
                <a:srgbClr val="B30031"/>
              </a:buClr>
              <a:buFont typeface="Wingdings" panose="05000000000000000000" pitchFamily="2" charset="2"/>
              <a:buChar char="§"/>
            </a:pPr>
            <a:r>
              <a:rPr lang="de-CH" sz="2200" dirty="0">
                <a:latin typeface="+mn-lt"/>
              </a:rPr>
              <a:t>CHF 350.- pro Lernende/Lernender pro Semester - </a:t>
            </a:r>
            <a:r>
              <a:rPr lang="de-CH" sz="2200" b="1" dirty="0" err="1">
                <a:latin typeface="+mn-lt"/>
              </a:rPr>
              <a:t>DualogW</a:t>
            </a:r>
            <a:endParaRPr lang="de-CH" sz="2200" b="1" dirty="0">
              <a:latin typeface="+mn-lt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Clr>
                <a:srgbClr val="B30031"/>
              </a:buClr>
              <a:buFont typeface="Wingdings" panose="05000000000000000000" pitchFamily="2" charset="2"/>
              <a:buChar char="§"/>
            </a:pPr>
            <a:r>
              <a:rPr lang="de-CH" sz="2200" dirty="0">
                <a:latin typeface="+mn-lt"/>
              </a:rPr>
              <a:t>Finanzierung von Leistungen, die der Kanton Zürich nicht zahlt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B30031"/>
              </a:buClr>
            </a:pPr>
            <a:endParaRPr lang="de-CH" sz="1000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B30031"/>
              </a:buClr>
            </a:pPr>
            <a:r>
              <a:rPr lang="de-CH" sz="2200" b="1" dirty="0">
                <a:solidFill>
                  <a:srgbClr val="B30931"/>
                </a:solidFill>
                <a:latin typeface="+mn-lt"/>
              </a:rPr>
              <a:t>Beispiele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B30031"/>
              </a:buClr>
            </a:pPr>
            <a:endParaRPr lang="de-CH" sz="1000" dirty="0">
              <a:latin typeface="+mn-lt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Clr>
                <a:srgbClr val="B30031"/>
              </a:buClr>
              <a:buFont typeface="Wingdings" panose="05000000000000000000" pitchFamily="2" charset="2"/>
              <a:buChar char="§"/>
            </a:pPr>
            <a:r>
              <a:rPr lang="de-CH" sz="2200" dirty="0"/>
              <a:t>Sprachaufenthalte in Frankreich und England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Clr>
                <a:srgbClr val="B30031"/>
              </a:buClr>
              <a:buFont typeface="Wingdings" panose="05000000000000000000" pitchFamily="2" charset="2"/>
              <a:buChar char="§"/>
            </a:pPr>
            <a:r>
              <a:rPr lang="de-CH" sz="2200" dirty="0"/>
              <a:t>Sport: Bikes, Kraftgeräte, Kletterwand, Sportevents, ...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Clr>
                <a:srgbClr val="B30031"/>
              </a:buClr>
              <a:buFont typeface="Wingdings" panose="05000000000000000000" pitchFamily="2" charset="2"/>
              <a:buChar char="§"/>
            </a:pPr>
            <a:r>
              <a:rPr lang="de-CH" sz="2200" dirty="0"/>
              <a:t>Vorbereitungskurs für Abschlussprüfungen, Lehrabschlussfeier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Clr>
                <a:srgbClr val="B30031"/>
              </a:buClr>
              <a:buFont typeface="Wingdings" panose="05000000000000000000" pitchFamily="2" charset="2"/>
              <a:buChar char="§"/>
            </a:pPr>
            <a:endParaRPr lang="de-CH" sz="2200" dirty="0">
              <a:latin typeface="+mn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/>
              <a:t>KV PLUS: Auslandjahr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281575" y="1506668"/>
            <a:ext cx="8473070" cy="1072749"/>
            <a:chOff x="0" y="0"/>
            <a:chExt cx="8991600" cy="1072749"/>
          </a:xfrm>
        </p:grpSpPr>
        <p:sp>
          <p:nvSpPr>
            <p:cNvPr id="5" name="Abgerundetes Rechteck 4"/>
            <p:cNvSpPr/>
            <p:nvPr/>
          </p:nvSpPr>
          <p:spPr>
            <a:xfrm>
              <a:off x="0" y="0"/>
              <a:ext cx="8991600" cy="107274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6" name="Abgerundetes Rechteck 4"/>
            <p:cNvSpPr/>
            <p:nvPr/>
          </p:nvSpPr>
          <p:spPr>
            <a:xfrm>
              <a:off x="2107717" y="0"/>
              <a:ext cx="6883879" cy="1072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800" b="1" kern="1200" dirty="0">
                  <a:solidFill>
                    <a:srgbClr val="B309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de-CH" sz="1800" b="1" kern="1200" dirty="0">
                  <a:solidFill>
                    <a:srgbClr val="B309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Lehrjahr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CH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normales  Schuljahr</a:t>
              </a: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281575" y="2688279"/>
            <a:ext cx="8473070" cy="1072749"/>
            <a:chOff x="0" y="1180024"/>
            <a:chExt cx="8991600" cy="1072749"/>
          </a:xfrm>
        </p:grpSpPr>
        <p:sp>
          <p:nvSpPr>
            <p:cNvPr id="11" name="Abgerundetes Rechteck 10"/>
            <p:cNvSpPr/>
            <p:nvPr/>
          </p:nvSpPr>
          <p:spPr>
            <a:xfrm>
              <a:off x="0" y="1180024"/>
              <a:ext cx="8991600" cy="107274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2" name="Abgerundetes Rechteck 4"/>
            <p:cNvSpPr/>
            <p:nvPr/>
          </p:nvSpPr>
          <p:spPr>
            <a:xfrm>
              <a:off x="2107717" y="1180024"/>
              <a:ext cx="6883880" cy="1072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800" b="1" kern="1200" dirty="0">
                  <a:solidFill>
                    <a:srgbClr val="B309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de-CH" sz="1800" b="1" kern="1200" dirty="0">
                  <a:solidFill>
                    <a:srgbClr val="B309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Lehrjahr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CH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Herbst: Anmeldung KV Plus</a:t>
              </a: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275394" y="3948206"/>
            <a:ext cx="8473070" cy="1385563"/>
            <a:chOff x="0" y="2360048"/>
            <a:chExt cx="8991600" cy="1385563"/>
          </a:xfrm>
        </p:grpSpPr>
        <p:sp>
          <p:nvSpPr>
            <p:cNvPr id="16" name="Abgerundetes Rechteck 15"/>
            <p:cNvSpPr/>
            <p:nvPr/>
          </p:nvSpPr>
          <p:spPr>
            <a:xfrm>
              <a:off x="0" y="2360048"/>
              <a:ext cx="8991600" cy="1385563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7" name="Abgerundetes Rechteck 4"/>
            <p:cNvSpPr/>
            <p:nvPr/>
          </p:nvSpPr>
          <p:spPr>
            <a:xfrm>
              <a:off x="2107717" y="2360048"/>
              <a:ext cx="6883880" cy="13855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CH" sz="1800" b="1" kern="1200" dirty="0">
                  <a:solidFill>
                    <a:srgbClr val="B309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Auslandjahr </a:t>
              </a:r>
              <a:r>
                <a:rPr lang="de-CH" sz="1800" b="0" kern="1200" dirty="0">
                  <a:solidFill>
                    <a:srgbClr val="B309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de-CH" sz="1800" b="0" kern="1200" dirty="0">
                  <a:solidFill>
                    <a:srgbClr val="B30931"/>
                  </a:solidFill>
                </a:rPr>
                <a:t>½</a:t>
              </a:r>
              <a:r>
                <a:rPr lang="de-CH" sz="1800" b="0" kern="1200" dirty="0">
                  <a:solidFill>
                    <a:srgbClr val="B309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England &amp; </a:t>
              </a:r>
              <a:r>
                <a:rPr lang="de-CH" sz="1800" b="0" kern="1200" dirty="0">
                  <a:solidFill>
                    <a:srgbClr val="B30931"/>
                  </a:solidFill>
                </a:rPr>
                <a:t>½</a:t>
              </a:r>
              <a:r>
                <a:rPr lang="de-CH" sz="1800" b="0" kern="1200" dirty="0">
                  <a:solidFill>
                    <a:srgbClr val="B309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Frankreich)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CH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2 Wochen Sprachtraining in einer Sprachschule als </a:t>
              </a:r>
              <a:r>
                <a:rPr lang="de-CH" sz="16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Brush-up</a:t>
              </a:r>
              <a:endParaRPr lang="de-CH" sz="16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CH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5 Monate Praktikum in einem Betrieb inkl. Ferien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CH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1x wöchentlich Sprachunterricht – Hinführen auf ein Diplom</a:t>
              </a:r>
            </a:p>
            <a:p>
              <a:pPr marL="57150" lvl="1" indent="-57150" algn="l" defTabSz="222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GB" sz="500" kern="1200" dirty="0"/>
            </a:p>
            <a:p>
              <a:pPr marL="57150" lvl="1" indent="-57150" algn="l" defTabSz="222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GB" sz="500" kern="1200" dirty="0"/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270679" y="5425857"/>
            <a:ext cx="8473070" cy="1171495"/>
            <a:chOff x="-1" y="3898682"/>
            <a:chExt cx="8991600" cy="1072749"/>
          </a:xfrm>
        </p:grpSpPr>
        <p:sp>
          <p:nvSpPr>
            <p:cNvPr id="20" name="Abgerundetes Rechteck 19"/>
            <p:cNvSpPr/>
            <p:nvPr/>
          </p:nvSpPr>
          <p:spPr>
            <a:xfrm>
              <a:off x="-1" y="3898682"/>
              <a:ext cx="8991600" cy="107274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21" name="Abgerundetes Rechteck 4"/>
            <p:cNvSpPr/>
            <p:nvPr/>
          </p:nvSpPr>
          <p:spPr>
            <a:xfrm>
              <a:off x="2119279" y="3898682"/>
              <a:ext cx="6872319" cy="1072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800" b="1" kern="1200" dirty="0">
                  <a:solidFill>
                    <a:srgbClr val="B309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de-CH" sz="1800" b="1" kern="1200" dirty="0">
                  <a:solidFill>
                    <a:srgbClr val="B309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Lehrjahr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CH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evtl. Übertritt in </a:t>
              </a:r>
              <a:r>
                <a:rPr lang="de-CH" sz="16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bili</a:t>
              </a:r>
              <a:r>
                <a:rPr lang="de-CH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-Klasse</a:t>
              </a: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de-CH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normales Schuljahr</a:t>
              </a:r>
              <a:endParaRPr lang="en-GB" sz="500" kern="1200" dirty="0"/>
            </a:p>
            <a:p>
              <a:pPr marL="57150" lvl="1" indent="-57150" algn="l" defTabSz="222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GB" sz="500" kern="1200" dirty="0"/>
            </a:p>
            <a:p>
              <a:pPr marL="57150" lvl="1" indent="-57150" algn="l" defTabSz="222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GB" sz="500" kern="1200" dirty="0"/>
            </a:p>
          </p:txBody>
        </p:sp>
      </p:grpSp>
      <p:sp>
        <p:nvSpPr>
          <p:cNvPr id="23" name="Abgerundetes Rechteck 22"/>
          <p:cNvSpPr/>
          <p:nvPr/>
        </p:nvSpPr>
        <p:spPr>
          <a:xfrm>
            <a:off x="370196" y="1594899"/>
            <a:ext cx="1798320" cy="858199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CH"/>
          </a:p>
        </p:txBody>
      </p:sp>
      <p:sp>
        <p:nvSpPr>
          <p:cNvPr id="24" name="Abgerundetes Rechteck 23"/>
          <p:cNvSpPr/>
          <p:nvPr/>
        </p:nvSpPr>
        <p:spPr>
          <a:xfrm>
            <a:off x="389355" y="2799841"/>
            <a:ext cx="1798320" cy="858199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CH"/>
          </a:p>
        </p:txBody>
      </p:sp>
      <p:sp>
        <p:nvSpPr>
          <p:cNvPr id="25" name="Abgerundetes Rechteck 24"/>
          <p:cNvSpPr/>
          <p:nvPr/>
        </p:nvSpPr>
        <p:spPr>
          <a:xfrm>
            <a:off x="359301" y="4061704"/>
            <a:ext cx="1798320" cy="1023639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CH"/>
          </a:p>
        </p:txBody>
      </p:sp>
      <p:sp>
        <p:nvSpPr>
          <p:cNvPr id="26" name="Abgerundetes Rechteck 25"/>
          <p:cNvSpPr/>
          <p:nvPr/>
        </p:nvSpPr>
        <p:spPr>
          <a:xfrm>
            <a:off x="389355" y="5589240"/>
            <a:ext cx="1798320" cy="858199"/>
          </a:xfrm>
          <a:prstGeom prst="roundRect">
            <a:avLst>
              <a:gd name="adj" fmla="val 10000"/>
            </a:avLst>
          </a:prstGeom>
          <a:blipFill rotWithShape="1">
            <a:blip r:embed="rId6"/>
            <a:stretch>
              <a:fillRect/>
            </a:stretch>
          </a:blipFill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dk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2390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CH" dirty="0" err="1"/>
              <a:t>Absenzensystem</a:t>
            </a:r>
            <a:r>
              <a:rPr lang="de-CH" dirty="0"/>
              <a:t> kurz erklärt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4"/>
          </p:nvPr>
        </p:nvSpPr>
        <p:spPr>
          <a:xfrm>
            <a:off x="295275" y="1340768"/>
            <a:ext cx="8655050" cy="5271343"/>
          </a:xfrm>
        </p:spPr>
        <p:txBody>
          <a:bodyPr>
            <a:noAutofit/>
          </a:bodyPr>
          <a:lstStyle/>
          <a:p>
            <a:pPr marL="23220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de-CH" b="1" dirty="0">
                <a:solidFill>
                  <a:srgbClr val="B30931"/>
                </a:solidFill>
                <a:latin typeface="+mj-lt"/>
              </a:rPr>
              <a:t>Grundlage: Merkblatt Absenzen</a:t>
            </a:r>
          </a:p>
          <a:p>
            <a:pPr marL="534988" indent="-534988">
              <a:lnSpc>
                <a:spcPct val="100000"/>
              </a:lnSpc>
              <a:spcBef>
                <a:spcPts val="600"/>
              </a:spcBef>
              <a:buNone/>
            </a:pPr>
            <a:endParaRPr lang="de-CH" sz="1100" dirty="0">
              <a:latin typeface="+mj-lt"/>
            </a:endParaRPr>
          </a:p>
          <a:p>
            <a:pPr marL="534988" indent="-5349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CH" sz="2000" dirty="0">
                <a:latin typeface="+mj-lt"/>
              </a:rPr>
              <a:t>Schulzeit = Arbeitszeit</a:t>
            </a:r>
          </a:p>
          <a:p>
            <a:pPr marL="534988" indent="-5349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CH" sz="2000" dirty="0">
                <a:latin typeface="+mj-lt"/>
              </a:rPr>
              <a:t>Lehrperson erfasst in </a:t>
            </a:r>
            <a:r>
              <a:rPr lang="de-CH" sz="2000" dirty="0" err="1">
                <a:latin typeface="+mj-lt"/>
              </a:rPr>
              <a:t>Absenzentool</a:t>
            </a:r>
            <a:r>
              <a:rPr lang="de-CH" sz="2000" dirty="0">
                <a:latin typeface="+mj-lt"/>
              </a:rPr>
              <a:t> </a:t>
            </a:r>
            <a:r>
              <a:rPr lang="de-CH" sz="2000" b="1" dirty="0">
                <a:latin typeface="+mj-lt"/>
              </a:rPr>
              <a:t>Absenzen</a:t>
            </a:r>
            <a:r>
              <a:rPr lang="de-CH" sz="2000" dirty="0">
                <a:latin typeface="+mj-lt"/>
              </a:rPr>
              <a:t> und </a:t>
            </a:r>
            <a:r>
              <a:rPr lang="de-CH" sz="2000" b="1" dirty="0">
                <a:latin typeface="+mj-lt"/>
              </a:rPr>
              <a:t>Verspätungen</a:t>
            </a:r>
            <a:r>
              <a:rPr lang="de-CH" sz="2000" dirty="0">
                <a:latin typeface="+mj-lt"/>
              </a:rPr>
              <a:t> (weniger als 10 Minuten) und gegebenenfalls Einträge wie «selektives Fehlen», «Wegweisung», «fehlendes Unterrichtsmaterial», «anwesend, aber nicht teilgenommen» (betrifft v.a. Sport)</a:t>
            </a:r>
          </a:p>
          <a:p>
            <a:pPr marL="534988" indent="-5349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CH" sz="2000" dirty="0">
                <a:latin typeface="+mj-lt"/>
              </a:rPr>
              <a:t>Mail geht an am Ende des Tages an Lehrbetrieb mit entsprechender Info (Absenzen, Verspätung, Bemerkung). Absenz gilt damit als erledigt</a:t>
            </a:r>
            <a:r>
              <a:rPr lang="de-CH" sz="2000" b="1" dirty="0">
                <a:latin typeface="+mj-lt"/>
              </a:rPr>
              <a:t>, ausser</a:t>
            </a:r>
            <a:r>
              <a:rPr lang="de-CH" sz="2000" dirty="0">
                <a:latin typeface="+mj-lt"/>
              </a:rPr>
              <a:t>:</a:t>
            </a:r>
          </a:p>
          <a:p>
            <a:pPr marL="534988" indent="-5159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4"/>
            </a:pPr>
            <a:r>
              <a:rPr lang="de-CH" sz="2000" dirty="0"/>
              <a:t>Bei auffällig häufigem selektivem Fehlen/häufigem Fehlen an Prüfungen etc.: </a:t>
            </a:r>
          </a:p>
          <a:p>
            <a:pPr marL="593725" lvl="2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CH" sz="1600" dirty="0"/>
              <a:t>LP kann schriftliche Entschuldigung verlangen – diese muss innerhalb von 2 Wochen entschuldigt werden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de-CH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6561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A213A-9330-405F-84AE-46E4B1C3A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Absenzensystem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C79BD1-5A22-4A85-93B1-8E89FA664CA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38125" y="1470024"/>
            <a:ext cx="8655050" cy="5271344"/>
          </a:xfrm>
        </p:spPr>
        <p:txBody>
          <a:bodyPr>
            <a:normAutofit fontScale="77500" lnSpcReduction="20000"/>
          </a:bodyPr>
          <a:lstStyle/>
          <a:p>
            <a:pPr marL="534988" indent="-5159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de-CH" sz="2800" dirty="0"/>
              <a:t>Entschuldigung per Mail/per Arztzeugnis (allenfalls mit CC an Lehrbetrieb) : AZ nur wenn notwendig/muss im Vornherein klar sein</a:t>
            </a:r>
          </a:p>
          <a:p>
            <a:pPr marL="534988" indent="-5159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de-CH" sz="2900" dirty="0"/>
              <a:t>Wenn Entschuldigung vorhanden: LP trägt dies in System ein; andernfalls bleibt Absenz im System «unentschuldigt»</a:t>
            </a:r>
          </a:p>
          <a:p>
            <a:pPr marL="534988" indent="-5159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de-CH" sz="2900" dirty="0"/>
              <a:t>Ab 4. Mal «unentschuldigt»: Mail geht an alle LP und Klassenlehrperson </a:t>
            </a:r>
          </a:p>
          <a:p>
            <a:pPr marL="534988" indent="-5159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de-CH" sz="2900" dirty="0"/>
              <a:t>Klassenlehrperson macht Meldung an </a:t>
            </a:r>
            <a:r>
              <a:rPr lang="de-CH" sz="2900" dirty="0" err="1"/>
              <a:t>Prorektor:in</a:t>
            </a:r>
            <a:endParaRPr lang="de-CH" sz="2900" dirty="0"/>
          </a:p>
          <a:p>
            <a:pPr marL="534988" indent="-5159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de-CH" sz="2900" dirty="0" err="1"/>
              <a:t>Prorektor:in</a:t>
            </a:r>
            <a:r>
              <a:rPr lang="de-CH" sz="2900" dirty="0"/>
              <a:t> gewährt </a:t>
            </a:r>
            <a:r>
              <a:rPr lang="de-CH" sz="2900" dirty="0" err="1"/>
              <a:t>der:m</a:t>
            </a:r>
            <a:r>
              <a:rPr lang="de-CH" sz="2900" dirty="0"/>
              <a:t> Lernenden rechtliches Gehör und erteilt gebührenpflichtigen Verweis; Kosten: CHF 180.- , im Wiederholungsfall CHF 260.- bis 500.-); Info Lehrbetrieb, allenfalls Eltern (unter 18 Jahren)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50144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lvl="1"/>
            <a:r>
              <a:rPr lang="de-DE" sz="2400" dirty="0">
                <a:latin typeface="+mj-lt"/>
              </a:rPr>
              <a:t>Privater Träger: Kaufmännischer Verband Winterthur</a:t>
            </a:r>
          </a:p>
          <a:p>
            <a:pPr lvl="1"/>
            <a:r>
              <a:rPr lang="de-DE" sz="2400" dirty="0">
                <a:latin typeface="+mj-lt"/>
              </a:rPr>
              <a:t>Gegründet 1863</a:t>
            </a:r>
          </a:p>
          <a:p>
            <a:pPr lvl="1"/>
            <a:r>
              <a:rPr lang="de-DE" sz="2400" dirty="0">
                <a:latin typeface="+mj-lt"/>
              </a:rPr>
              <a:t>Organe / Aufsicht</a:t>
            </a:r>
          </a:p>
          <a:p>
            <a:pPr lvl="2"/>
            <a:r>
              <a:rPr lang="de-DE" sz="2400" dirty="0">
                <a:latin typeface="+mj-lt"/>
              </a:rPr>
              <a:t>Vorstand, Generalversammlung</a:t>
            </a:r>
          </a:p>
          <a:p>
            <a:pPr lvl="2"/>
            <a:r>
              <a:rPr lang="de-DE" sz="2400" dirty="0">
                <a:latin typeface="+mj-lt"/>
              </a:rPr>
              <a:t>Schulrat (strategische Führung der Schule)</a:t>
            </a:r>
          </a:p>
          <a:p>
            <a:pPr lvl="1"/>
            <a:r>
              <a:rPr lang="de-DE" sz="2400" dirty="0">
                <a:latin typeface="+mj-lt"/>
              </a:rPr>
              <a:t>Leistungsvereinbarung Kanton Zürich / MBA</a:t>
            </a:r>
          </a:p>
          <a:p>
            <a:pPr lvl="1"/>
            <a:r>
              <a:rPr lang="de-DE" sz="2400" dirty="0">
                <a:latin typeface="+mj-lt"/>
              </a:rPr>
              <a:t>Liegenschaft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Gesamtorganisation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8" y="245613"/>
            <a:ext cx="2815028" cy="99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11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3077" y="593573"/>
            <a:ext cx="6123113" cy="492479"/>
          </a:xfrm>
        </p:spPr>
        <p:txBody>
          <a:bodyPr anchor="ctr">
            <a:normAutofit/>
          </a:bodyPr>
          <a:lstStyle/>
          <a:p>
            <a:r>
              <a:rPr lang="de-CH" dirty="0"/>
              <a:t>Voraussehbare Absenzen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8125" y="1477963"/>
            <a:ext cx="8647113" cy="4754562"/>
          </a:xfrm>
        </p:spPr>
        <p:txBody>
          <a:bodyPr>
            <a:normAutofit/>
          </a:bodyPr>
          <a:lstStyle/>
          <a:p>
            <a:pPr marL="0" indent="0"/>
            <a:endParaRPr lang="de-CH" dirty="0"/>
          </a:p>
          <a:p>
            <a:pPr marL="342900" lvl="1" indent="-342900"/>
            <a:r>
              <a:rPr lang="de-CH" sz="2400" dirty="0"/>
              <a:t>Formular «voraussehbare Absenzen» (siehe Website) ausfüllen, mind. 2 Wochen vor Absenz einreichen </a:t>
            </a:r>
          </a:p>
          <a:p>
            <a:pPr marL="342900" indent="-342900"/>
            <a:r>
              <a:rPr lang="de-CH" dirty="0"/>
              <a:t>Wenn möglich vorhersehbare Absenzen mit Unterlagen begründen, z.B. Aufgebot von Spital etc. </a:t>
            </a:r>
          </a:p>
          <a:p>
            <a:pPr marL="801688" lvl="1" indent="-801688">
              <a:buFont typeface="Arial" pitchFamily="34" charset="0"/>
              <a:buChar char="•"/>
            </a:pP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1333071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EA0BD5-46C2-43C4-8FFB-A2FD6ABF8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0" y="594000"/>
            <a:ext cx="6123600" cy="493200"/>
          </a:xfrm>
        </p:spPr>
        <p:txBody>
          <a:bodyPr anchor="ctr">
            <a:normAutofit/>
          </a:bodyPr>
          <a:lstStyle/>
          <a:p>
            <a:r>
              <a:rPr lang="de-CH" dirty="0"/>
              <a:t>Absenzen, wichtig zu wissen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D4A29A-6500-4CC7-98A8-84E7D75C905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1600" y="1530985"/>
            <a:ext cx="8655050" cy="4794250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B30031"/>
              </a:buClr>
            </a:pPr>
            <a:r>
              <a:rPr lang="de-CH" dirty="0"/>
              <a:t>Arztbesuche gehören NICHT in Unterrichtszeit</a:t>
            </a:r>
          </a:p>
          <a:p>
            <a:pPr marL="342900" indent="-342900">
              <a:buClr>
                <a:srgbClr val="B30031"/>
              </a:buClr>
            </a:pPr>
            <a:r>
              <a:rPr lang="de-CH" dirty="0"/>
              <a:t>Grundsätzlich keine Bewilligung von voraussehbaren Absenzen während Events der Schule und Fokuswochen</a:t>
            </a:r>
          </a:p>
          <a:p>
            <a:pPr marL="342900" indent="-342900">
              <a:buClr>
                <a:srgbClr val="B30031"/>
              </a:buClr>
            </a:pPr>
            <a:r>
              <a:rPr lang="de-CH" dirty="0"/>
              <a:t>Für den Sport gelten zusätzliche Regelungen (wird in Sportunterricht besprochen)</a:t>
            </a:r>
          </a:p>
          <a:p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51864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dirty="0"/>
              <a:t>Grundsätzlich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49250" y="1556792"/>
            <a:ext cx="8445500" cy="4897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800" b="1" dirty="0">
                <a:solidFill>
                  <a:srgbClr val="C00000"/>
                </a:solidFill>
                <a:latin typeface="+mj-lt"/>
              </a:rPr>
              <a:t>Ganz wichtig:</a:t>
            </a:r>
          </a:p>
          <a:p>
            <a:pPr marL="0" indent="0">
              <a:buNone/>
            </a:pPr>
            <a:endParaRPr lang="de-CH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CH" sz="2800" b="1" dirty="0">
                <a:latin typeface="+mj-lt"/>
              </a:rPr>
              <a:t>Pflicht</a:t>
            </a:r>
            <a:r>
              <a:rPr lang="de-CH" sz="2800" dirty="0">
                <a:latin typeface="+mj-lt"/>
              </a:rPr>
              <a:t>, </a:t>
            </a:r>
            <a:r>
              <a:rPr lang="de-CH" sz="2800" b="1" dirty="0">
                <a:solidFill>
                  <a:srgbClr val="C00000"/>
                </a:solidFill>
                <a:latin typeface="+mj-lt"/>
              </a:rPr>
              <a:t>Mails</a:t>
            </a:r>
            <a:r>
              <a:rPr lang="de-CH" sz="2800" dirty="0">
                <a:latin typeface="+mj-lt"/>
              </a:rPr>
              <a:t> von der Schule immer aufmerksam lesen</a:t>
            </a:r>
          </a:p>
        </p:txBody>
      </p:sp>
    </p:spTree>
    <p:extLst>
      <p:ext uri="{BB962C8B-B14F-4D97-AF65-F5344CB8AC3E}">
        <p14:creationId xmlns:p14="http://schemas.microsoft.com/office/powerpoint/2010/main" val="3210955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numCol="1" anchor="t"/>
          <a:lstStyle/>
          <a:p>
            <a:pPr marL="140348" lvl="1" indent="0">
              <a:buNone/>
            </a:pPr>
            <a:r>
              <a:rPr lang="de-CH" sz="2400" dirty="0"/>
              <a:t>Wir erwarten von den Lernenden, was sie von uns erwarten:</a:t>
            </a:r>
          </a:p>
          <a:p>
            <a:pPr marL="140348" lvl="1" indent="0">
              <a:buNone/>
            </a:pPr>
            <a:endParaRPr lang="de-CH" sz="2400" dirty="0"/>
          </a:p>
          <a:p>
            <a:pPr lvl="1"/>
            <a:r>
              <a:rPr lang="de-CH" sz="2400" dirty="0">
                <a:solidFill>
                  <a:srgbClr val="B30931"/>
                </a:solidFill>
              </a:rPr>
              <a:t>Anstand und gegenseitigen Respekt</a:t>
            </a:r>
          </a:p>
          <a:p>
            <a:pPr lvl="1"/>
            <a:r>
              <a:rPr lang="de-CH" sz="2400" dirty="0">
                <a:solidFill>
                  <a:srgbClr val="B30931"/>
                </a:solidFill>
              </a:rPr>
              <a:t>Verlässlichkeit, Einhalten von Regeln </a:t>
            </a:r>
          </a:p>
          <a:p>
            <a:pPr lvl="1"/>
            <a:r>
              <a:rPr lang="de-CH" sz="2400" dirty="0">
                <a:solidFill>
                  <a:srgbClr val="B30931"/>
                </a:solidFill>
              </a:rPr>
              <a:t>Engagement</a:t>
            </a:r>
          </a:p>
          <a:p>
            <a:pPr lvl="2"/>
            <a:endParaRPr lang="de-DE" dirty="0"/>
          </a:p>
          <a:p>
            <a:pPr lvl="1"/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Umgang</a:t>
            </a:r>
            <a:endParaRPr lang="de-DE" b="1" dirty="0">
              <a:solidFill>
                <a:srgbClr val="B309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41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9A7EC3-ABB0-40DB-A9CE-BEE6C96B1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Kleiderregeln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E0CCAA-F8AF-4B09-B03E-D1A176A91C5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38125" y="1700808"/>
            <a:ext cx="8647113" cy="2649124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CH" kern="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Schulzeit = Arbeitszeit</a:t>
            </a:r>
          </a:p>
          <a:p>
            <a:pPr marL="342900" lvl="0" indent="-342900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CH" spc="75" dirty="0">
                <a:effectLst/>
                <a:ea typeface="Times New Roman" panose="02020603050405020304" pitchFamily="18" charset="0"/>
              </a:rPr>
              <a:t>Daher: Bekleidung in der Schule soll sich an Arbeitskleidung orientieren und von Freizeit-</a:t>
            </a:r>
            <a:r>
              <a:rPr lang="de-CH" spc="75" dirty="0">
                <a:ea typeface="Times New Roman" panose="02020603050405020304" pitchFamily="18" charset="0"/>
              </a:rPr>
              <a:t> und Sport</a:t>
            </a:r>
            <a:r>
              <a:rPr lang="de-CH" spc="75" dirty="0">
                <a:effectLst/>
                <a:ea typeface="Times New Roman" panose="02020603050405020304" pitchFamily="18" charset="0"/>
              </a:rPr>
              <a:t>bekleidung unterscheiden.</a:t>
            </a:r>
            <a:endParaRPr lang="de-CH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380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CH" dirty="0">
                <a:cs typeface="Tahoma" pitchFamily="34" charset="0"/>
              </a:rPr>
              <a:t>Zuständigkeiten bei Konflikten</a:t>
            </a:r>
            <a:endParaRPr lang="de-DE" dirty="0">
              <a:cs typeface="Tahoma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94494" y="3309936"/>
            <a:ext cx="1369194" cy="576262"/>
          </a:xfrm>
          <a:prstGeom prst="rect">
            <a:avLst/>
          </a:prstGeom>
          <a:solidFill>
            <a:srgbClr val="B3093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1500" dirty="0">
                <a:solidFill>
                  <a:schemeClr val="bg1"/>
                </a:solidFill>
              </a:rPr>
              <a:t>Konflikte mit </a:t>
            </a:r>
          </a:p>
          <a:p>
            <a:pPr algn="ctr"/>
            <a:r>
              <a:rPr lang="de-CH" sz="1500" dirty="0">
                <a:solidFill>
                  <a:schemeClr val="bg1"/>
                </a:solidFill>
              </a:rPr>
              <a:t>Mitlernenden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84213" y="1503075"/>
            <a:ext cx="7777162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de-CH" dirty="0">
                <a:latin typeface="+mj-lt"/>
              </a:rPr>
              <a:t>Wir suchen bei Konflikten das Gespräch mit den betroffenen Personen (Mitlernende, Lehrpersonen, Berufsbildner).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de-CH" dirty="0">
                <a:latin typeface="+mj-lt"/>
              </a:rPr>
              <a:t>Wenn trotz Gesprächen keine Lösung möglich ist, wenden wir uns an </a:t>
            </a:r>
            <a:r>
              <a:rPr lang="de-CH" dirty="0"/>
              <a:t>...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395536" y="5387385"/>
            <a:ext cx="1873250" cy="792956"/>
          </a:xfrm>
          <a:prstGeom prst="rect">
            <a:avLst/>
          </a:prstGeom>
          <a:solidFill>
            <a:srgbClr val="B3093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dirty="0">
                <a:solidFill>
                  <a:schemeClr val="bg1"/>
                </a:solidFill>
              </a:rPr>
              <a:t>Konflikte mit/im </a:t>
            </a:r>
          </a:p>
          <a:p>
            <a:pPr algn="ctr"/>
            <a:r>
              <a:rPr lang="de-CH" dirty="0">
                <a:solidFill>
                  <a:schemeClr val="bg1"/>
                </a:solidFill>
              </a:rPr>
              <a:t>Lehrbetrieb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3563938" y="5542183"/>
            <a:ext cx="5038725" cy="5762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/>
              <a:t>Berufsinspektoren/-innen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5024089" y="3309143"/>
            <a:ext cx="1668994" cy="5762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1500" dirty="0"/>
              <a:t>Lehrperson oder</a:t>
            </a:r>
          </a:p>
          <a:p>
            <a:pPr algn="ctr"/>
            <a:r>
              <a:rPr lang="de-CH" sz="1500" dirty="0"/>
              <a:t>Klassenlehrperson</a:t>
            </a: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7227257" y="3309143"/>
            <a:ext cx="1223938" cy="5762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1500" dirty="0"/>
              <a:t>D. Näf Bürgi</a:t>
            </a:r>
          </a:p>
          <a:p>
            <a:pPr algn="ctr"/>
            <a:r>
              <a:rPr lang="de-CH" sz="1500" dirty="0"/>
              <a:t>  Prorektorin </a:t>
            </a: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>
            <a:off x="1831307" y="3577419"/>
            <a:ext cx="437479" cy="12078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2411710" y="5830314"/>
            <a:ext cx="1080170" cy="428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6772007" y="3593686"/>
            <a:ext cx="445528" cy="1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2267744" y="3309936"/>
            <a:ext cx="2232247" cy="5762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1500" dirty="0"/>
              <a:t>Immer zuerst mit </a:t>
            </a:r>
          </a:p>
          <a:p>
            <a:pPr algn="ctr"/>
            <a:r>
              <a:rPr lang="de-CH" sz="1500" dirty="0"/>
              <a:t>direktbetroffener Person</a:t>
            </a:r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>
            <a:off x="4540918" y="3589490"/>
            <a:ext cx="445528" cy="1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95536" y="4327560"/>
            <a:ext cx="1369194" cy="576262"/>
          </a:xfrm>
          <a:prstGeom prst="rect">
            <a:avLst/>
          </a:prstGeom>
          <a:solidFill>
            <a:srgbClr val="B3093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1500" dirty="0">
                <a:solidFill>
                  <a:schemeClr val="bg1"/>
                </a:solidFill>
              </a:rPr>
              <a:t>Konflikte mit </a:t>
            </a:r>
          </a:p>
          <a:p>
            <a:pPr algn="ctr"/>
            <a:r>
              <a:rPr lang="de-CH" sz="1500" dirty="0">
                <a:solidFill>
                  <a:schemeClr val="bg1"/>
                </a:solidFill>
              </a:rPr>
              <a:t>Lehrperson</a:t>
            </a: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2267745" y="4316647"/>
            <a:ext cx="2232247" cy="5762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1500" dirty="0"/>
              <a:t>Immer zuerst mit </a:t>
            </a:r>
          </a:p>
          <a:p>
            <a:pPr algn="ctr"/>
            <a:r>
              <a:rPr lang="de-CH" sz="1500" dirty="0"/>
              <a:t>direktbetroffener Person</a:t>
            </a: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5024089" y="4315318"/>
            <a:ext cx="1668994" cy="5762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1500" dirty="0"/>
              <a:t>Lehrperson oder</a:t>
            </a:r>
          </a:p>
          <a:p>
            <a:pPr algn="ctr"/>
            <a:r>
              <a:rPr lang="de-CH" sz="1500" dirty="0"/>
              <a:t>Klassenlehrperson</a:t>
            </a: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7213203" y="4305949"/>
            <a:ext cx="1800200" cy="5762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CH" sz="1400" dirty="0"/>
              <a:t>D. Näf Bürgi</a:t>
            </a:r>
          </a:p>
          <a:p>
            <a:pPr algn="ctr"/>
            <a:r>
              <a:rPr lang="de-CH" sz="1400" dirty="0"/>
              <a:t>  S. Cavadini, Rektorin </a:t>
            </a:r>
          </a:p>
        </p:txBody>
      </p:sp>
      <p:sp>
        <p:nvSpPr>
          <p:cNvPr id="25" name="Line 12"/>
          <p:cNvSpPr>
            <a:spLocks noChangeShapeType="1"/>
          </p:cNvSpPr>
          <p:nvPr/>
        </p:nvSpPr>
        <p:spPr bwMode="auto">
          <a:xfrm>
            <a:off x="4547480" y="4590676"/>
            <a:ext cx="445528" cy="1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>
            <a:off x="6737406" y="4575348"/>
            <a:ext cx="445528" cy="1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>
            <a:off x="1815524" y="4594871"/>
            <a:ext cx="445528" cy="1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837463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numCol="1" anchor="t"/>
          <a:lstStyle/>
          <a:p>
            <a:pPr lvl="1"/>
            <a:r>
              <a:rPr lang="de-CH" sz="2400" dirty="0"/>
              <a:t>Ansprechpartner der Schule ist der Lehrbetrieb</a:t>
            </a:r>
          </a:p>
          <a:p>
            <a:pPr lvl="1"/>
            <a:r>
              <a:rPr lang="de-CH" sz="2400" dirty="0"/>
              <a:t>Alle Informationen via Lehrbetrieb</a:t>
            </a:r>
          </a:p>
          <a:p>
            <a:pPr lvl="1"/>
            <a:r>
              <a:rPr lang="de-CH" sz="2400" dirty="0"/>
              <a:t>Zeugnis geht an Lernende und Lehrbetrieb</a:t>
            </a:r>
          </a:p>
          <a:p>
            <a:pPr lvl="1"/>
            <a:r>
              <a:rPr lang="de-CH" sz="2400" dirty="0"/>
              <a:t>Bei grosser Unsicherheit der Eltern: Wenden Sie sich an das Sekretariat oder an die Prorektorin</a:t>
            </a:r>
          </a:p>
          <a:p>
            <a:pPr lvl="1"/>
            <a:r>
              <a:rPr lang="de-CH" sz="2400" dirty="0"/>
              <a:t>Bei grossen Schwierigkeiten: «Runder Tisch»</a:t>
            </a:r>
          </a:p>
          <a:p>
            <a:pPr lvl="1"/>
            <a:r>
              <a:rPr lang="de-CH" sz="2400" dirty="0"/>
              <a:t>Für direkten Kontakt zu Lehrpersonen: Besuchstag benutzen</a:t>
            </a:r>
          </a:p>
          <a:p>
            <a:endParaRPr lang="de-CH" dirty="0"/>
          </a:p>
          <a:p>
            <a:pPr lvl="2"/>
            <a:endParaRPr lang="de-DE" dirty="0"/>
          </a:p>
          <a:p>
            <a:pPr lvl="1"/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Sie als Eltern wissen müssen</a:t>
            </a:r>
            <a:endParaRPr lang="de-DE" b="1" dirty="0">
              <a:solidFill>
                <a:srgbClr val="B309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3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numCol="1" anchor="t"/>
          <a:lstStyle/>
          <a:p>
            <a:pPr lvl="1">
              <a:tabLst>
                <a:tab pos="1971675" algn="l"/>
              </a:tabLst>
            </a:pPr>
            <a:r>
              <a:rPr lang="de-CH" sz="2400" b="1" dirty="0">
                <a:solidFill>
                  <a:srgbClr val="B30931"/>
                </a:solidFill>
                <a:highlight>
                  <a:srgbClr val="FFFF00"/>
                </a:highlight>
              </a:rPr>
              <a:t>Dienstag,	18. Februar 2025</a:t>
            </a:r>
            <a:r>
              <a:rPr lang="de-CH" sz="2400" dirty="0">
                <a:solidFill>
                  <a:schemeClr val="tx1">
                    <a:lumMod val="50000"/>
                  </a:schemeClr>
                </a:solidFill>
                <a:highlight>
                  <a:srgbClr val="FFFF00"/>
                </a:highlight>
              </a:rPr>
              <a:t>, 07.40 bis 17.15 Uhr</a:t>
            </a:r>
          </a:p>
          <a:p>
            <a:pPr lvl="1">
              <a:tabLst>
                <a:tab pos="1971675" algn="l"/>
              </a:tabLst>
            </a:pPr>
            <a:r>
              <a:rPr lang="de-CH" sz="2400" b="1" dirty="0">
                <a:solidFill>
                  <a:srgbClr val="B30931"/>
                </a:solidFill>
                <a:highlight>
                  <a:srgbClr val="FFFF00"/>
                </a:highlight>
              </a:rPr>
              <a:t>Mittwoch,	19. Februar 2025</a:t>
            </a:r>
            <a:r>
              <a:rPr lang="de-CH" sz="2400" dirty="0">
                <a:solidFill>
                  <a:schemeClr val="tx1">
                    <a:lumMod val="50000"/>
                  </a:schemeClr>
                </a:solidFill>
                <a:highlight>
                  <a:srgbClr val="FFFF00"/>
                </a:highlight>
              </a:rPr>
              <a:t>, 07.40 bis 17.15 Uhr</a:t>
            </a:r>
          </a:p>
          <a:p>
            <a:pPr lvl="1">
              <a:tabLst>
                <a:tab pos="1971675" algn="l"/>
              </a:tabLst>
            </a:pPr>
            <a:r>
              <a:rPr lang="de-CH" sz="2400" b="1" dirty="0">
                <a:solidFill>
                  <a:srgbClr val="B30931"/>
                </a:solidFill>
                <a:highlight>
                  <a:srgbClr val="FFFF00"/>
                </a:highlight>
              </a:rPr>
              <a:t>Donnerstag, 20. Februar 2025</a:t>
            </a:r>
            <a:r>
              <a:rPr lang="de-CH" sz="2400" dirty="0">
                <a:solidFill>
                  <a:schemeClr val="tx1">
                    <a:lumMod val="50000"/>
                  </a:schemeClr>
                </a:solidFill>
                <a:highlight>
                  <a:srgbClr val="FFFF00"/>
                </a:highlight>
              </a:rPr>
              <a:t>, 07.40 bis 17.15 Uhr</a:t>
            </a:r>
          </a:p>
          <a:p>
            <a:pPr lvl="1"/>
            <a:endParaRPr lang="de-CH" dirty="0"/>
          </a:p>
          <a:p>
            <a:pPr lvl="1"/>
            <a:r>
              <a:rPr lang="de-CH" sz="1900" dirty="0">
                <a:solidFill>
                  <a:schemeClr val="tx1">
                    <a:lumMod val="50000"/>
                  </a:schemeClr>
                </a:solidFill>
              </a:rPr>
              <a:t>Den Stundenplan finden Sie auf dem Screen im Eingangsbereich des Schulhauses. Ihre Kinder haben den Stundenplan auf ihrem Handy.</a:t>
            </a:r>
          </a:p>
          <a:p>
            <a:pPr lvl="1"/>
            <a:r>
              <a:rPr lang="de-CH" sz="1900" dirty="0">
                <a:solidFill>
                  <a:schemeClr val="tx1">
                    <a:lumMod val="50000"/>
                  </a:schemeClr>
                </a:solidFill>
              </a:rPr>
              <a:t>Kaffeestube</a:t>
            </a:r>
            <a:br>
              <a:rPr lang="de-CH" sz="19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de-CH" sz="1900" dirty="0">
                <a:solidFill>
                  <a:schemeClr val="tx1">
                    <a:lumMod val="50000"/>
                  </a:schemeClr>
                </a:solidFill>
              </a:rPr>
              <a:t>Jeweils von 09.00 bis 11.00 Uhr und von 14.00 bis 16.00 Uhr in der Aula.</a:t>
            </a:r>
          </a:p>
          <a:p>
            <a:endParaRPr lang="de-CH" dirty="0"/>
          </a:p>
          <a:p>
            <a:pPr lvl="2"/>
            <a:endParaRPr lang="de-DE" dirty="0"/>
          </a:p>
          <a:p>
            <a:pPr lvl="1"/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Besuchstage der WSKVW</a:t>
            </a:r>
            <a:endParaRPr lang="de-DE" b="1" dirty="0">
              <a:solidFill>
                <a:srgbClr val="B309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59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marL="140348" lvl="1" indent="0">
              <a:buNone/>
            </a:pPr>
            <a:endParaRPr lang="de-DE" sz="3000" dirty="0"/>
          </a:p>
          <a:p>
            <a:pPr marL="140348" lvl="1" indent="0">
              <a:buNone/>
            </a:pPr>
            <a:r>
              <a:rPr lang="de-DE" sz="3000" dirty="0"/>
              <a:t>Wenn es um den erfolgreichen Lehrabschluss geht, unterstützen wir Ihre Kinder fast grenzenlos, aber …</a:t>
            </a:r>
          </a:p>
          <a:p>
            <a:pPr marL="140348" lvl="1" indent="0">
              <a:buNone/>
            </a:pPr>
            <a:endParaRPr lang="de-DE" sz="3000" dirty="0"/>
          </a:p>
          <a:p>
            <a:pPr marL="140348" lvl="1" indent="0">
              <a:buNone/>
            </a:pPr>
            <a:r>
              <a:rPr lang="de-DE" sz="3000"/>
              <a:t>… sie </a:t>
            </a:r>
            <a:r>
              <a:rPr lang="de-DE" sz="3000" dirty="0"/>
              <a:t>müssen wollen!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Pädagogische Grundhaltung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418415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type="body" sz="quarter" idx="10"/>
          </p:nvPr>
        </p:nvSpPr>
        <p:spPr/>
        <p:txBody>
          <a:bodyPr numCol="1" anchor="ctr"/>
          <a:lstStyle/>
          <a:p>
            <a:pPr marL="140348" lvl="1" indent="0" algn="ctr">
              <a:buNone/>
            </a:pPr>
            <a:r>
              <a:rPr lang="de-CH" sz="3600" b="1" dirty="0">
                <a:solidFill>
                  <a:schemeClr val="bg1"/>
                </a:solidFill>
              </a:rPr>
              <a:t>sekretariat@wskvw.zh.ch</a:t>
            </a:r>
          </a:p>
          <a:p>
            <a:pPr marL="140348" lvl="1" indent="0">
              <a:buNone/>
            </a:pPr>
            <a:endParaRPr lang="de-CH" sz="2800" dirty="0"/>
          </a:p>
          <a:p>
            <a:pPr marL="140348" lvl="1" indent="0">
              <a:buNone/>
            </a:pPr>
            <a:endParaRPr lang="de-CH" sz="2800" dirty="0"/>
          </a:p>
          <a:p>
            <a:pPr marL="140348" lvl="1" indent="0">
              <a:buNone/>
            </a:pPr>
            <a:endParaRPr lang="de-CH" sz="2800" dirty="0"/>
          </a:p>
          <a:p>
            <a:pPr marL="140348" lvl="1" indent="0" algn="ctr">
              <a:buNone/>
            </a:pPr>
            <a:r>
              <a:rPr lang="de-CH" sz="2800" dirty="0">
                <a:sym typeface="Wingdings" panose="05000000000000000000" pitchFamily="2" charset="2"/>
              </a:rPr>
              <a:t> </a:t>
            </a:r>
            <a:r>
              <a:rPr lang="de-CH" sz="2800" dirty="0"/>
              <a:t>Alle E-Mail-Adressen finden Sie jederzeit auf      unserer Website (www.wskvw.ch)</a:t>
            </a:r>
            <a:endParaRPr lang="de-DE" sz="28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Ihre Fragen – Ihre Feedbacks sind erwünscht!</a:t>
            </a:r>
            <a:endParaRPr lang="de-DE" b="1" dirty="0">
              <a:solidFill>
                <a:srgbClr val="B309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548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2. Unsere Angebote</a:t>
            </a:r>
          </a:p>
        </p:txBody>
      </p:sp>
      <p:sp>
        <p:nvSpPr>
          <p:cNvPr id="4" name="Rechteck 3"/>
          <p:cNvSpPr/>
          <p:nvPr/>
        </p:nvSpPr>
        <p:spPr>
          <a:xfrm>
            <a:off x="4593055" y="1968910"/>
            <a:ext cx="4256733" cy="3817535"/>
          </a:xfrm>
          <a:prstGeom prst="rect">
            <a:avLst/>
          </a:prstGeom>
          <a:solidFill>
            <a:srgbClr val="DAD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5" name="Rechteck 4"/>
          <p:cNvSpPr/>
          <p:nvPr/>
        </p:nvSpPr>
        <p:spPr>
          <a:xfrm>
            <a:off x="243405" y="1975152"/>
            <a:ext cx="4299912" cy="3817535"/>
          </a:xfrm>
          <a:prstGeom prst="rect">
            <a:avLst/>
          </a:prstGeom>
          <a:solidFill>
            <a:srgbClr val="DAD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591" y="2091490"/>
            <a:ext cx="1599635" cy="95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689" y="2078908"/>
            <a:ext cx="1610409" cy="96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43405" y="2292042"/>
            <a:ext cx="39703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0000">
              <a:tabLst>
                <a:tab pos="180000" algn="l"/>
              </a:tabLst>
            </a:pPr>
            <a:r>
              <a:rPr lang="de-CH" sz="1400" dirty="0"/>
              <a:t>1030 Lernende</a:t>
            </a:r>
          </a:p>
          <a:p>
            <a:r>
              <a:rPr lang="de-CH" sz="1400" dirty="0"/>
              <a:t>    60 Lehrpersonen</a:t>
            </a:r>
          </a:p>
          <a:p>
            <a:endParaRPr lang="de-CH" sz="1400" dirty="0"/>
          </a:p>
          <a:p>
            <a:endParaRPr lang="de-CH" sz="1400" dirty="0"/>
          </a:p>
          <a:p>
            <a:pPr>
              <a:spcAft>
                <a:spcPts val="600"/>
              </a:spcAft>
            </a:pPr>
            <a:r>
              <a:rPr lang="de-CH" sz="1400" dirty="0">
                <a:solidFill>
                  <a:srgbClr val="B30931"/>
                </a:solidFill>
              </a:rPr>
              <a:t>Berufsfachschule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400" dirty="0"/>
              <a:t>Buchhandel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400" dirty="0"/>
              <a:t>Fachleute Kundendialog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400" dirty="0"/>
              <a:t>Kaufleute EFZ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1400" dirty="0"/>
          </a:p>
          <a:p>
            <a:pPr>
              <a:spcAft>
                <a:spcPts val="600"/>
              </a:spcAft>
            </a:pPr>
            <a:r>
              <a:rPr lang="de-CH" sz="1400" dirty="0">
                <a:solidFill>
                  <a:srgbClr val="B30931"/>
                </a:solidFill>
              </a:rPr>
              <a:t>Berufsmaturitätsschule Ausrichtung Wirtschaft</a:t>
            </a:r>
          </a:p>
          <a:p>
            <a:pPr marL="361107" indent="-342900">
              <a:buFont typeface="Arial" panose="020B0604020202020204" pitchFamily="34" charset="0"/>
              <a:buChar char="•"/>
              <a:tabLst>
                <a:tab pos="180000" algn="l"/>
              </a:tabLst>
            </a:pPr>
            <a:r>
              <a:rPr lang="de-CH" sz="1400" dirty="0"/>
              <a:t>Kaufleute BMZ (BM1, Typ Wirtschaft)</a:t>
            </a:r>
          </a:p>
          <a:p>
            <a:pPr marL="361107" indent="-342900">
              <a:buFont typeface="Arial" panose="020B0604020202020204" pitchFamily="34" charset="0"/>
              <a:buChar char="•"/>
              <a:tabLst>
                <a:tab pos="180000" algn="l"/>
              </a:tabLst>
            </a:pPr>
            <a:r>
              <a:rPr lang="de-CH" sz="1400" dirty="0"/>
              <a:t>BM2, Typ Wirtschaft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180000" algn="l"/>
              </a:tabLst>
            </a:pPr>
            <a:r>
              <a:rPr lang="de-CH" sz="1400" dirty="0"/>
              <a:t>BM2, Typ Dienstleitungen</a:t>
            </a:r>
          </a:p>
        </p:txBody>
      </p:sp>
      <p:sp>
        <p:nvSpPr>
          <p:cNvPr id="9" name="Rechteck 8"/>
          <p:cNvSpPr/>
          <p:nvPr/>
        </p:nvSpPr>
        <p:spPr>
          <a:xfrm>
            <a:off x="4730745" y="2284935"/>
            <a:ext cx="39813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400" dirty="0">
                <a:latin typeface="+mj-lt"/>
              </a:rPr>
              <a:t>400 Kursteilnehmende</a:t>
            </a:r>
          </a:p>
          <a:p>
            <a:r>
              <a:rPr lang="de-CH" sz="1400" dirty="0">
                <a:latin typeface="+mj-lt"/>
              </a:rPr>
              <a:t>  60 Kursleitende</a:t>
            </a:r>
          </a:p>
          <a:p>
            <a:endParaRPr lang="de-CH" sz="800" dirty="0">
              <a:latin typeface="+mj-lt"/>
            </a:endParaRPr>
          </a:p>
          <a:p>
            <a:pPr>
              <a:spcBef>
                <a:spcPts val="600"/>
              </a:spcBef>
            </a:pPr>
            <a:endParaRPr lang="de-CH" sz="800" dirty="0">
              <a:solidFill>
                <a:srgbClr val="B30931"/>
              </a:solidFill>
            </a:endParaRPr>
          </a:p>
          <a:p>
            <a:pPr>
              <a:spcBef>
                <a:spcPts val="600"/>
              </a:spcBef>
            </a:pPr>
            <a:endParaRPr lang="de-CH" sz="1400" dirty="0"/>
          </a:p>
          <a:p>
            <a:pPr>
              <a:spcBef>
                <a:spcPts val="600"/>
              </a:spcBef>
            </a:pPr>
            <a:r>
              <a:rPr lang="de-CH" sz="1400" dirty="0"/>
              <a:t>Finanz- und Rechnungswesen</a:t>
            </a:r>
          </a:p>
          <a:p>
            <a:pPr>
              <a:spcBef>
                <a:spcPts val="600"/>
              </a:spcBef>
            </a:pPr>
            <a:r>
              <a:rPr lang="de-CH" sz="1400" dirty="0"/>
              <a:t>Handelsschule/ Office Management</a:t>
            </a:r>
          </a:p>
          <a:p>
            <a:pPr>
              <a:spcBef>
                <a:spcPts val="600"/>
              </a:spcBef>
            </a:pPr>
            <a:r>
              <a:rPr lang="de-CH" sz="1400" dirty="0"/>
              <a:t>Direktionsassistenz</a:t>
            </a:r>
          </a:p>
          <a:p>
            <a:pPr>
              <a:spcBef>
                <a:spcPts val="600"/>
              </a:spcBef>
            </a:pPr>
            <a:r>
              <a:rPr lang="de-CH" sz="1400" dirty="0"/>
              <a:t>Leadership/ Management</a:t>
            </a:r>
          </a:p>
          <a:p>
            <a:pPr>
              <a:spcBef>
                <a:spcPts val="600"/>
              </a:spcBef>
            </a:pPr>
            <a:r>
              <a:rPr lang="de-CH" sz="1400" dirty="0"/>
              <a:t>Personal/ Sozialversicherung</a:t>
            </a:r>
          </a:p>
          <a:p>
            <a:pPr>
              <a:spcBef>
                <a:spcPts val="600"/>
              </a:spcBef>
            </a:pPr>
            <a:r>
              <a:rPr lang="de-CH" sz="1400" dirty="0"/>
              <a:t>Immobilien-Bewirtschaftung</a:t>
            </a:r>
          </a:p>
          <a:p>
            <a:pPr>
              <a:spcBef>
                <a:spcPts val="600"/>
              </a:spcBef>
            </a:pPr>
            <a:r>
              <a:rPr lang="de-CH" sz="1400" dirty="0"/>
              <a:t>Marketing und Verkauf</a:t>
            </a:r>
          </a:p>
          <a:p>
            <a:pPr>
              <a:spcBef>
                <a:spcPts val="600"/>
              </a:spcBef>
            </a:pPr>
            <a:r>
              <a:rPr lang="de-CH" sz="1400" dirty="0"/>
              <a:t>Weitere Angebote</a:t>
            </a:r>
          </a:p>
        </p:txBody>
      </p:sp>
    </p:spTree>
    <p:extLst>
      <p:ext uri="{BB962C8B-B14F-4D97-AF65-F5344CB8AC3E}">
        <p14:creationId xmlns:p14="http://schemas.microsoft.com/office/powerpoint/2010/main" val="81995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Unsere Werte – unsere Claims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4294967295"/>
          </p:nvPr>
        </p:nvSpPr>
        <p:spPr>
          <a:xfrm>
            <a:off x="620689" y="3258508"/>
            <a:ext cx="4424981" cy="180667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000" dirty="0"/>
              <a:t>Bei uns stehen die Menschen im Zentrum. Wir pflegen den persönlichen Kontakt und einen respektvollen Umgang.</a:t>
            </a:r>
          </a:p>
          <a:p>
            <a:pPr marL="0" indent="0">
              <a:buNone/>
            </a:pPr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248401" y="2140360"/>
            <a:ext cx="6712839" cy="7742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700"/>
              </a:lnSpc>
            </a:pPr>
            <a:endParaRPr lang="de-CH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605917" y="2023922"/>
            <a:ext cx="5709948" cy="4140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000"/>
              </a:spcAft>
              <a:buClr>
                <a:srgbClr val="A20025"/>
              </a:buClr>
            </a:pPr>
            <a:r>
              <a:rPr lang="de-CH" sz="2400" b="1" spc="31" dirty="0">
                <a:solidFill>
                  <a:srgbClr val="A20025"/>
                </a:solidFill>
                <a:cs typeface="Arial Hebrew"/>
              </a:rPr>
              <a:t>Persönlich | Mehr Bildung – für mich.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670" y="2615178"/>
            <a:ext cx="3831138" cy="309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22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Unsere Werte – unsere Claims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4294967295"/>
          </p:nvPr>
        </p:nvSpPr>
        <p:spPr>
          <a:xfrm>
            <a:off x="564823" y="3216833"/>
            <a:ext cx="4442254" cy="207307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000" dirty="0"/>
              <a:t>Wir unterstützen das duale Bildungssystem und sind von den Vorteilen der praxisnahen Aus- und Weiterbildung überzeugt.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64823" y="2113580"/>
            <a:ext cx="6806381" cy="5383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000"/>
              </a:spcAft>
              <a:buClr>
                <a:srgbClr val="A20025"/>
              </a:buClr>
            </a:pPr>
            <a:r>
              <a:rPr lang="de-CH" sz="2400" b="1" spc="31" dirty="0">
                <a:solidFill>
                  <a:srgbClr val="A20025"/>
                </a:solidFill>
              </a:rPr>
              <a:t>Praxisnah | Mehr Kompetenz – für mich</a:t>
            </a:r>
            <a:r>
              <a:rPr lang="de-CH" sz="2400" spc="31" dirty="0">
                <a:solidFill>
                  <a:srgbClr val="A20025"/>
                </a:solidFill>
              </a:rPr>
              <a:t>.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077" y="2793297"/>
            <a:ext cx="3864078" cy="294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90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Unsere Werte – unsere Claims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4294967295"/>
          </p:nvPr>
        </p:nvSpPr>
        <p:spPr>
          <a:xfrm>
            <a:off x="557300" y="3227100"/>
            <a:ext cx="4442403" cy="17977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2000" dirty="0"/>
              <a:t>Erwerb und Vertiefung fachlicher, methodischer und sozialer Qualifikationen garantieren einen Anschluss an jeden Abschluss.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30460" y="2030522"/>
            <a:ext cx="5751872" cy="5604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000"/>
              </a:spcAft>
              <a:buClr>
                <a:srgbClr val="A20025"/>
              </a:buClr>
            </a:pPr>
            <a:r>
              <a:rPr lang="de-CH" sz="2400" b="1" spc="31" dirty="0">
                <a:solidFill>
                  <a:srgbClr val="A20025"/>
                </a:solidFill>
              </a:rPr>
              <a:t>Hochwertig | Mehr Erfolg – für mich.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704" y="2680242"/>
            <a:ext cx="3848111" cy="30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17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Pädagogische Grundhaltung</a:t>
            </a:r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40" y="1298901"/>
            <a:ext cx="8656922" cy="5332265"/>
          </a:xfrm>
        </p:spPr>
      </p:pic>
      <p:sp>
        <p:nvSpPr>
          <p:cNvPr id="12" name="Textfeld 11"/>
          <p:cNvSpPr txBox="1"/>
          <p:nvPr/>
        </p:nvSpPr>
        <p:spPr>
          <a:xfrm>
            <a:off x="3330429" y="5092049"/>
            <a:ext cx="4486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200" dirty="0">
                <a:solidFill>
                  <a:schemeClr val="bg1"/>
                </a:solidFill>
                <a:latin typeface="+mj-lt"/>
              </a:rPr>
              <a:t>Wenn die Kinder gross sind, </a:t>
            </a:r>
          </a:p>
          <a:p>
            <a:pPr algn="ctr"/>
            <a:r>
              <a:rPr lang="de-CH" sz="2200" dirty="0">
                <a:solidFill>
                  <a:schemeClr val="bg1"/>
                </a:solidFill>
                <a:latin typeface="+mj-lt"/>
              </a:rPr>
              <a:t>gib ihnen Flügel!</a:t>
            </a:r>
          </a:p>
        </p:txBody>
      </p:sp>
    </p:spTree>
    <p:extLst>
      <p:ext uri="{BB962C8B-B14F-4D97-AF65-F5344CB8AC3E}">
        <p14:creationId xmlns:p14="http://schemas.microsoft.com/office/powerpoint/2010/main" val="2226736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15110" y="1432203"/>
            <a:ext cx="8643471" cy="4832224"/>
          </a:xfrm>
        </p:spPr>
        <p:txBody>
          <a:bodyPr numCol="1"/>
          <a:lstStyle/>
          <a:p>
            <a:pPr marL="140348" lvl="1" indent="0">
              <a:buNone/>
            </a:pPr>
            <a:endParaRPr lang="de-DE" sz="3000" dirty="0"/>
          </a:p>
          <a:p>
            <a:pPr marL="140348" lvl="1" indent="0">
              <a:buNone/>
            </a:pPr>
            <a:r>
              <a:rPr lang="de-DE" sz="3000" dirty="0"/>
              <a:t>Wenn es um den erfolgreichen Lehrabschluss geht, unterstützen wir Ihre Töchter und Söhne, soweit es in unserer Macht steht, aber …</a:t>
            </a:r>
          </a:p>
          <a:p>
            <a:pPr marL="140348" lvl="1" indent="0">
              <a:buNone/>
            </a:pPr>
            <a:endParaRPr lang="de-DE" sz="3000" dirty="0"/>
          </a:p>
          <a:p>
            <a:pPr marL="140348" lvl="1" indent="0">
              <a:buNone/>
            </a:pPr>
            <a:r>
              <a:rPr lang="de-DE" sz="3000" dirty="0"/>
              <a:t>			… sie müssen wollen!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Unser Motto</a:t>
            </a:r>
          </a:p>
        </p:txBody>
      </p:sp>
    </p:spTree>
    <p:extLst>
      <p:ext uri="{BB962C8B-B14F-4D97-AF65-F5344CB8AC3E}">
        <p14:creationId xmlns:p14="http://schemas.microsoft.com/office/powerpoint/2010/main" val="653185924"/>
      </p:ext>
    </p:extLst>
  </p:cSld>
  <p:clrMapOvr>
    <a:masterClrMapping/>
  </p:clrMapOvr>
</p:sld>
</file>

<file path=ppt/theme/theme1.xml><?xml version="1.0" encoding="utf-8"?>
<a:theme xmlns:a="http://schemas.openxmlformats.org/drawingml/2006/main" name="WSKVW_Präsentation_Vorlage_4-3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SKVW_Präsentation_Vorlage_4-3.pptx" id="{46377B4B-42CF-42AF-8DFB-AA5B5DF21079}" vid="{045AABA1-062C-4245-A63B-DD6818A90B47}"/>
    </a:ext>
  </a:extLst>
</a:theme>
</file>

<file path=ppt/theme/theme2.xml><?xml version="1.0" encoding="utf-8"?>
<a:theme xmlns:a="http://schemas.openxmlformats.org/drawingml/2006/main" name="1608-19_WSKVW_Präsentation_Vorlage_4-3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15A98A58-58F9-4831-8F50-58E3975BADEF}" vid="{7D5FC6E6-DD28-4D2E-BD45-AB04A708BCB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WSKVW_Präsentation_Vorlage_4-3</Template>
  <TotalTime>0</TotalTime>
  <Words>1790</Words>
  <Application>Microsoft Office PowerPoint</Application>
  <PresentationFormat>Bildschirmpräsentation (4:3)</PresentationFormat>
  <Paragraphs>373</Paragraphs>
  <Slides>39</Slides>
  <Notes>39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39</vt:i4>
      </vt:variant>
    </vt:vector>
  </HeadingPairs>
  <TitlesOfParts>
    <vt:vector size="50" baseType="lpstr">
      <vt:lpstr>MS Mincho</vt:lpstr>
      <vt:lpstr>Aller</vt:lpstr>
      <vt:lpstr>Arial</vt:lpstr>
      <vt:lpstr>Arial Hebrew</vt:lpstr>
      <vt:lpstr>Calibri</vt:lpstr>
      <vt:lpstr>Lucida Grande</vt:lpstr>
      <vt:lpstr>Tahoma</vt:lpstr>
      <vt:lpstr>Times New Roman</vt:lpstr>
      <vt:lpstr>Wingdings</vt:lpstr>
      <vt:lpstr>WSKVW_Präsentation_Vorlage_4-3</vt:lpstr>
      <vt:lpstr>1608-19_WSKVW_Präsentation_Vorlage_4-3</vt:lpstr>
      <vt:lpstr>PowerPoint-Präsentation</vt:lpstr>
      <vt:lpstr>Heute Abend für Sie da…</vt:lpstr>
      <vt:lpstr>Gesamtorganisation</vt:lpstr>
      <vt:lpstr>2. Unsere Angebote</vt:lpstr>
      <vt:lpstr>Unsere Werte – unsere Claims</vt:lpstr>
      <vt:lpstr>Unsere Werte – unsere Claims</vt:lpstr>
      <vt:lpstr>Unsere Werte – unsere Claims</vt:lpstr>
      <vt:lpstr>Pädagogische Grundhaltung</vt:lpstr>
      <vt:lpstr>Unser Motto</vt:lpstr>
      <vt:lpstr>KV-Lehre: Wo lernen die Lernenden</vt:lpstr>
      <vt:lpstr>Was lernen die Lernenden im Lehrbetrieb</vt:lpstr>
      <vt:lpstr>Was lernen die Lernenden im üK</vt:lpstr>
      <vt:lpstr>Was lernen die Lernenden in der Schule</vt:lpstr>
      <vt:lpstr>Stundenplan – was bedeutet was</vt:lpstr>
      <vt:lpstr>Die Ausbildung: Schulischer Teil</vt:lpstr>
      <vt:lpstr>Zeugnis 1. Semester</vt:lpstr>
      <vt:lpstr>Zeugnis 2. Semester</vt:lpstr>
      <vt:lpstr>Fokuswochen an der WSKVW</vt:lpstr>
      <vt:lpstr>Zeugnis</vt:lpstr>
      <vt:lpstr>QV- Lehrabschluss</vt:lpstr>
      <vt:lpstr>Nachteilsausgleich bei Prüfungen</vt:lpstr>
      <vt:lpstr>Beratungsangebote für Lernende</vt:lpstr>
      <vt:lpstr>Förder- und Begleitungsangebote für Lernende</vt:lpstr>
      <vt:lpstr>Förder- und Begleitungsangebote für Lernende</vt:lpstr>
      <vt:lpstr>Sprachaufenthalte für alle</vt:lpstr>
      <vt:lpstr>Lehrfirmenbeiträge</vt:lpstr>
      <vt:lpstr>KV PLUS: Auslandjahr</vt:lpstr>
      <vt:lpstr>Absenzensystem kurz erklärt</vt:lpstr>
      <vt:lpstr>Absenzensystem</vt:lpstr>
      <vt:lpstr>Voraussehbare Absenzen</vt:lpstr>
      <vt:lpstr>Absenzen, wichtig zu wissen</vt:lpstr>
      <vt:lpstr>Grundsätzlich</vt:lpstr>
      <vt:lpstr>Umgang</vt:lpstr>
      <vt:lpstr>Kleiderregeln</vt:lpstr>
      <vt:lpstr>Zuständigkeiten bei Konflikten</vt:lpstr>
      <vt:lpstr>Was Sie als Eltern wissen müssen</vt:lpstr>
      <vt:lpstr>Besuchstage der WSKVW</vt:lpstr>
      <vt:lpstr>Pädagogische Grundhaltung</vt:lpstr>
      <vt:lpstr>Ihre Fragen – Ihre Feedbacks sind erwünscht!</vt:lpstr>
    </vt:vector>
  </TitlesOfParts>
  <Manager/>
  <Company>Designalltag GmbH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Wirtschaftsschule KV Winterthur</dc:title>
  <dc:subject/>
  <dc:creator>David Hunziker</dc:creator>
  <cp:keywords/>
  <dc:description/>
  <cp:lastModifiedBy>Susanne Cavadini (WSKVW)</cp:lastModifiedBy>
  <cp:revision>360</cp:revision>
  <cp:lastPrinted>2023-10-30T12:36:19Z</cp:lastPrinted>
  <dcterms:created xsi:type="dcterms:W3CDTF">2015-08-18T08:16:23Z</dcterms:created>
  <dcterms:modified xsi:type="dcterms:W3CDTF">2024-10-28T07:35:56Z</dcterms:modified>
  <cp:category/>
</cp:coreProperties>
</file>