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2" r:id="rId6"/>
    <p:sldId id="260" r:id="rId7"/>
    <p:sldId id="258" r:id="rId8"/>
    <p:sldId id="263" r:id="rId9"/>
    <p:sldId id="267" r:id="rId10"/>
  </p:sldIdLst>
  <p:sldSz cx="12192000" cy="6858000"/>
  <p:notesSz cx="6858000" cy="9144000"/>
  <p:custShowLst>
    <p:custShow name="Altcoins" id="0">
      <p:sldLst>
        <p:sld r:id="rId2"/>
        <p:sld r:id="rId6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75" y="1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basch Rainer" userId="1d9dfc1d-eaeb-4587-9944-af6f96dc4450" providerId="ADAL" clId="{551FDFCF-D053-4EF4-B5FD-B45A52FCA39B}"/>
    <pc:docChg chg="modSld modMainMaster">
      <pc:chgData name="Lubasch Rainer" userId="1d9dfc1d-eaeb-4587-9944-af6f96dc4450" providerId="ADAL" clId="{551FDFCF-D053-4EF4-B5FD-B45A52FCA39B}" dt="2018-10-11T16:26:20.564" v="14" actId="255"/>
      <pc:docMkLst>
        <pc:docMk/>
      </pc:docMkLst>
      <pc:sldMasterChg chg="modSldLayout">
        <pc:chgData name="Lubasch Rainer" userId="1d9dfc1d-eaeb-4587-9944-af6f96dc4450" providerId="ADAL" clId="{551FDFCF-D053-4EF4-B5FD-B45A52FCA39B}" dt="2018-10-11T16:26:20.564" v="14" actId="255"/>
        <pc:sldMasterMkLst>
          <pc:docMk/>
          <pc:sldMasterMk cId="1831404987" sldId="2147483733"/>
        </pc:sldMasterMkLst>
        <pc:sldLayoutChg chg="modSp">
          <pc:chgData name="Lubasch Rainer" userId="1d9dfc1d-eaeb-4587-9944-af6f96dc4450" providerId="ADAL" clId="{551FDFCF-D053-4EF4-B5FD-B45A52FCA39B}" dt="2018-10-11T16:26:20.564" v="14" actId="255"/>
          <pc:sldLayoutMkLst>
            <pc:docMk/>
            <pc:sldMasterMk cId="1831404987" sldId="2147483733"/>
            <pc:sldLayoutMk cId="2830231771" sldId="2147483742"/>
          </pc:sldLayoutMkLst>
          <pc:spChg chg="mod">
            <ac:chgData name="Lubasch Rainer" userId="1d9dfc1d-eaeb-4587-9944-af6f96dc4450" providerId="ADAL" clId="{551FDFCF-D053-4EF4-B5FD-B45A52FCA39B}" dt="2018-10-11T16:26:20.564" v="14" actId="255"/>
            <ac:spMkLst>
              <pc:docMk/>
              <pc:sldMasterMk cId="1831404987" sldId="2147483733"/>
              <pc:sldLayoutMk cId="2830231771" sldId="2147483742"/>
              <ac:spMk id="2" creationId="{00000000-0000-0000-0000-000000000000}"/>
            </ac:spMkLst>
          </pc:spChg>
          <pc:spChg chg="mod">
            <ac:chgData name="Lubasch Rainer" userId="1d9dfc1d-eaeb-4587-9944-af6f96dc4450" providerId="ADAL" clId="{551FDFCF-D053-4EF4-B5FD-B45A52FCA39B}" dt="2018-10-11T16:26:10.879" v="12" actId="14100"/>
            <ac:spMkLst>
              <pc:docMk/>
              <pc:sldMasterMk cId="1831404987" sldId="2147483733"/>
              <pc:sldLayoutMk cId="2830231771" sldId="2147483742"/>
              <ac:spMk id="7" creationId="{00000000-0000-0000-0000-000000000000}"/>
            </ac:spMkLst>
          </pc:spChg>
        </pc:sldLayoutChg>
      </pc:sldMasterChg>
    </pc:docChg>
  </pc:docChgLst>
  <pc:docChgLst>
    <pc:chgData name="Lubasch Rainer" userId="1d9dfc1d-eaeb-4587-9944-af6f96dc4450" providerId="ADAL" clId="{F9ADF8E7-29B4-4BE5-AA0A-22B28578E999}"/>
    <pc:docChg chg="modSld">
      <pc:chgData name="Lubasch Rainer" userId="1d9dfc1d-eaeb-4587-9944-af6f96dc4450" providerId="ADAL" clId="{F9ADF8E7-29B4-4BE5-AA0A-22B28578E999}" dt="2018-11-06T09:36:12.556" v="2" actId="20577"/>
      <pc:docMkLst>
        <pc:docMk/>
      </pc:docMkLst>
      <pc:sldChg chg="modSp">
        <pc:chgData name="Lubasch Rainer" userId="1d9dfc1d-eaeb-4587-9944-af6f96dc4450" providerId="ADAL" clId="{F9ADF8E7-29B4-4BE5-AA0A-22B28578E999}" dt="2018-11-06T09:36:12.556" v="2" actId="20577"/>
        <pc:sldMkLst>
          <pc:docMk/>
          <pc:sldMk cId="3630849089" sldId="267"/>
        </pc:sldMkLst>
        <pc:spChg chg="mod">
          <ac:chgData name="Lubasch Rainer" userId="1d9dfc1d-eaeb-4587-9944-af6f96dc4450" providerId="ADAL" clId="{F9ADF8E7-29B4-4BE5-AA0A-22B28578E999}" dt="2018-11-06T09:36:12.556" v="2" actId="20577"/>
          <ac:spMkLst>
            <pc:docMk/>
            <pc:sldMk cId="3630849089" sldId="267"/>
            <ac:spMk id="2" creationId="{00000000-0000-0000-0000-000000000000}"/>
          </ac:spMkLst>
        </pc:spChg>
      </pc:sldChg>
    </pc:docChg>
  </pc:docChgLst>
  <pc:docChgLst>
    <pc:chgData name="Lubasch Rainer" userId="1d9dfc1d-eaeb-4587-9944-af6f96dc4450" providerId="ADAL" clId="{8CB48CFD-0D26-4261-8EFE-3A2A8BEA33F4}"/>
    <pc:docChg chg="delSld">
      <pc:chgData name="Lubasch Rainer" userId="1d9dfc1d-eaeb-4587-9944-af6f96dc4450" providerId="ADAL" clId="{8CB48CFD-0D26-4261-8EFE-3A2A8BEA33F4}" dt="2018-10-27T17:31:10.553" v="0" actId="2696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9F4-E2BD-4BC6-AE70-9208EDF76BC1}" type="datetimeFigureOut">
              <a:rPr lang="de-CH" smtClean="0"/>
              <a:t>06.11.2018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04C1D-3CFC-446C-87B1-DE55A028303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2816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2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2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5" y="2194563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49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3" y="3915938"/>
            <a:ext cx="11506201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 cap="small" baseline="0">
                <a:solidFill>
                  <a:srgbClr val="FFFFFF"/>
                </a:solidFill>
              </a:defRPr>
            </a:lvl1pPr>
            <a:lvl2pPr marL="457204" indent="0" algn="ctr">
              <a:buNone/>
              <a:defRPr sz="2000"/>
            </a:lvl2pPr>
            <a:lvl3pPr marL="914411" indent="0" algn="ctr">
              <a:buNone/>
              <a:defRPr sz="2000"/>
            </a:lvl3pPr>
            <a:lvl4pPr marL="1371617" indent="0" algn="ctr">
              <a:buNone/>
              <a:defRPr sz="2000"/>
            </a:lvl4pPr>
            <a:lvl5pPr marL="1828825" indent="0" algn="ctr">
              <a:buNone/>
              <a:defRPr sz="2000"/>
            </a:lvl5pPr>
            <a:lvl6pPr marL="2286029" indent="0" algn="ctr">
              <a:buNone/>
              <a:defRPr sz="2000"/>
            </a:lvl6pPr>
            <a:lvl7pPr marL="2743233" indent="0" algn="ctr">
              <a:buNone/>
              <a:defRPr sz="2000"/>
            </a:lvl7pPr>
            <a:lvl8pPr marL="3200442" indent="0" algn="ctr">
              <a:buNone/>
              <a:defRPr sz="2000"/>
            </a:lvl8pPr>
            <a:lvl9pPr marL="3657647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21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05CB2FE-305B-401C-B325-33A95CDF70B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753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36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69733" y="6422859"/>
            <a:ext cx="946265" cy="365125"/>
          </a:xfrm>
        </p:spPr>
        <p:txBody>
          <a:bodyPr/>
          <a:lstStyle>
            <a:lvl1pPr algn="r">
              <a:defRPr/>
            </a:lvl1pPr>
          </a:lstStyle>
          <a:p>
            <a:fld id="{105CB2FE-305B-401C-B325-33A95CDF70B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970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05CB2FE-305B-401C-B325-33A95CDF70B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913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6" y="176114"/>
            <a:ext cx="6480000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176"/>
            <a:ext cx="5709219" cy="1508760"/>
          </a:xfrm>
        </p:spPr>
        <p:txBody>
          <a:bodyPr/>
          <a:lstStyle>
            <a:lvl1pPr>
              <a:defRPr sz="54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05CB2FE-305B-401C-B325-33A95CDF70B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023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5" y="176114"/>
            <a:ext cx="12188953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24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24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71" y="6422859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1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3" y="6422859"/>
            <a:ext cx="5044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9733" y="6422859"/>
            <a:ext cx="94626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051" b="0">
                <a:solidFill>
                  <a:schemeClr val="tx1"/>
                </a:solidFill>
              </a:defRPr>
            </a:lvl1pPr>
          </a:lstStyle>
          <a:p>
            <a:pPr algn="r"/>
            <a:fld id="{105CB2FE-305B-401C-B325-33A95CDF70B7}" type="slidenum">
              <a:rPr lang="de-CH" smtClean="0"/>
              <a:pPr algn="r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314049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8" r:id="rId3"/>
    <p:sldLayoutId id="2147483741" r:id="rId4"/>
    <p:sldLayoutId id="2147483742" r:id="rId5"/>
  </p:sldLayoutIdLst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  <p:hf hdr="0" ftr="0" dt="0"/>
  <p:txStyles>
    <p:titleStyle>
      <a:lvl1pPr algn="l" defTabSz="914411" rtl="0" eaLnBrk="1" latinLnBrk="0" hangingPunct="1">
        <a:lnSpc>
          <a:spcPct val="85000"/>
        </a:lnSpc>
        <a:spcBef>
          <a:spcPct val="0"/>
        </a:spcBef>
        <a:buNone/>
        <a:defRPr sz="6000" kern="1200" cap="sm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1" indent="-182881" algn="l" defTabSz="914411" rtl="0" eaLnBrk="1" latinLnBrk="0" hangingPunct="1">
        <a:lnSpc>
          <a:spcPct val="90000"/>
        </a:lnSpc>
        <a:spcBef>
          <a:spcPts val="1200"/>
        </a:spcBef>
        <a:spcAft>
          <a:spcPts val="201"/>
        </a:spcAft>
        <a:buClr>
          <a:schemeClr val="accent2"/>
        </a:buClr>
        <a:buSzPct val="130000"/>
        <a:buFont typeface="Wingdings" pitchFamily="2" charset="2"/>
        <a:buChar char="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6" indent="-182881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2"/>
        </a:buClr>
        <a:buSzPct val="130000"/>
        <a:buFont typeface="Wingdings" pitchFamily="2" charset="2"/>
        <a:buChar char="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90" indent="-182881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868692" indent="-182881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95" indent="-182881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17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19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21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23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5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2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/>
              <a:t>Kryptowährungen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/>
              <a:t>Blockchain</a:t>
            </a:r>
            <a:r>
              <a:rPr lang="de-CH" dirty="0"/>
              <a:t> Technology</a:t>
            </a:r>
          </a:p>
        </p:txBody>
      </p:sp>
    </p:spTree>
    <p:extLst>
      <p:ext uri="{BB962C8B-B14F-4D97-AF65-F5344CB8AC3E}">
        <p14:creationId xmlns:p14="http://schemas.microsoft.com/office/powerpoint/2010/main" val="422275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>
        <p14:shred pattern="rectangle"/>
      </p:transition>
    </mc:Choice>
    <mc:Fallback xmlns="">
      <p:transition spd="slow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Bitcoin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05347" y="2011681"/>
            <a:ext cx="6053100" cy="4206240"/>
          </a:xfrm>
        </p:spPr>
        <p:txBody>
          <a:bodyPr>
            <a:normAutofit/>
          </a:bodyPr>
          <a:lstStyle/>
          <a:p>
            <a:r>
              <a:rPr lang="de-CH" dirty="0"/>
              <a:t>virtuelle </a:t>
            </a:r>
            <a:r>
              <a:rPr lang="de-CH" dirty="0" err="1"/>
              <a:t>Kryptowährung</a:t>
            </a:r>
            <a:endParaRPr lang="de-CH" dirty="0"/>
          </a:p>
          <a:p>
            <a:r>
              <a:rPr lang="de-CH" dirty="0"/>
              <a:t>2008 unter dem Pseudonym Satoshi </a:t>
            </a:r>
            <a:r>
              <a:rPr lang="de-CH" dirty="0" err="1"/>
              <a:t>Nakamoto</a:t>
            </a:r>
            <a:r>
              <a:rPr lang="de-CH" dirty="0"/>
              <a:t> in einem Whitepaper erstmals erwähnt</a:t>
            </a:r>
          </a:p>
          <a:p>
            <a:r>
              <a:rPr lang="de-CH" dirty="0"/>
              <a:t>2009 Veröffentlichung der Bitcoin-Referenzsoftware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13" name="Inhaltsplatzhalter 1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619" y="2011685"/>
            <a:ext cx="3323689" cy="3323689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2191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Private Key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2925" y="2011681"/>
            <a:ext cx="6508521" cy="4206240"/>
          </a:xfrm>
        </p:spPr>
        <p:txBody>
          <a:bodyPr/>
          <a:lstStyle/>
          <a:p>
            <a:r>
              <a:rPr lang="de-CH" dirty="0"/>
              <a:t>wird bei der ersten Installation einer Wallet generiert </a:t>
            </a:r>
          </a:p>
          <a:p>
            <a:r>
              <a:rPr lang="de-CH" dirty="0"/>
              <a:t>Generalschlüssel</a:t>
            </a:r>
          </a:p>
          <a:p>
            <a:r>
              <a:rPr lang="de-CH" dirty="0"/>
              <a:t>gewährt Zugriff auf die in der Wallet hinterlegten </a:t>
            </a:r>
            <a:r>
              <a:rPr lang="de-CH" dirty="0" err="1"/>
              <a:t>Kryptowährungen</a:t>
            </a:r>
            <a:r>
              <a:rPr lang="de-CH" dirty="0"/>
              <a:t>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3</a:t>
            </a:fld>
            <a:endParaRPr lang="de-CH"/>
          </a:p>
        </p:txBody>
      </p:sp>
      <p:pic>
        <p:nvPicPr>
          <p:cNvPr id="2050" name="Picture 2" descr="Bildergebnis fÃ¼r kryptowÃ¤hrung private ke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2" t="16158" r="18856" b="18318"/>
          <a:stretch/>
        </p:blipFill>
        <p:spPr bwMode="auto">
          <a:xfrm>
            <a:off x="8148323" y="2860046"/>
            <a:ext cx="3251204" cy="196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Ethereum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2921" y="3221317"/>
            <a:ext cx="4588281" cy="3486676"/>
          </a:xfrm>
        </p:spPr>
        <p:txBody>
          <a:bodyPr/>
          <a:lstStyle/>
          <a:p>
            <a:r>
              <a:rPr lang="de-DE" dirty="0"/>
              <a:t>Plattform zur Abwicklung von Smart </a:t>
            </a:r>
            <a:r>
              <a:rPr lang="de-DE" dirty="0" err="1"/>
              <a:t>Contracts</a:t>
            </a:r>
            <a:endParaRPr lang="de-DE" dirty="0"/>
          </a:p>
          <a:p>
            <a:r>
              <a:rPr lang="de-DE" dirty="0"/>
              <a:t>eigene </a:t>
            </a:r>
            <a:r>
              <a:rPr lang="de-DE" dirty="0" err="1"/>
              <a:t>Kryptowährung</a:t>
            </a:r>
            <a:r>
              <a:rPr lang="de-DE" dirty="0"/>
              <a:t> Ether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4</a:t>
            </a:fld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962" y="326011"/>
            <a:ext cx="5681892" cy="1423628"/>
          </a:xfrm>
          <a:prstGeom prst="rect">
            <a:avLst/>
          </a:prstGeom>
        </p:spPr>
      </p:pic>
      <p:pic>
        <p:nvPicPr>
          <p:cNvPr id="1026" name="Picture 2" descr="Bildergebnis fÃ¼r ethere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51" y="3950455"/>
            <a:ext cx="5855502" cy="190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05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Altcoins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alternative </a:t>
            </a:r>
            <a:r>
              <a:rPr lang="de-CH" dirty="0" err="1"/>
              <a:t>Coins</a:t>
            </a:r>
            <a:r>
              <a:rPr lang="de-CH" dirty="0"/>
              <a:t> bzw. </a:t>
            </a:r>
            <a:r>
              <a:rPr lang="de-CH" dirty="0" err="1"/>
              <a:t>Kryptowährungen</a:t>
            </a:r>
            <a:endParaRPr lang="de-CH" dirty="0"/>
          </a:p>
          <a:p>
            <a:r>
              <a:rPr lang="de-CH" dirty="0" err="1"/>
              <a:t>Litecoin</a:t>
            </a:r>
            <a:endParaRPr lang="de-CH" dirty="0"/>
          </a:p>
          <a:p>
            <a:r>
              <a:rPr lang="de-CH" dirty="0"/>
              <a:t>Ripple</a:t>
            </a:r>
          </a:p>
          <a:p>
            <a:r>
              <a:rPr lang="de-CH" dirty="0" err="1"/>
              <a:t>Monero</a:t>
            </a: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5</a:t>
            </a:fld>
            <a:endParaRPr lang="de-CH"/>
          </a:p>
        </p:txBody>
      </p:sp>
      <p:pic>
        <p:nvPicPr>
          <p:cNvPr id="2050" name="Picture 2" descr="Bildergebnis fÃ¼r litecoi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522" y="2647582"/>
            <a:ext cx="1905001" cy="19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ldergebnis fÃ¼r rippl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149" y="4285130"/>
            <a:ext cx="2030452" cy="203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ildergebnis fÃ¼r monero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2" y="2779062"/>
            <a:ext cx="2437838" cy="243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2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2924" y="1918448"/>
            <a:ext cx="9784080" cy="4745317"/>
          </a:xfrm>
        </p:spPr>
        <p:txBody>
          <a:bodyPr numCol="2"/>
          <a:lstStyle/>
          <a:p>
            <a:r>
              <a:rPr lang="de-DE" dirty="0"/>
              <a:t>Bitcoins und andere </a:t>
            </a:r>
            <a:r>
              <a:rPr lang="de-DE" dirty="0" err="1"/>
              <a:t>Kryptowährungen</a:t>
            </a:r>
            <a:r>
              <a:rPr lang="de-DE" dirty="0"/>
              <a:t> werden durch Mining generiert.</a:t>
            </a:r>
          </a:p>
          <a:p>
            <a:r>
              <a:rPr lang="de-DE" dirty="0" err="1"/>
              <a:t>Miner</a:t>
            </a:r>
            <a:r>
              <a:rPr lang="de-DE" dirty="0"/>
              <a:t> erwirtschaften mit Hardware und komplizierten Berechnungen einzelne Blöcke.</a:t>
            </a:r>
          </a:p>
          <a:p>
            <a:r>
              <a:rPr lang="de-DE" dirty="0"/>
              <a:t>Alle zehn Minuten kommt ein weiterer Block in Umlauf, der eine festgelegte Anzahl an Bitcoins enthält. 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074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Wallet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05348" y="2011681"/>
            <a:ext cx="5855856" cy="4206240"/>
          </a:xfrm>
        </p:spPr>
        <p:txBody>
          <a:bodyPr>
            <a:normAutofit/>
          </a:bodyPr>
          <a:lstStyle/>
          <a:p>
            <a:r>
              <a:rPr lang="de-CH" dirty="0"/>
              <a:t>Verwaltung, Versand und Empfang von </a:t>
            </a:r>
            <a:r>
              <a:rPr lang="de-CH" dirty="0" err="1"/>
              <a:t>Kryptowährungen</a:t>
            </a:r>
            <a:endParaRPr lang="de-CH" dirty="0"/>
          </a:p>
          <a:p>
            <a:r>
              <a:rPr lang="de-CH" dirty="0"/>
              <a:t>individuelle Bitcoin-Adresse (Transaktionsnummer)</a:t>
            </a:r>
          </a:p>
          <a:p>
            <a:r>
              <a:rPr lang="de-CH" dirty="0"/>
              <a:t>client-seitig, online oder Hardware-Lösung</a:t>
            </a:r>
          </a:p>
          <a:p>
            <a:endParaRPr lang="de-CH" dirty="0"/>
          </a:p>
        </p:txBody>
      </p:sp>
      <p:pic>
        <p:nvPicPr>
          <p:cNvPr id="1026" name="Picture 2" descr="Bildergebnis fÃ¼r wallet kryptowÃ¤hru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240588" y="2747865"/>
            <a:ext cx="4754564" cy="273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88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Kursentwicklung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596188"/>
              </p:ext>
            </p:extLst>
          </p:nvPr>
        </p:nvGraphicFramePr>
        <p:xfrm>
          <a:off x="1203328" y="2011366"/>
          <a:ext cx="10325300" cy="46440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65060">
                  <a:extLst>
                    <a:ext uri="{9D8B030D-6E8A-4147-A177-3AD203B41FA5}">
                      <a16:colId xmlns:a16="http://schemas.microsoft.com/office/drawing/2014/main" val="4052847233"/>
                    </a:ext>
                  </a:extLst>
                </a:gridCol>
                <a:gridCol w="2065060">
                  <a:extLst>
                    <a:ext uri="{9D8B030D-6E8A-4147-A177-3AD203B41FA5}">
                      <a16:colId xmlns:a16="http://schemas.microsoft.com/office/drawing/2014/main" val="2830979685"/>
                    </a:ext>
                  </a:extLst>
                </a:gridCol>
                <a:gridCol w="2065060">
                  <a:extLst>
                    <a:ext uri="{9D8B030D-6E8A-4147-A177-3AD203B41FA5}">
                      <a16:colId xmlns:a16="http://schemas.microsoft.com/office/drawing/2014/main" val="1266555551"/>
                    </a:ext>
                  </a:extLst>
                </a:gridCol>
                <a:gridCol w="2065060">
                  <a:extLst>
                    <a:ext uri="{9D8B030D-6E8A-4147-A177-3AD203B41FA5}">
                      <a16:colId xmlns:a16="http://schemas.microsoft.com/office/drawing/2014/main" val="574035695"/>
                    </a:ext>
                  </a:extLst>
                </a:gridCol>
                <a:gridCol w="2065060">
                  <a:extLst>
                    <a:ext uri="{9D8B030D-6E8A-4147-A177-3AD203B41FA5}">
                      <a16:colId xmlns:a16="http://schemas.microsoft.com/office/drawing/2014/main" val="4003085567"/>
                    </a:ext>
                  </a:extLst>
                </a:gridCol>
              </a:tblGrid>
              <a:tr h="429743">
                <a:tc>
                  <a:txBody>
                    <a:bodyPr/>
                    <a:lstStyle/>
                    <a:p>
                      <a:pPr algn="l" fontAlgn="b"/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800" u="none" strike="noStrike" dirty="0">
                          <a:effectLst/>
                        </a:rPr>
                        <a:t>Bitcoin</a:t>
                      </a:r>
                      <a:endParaRPr lang="de-CH" sz="2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800" u="none" strike="noStrike" dirty="0" err="1">
                          <a:effectLst/>
                        </a:rPr>
                        <a:t>Ethereum</a:t>
                      </a:r>
                      <a:endParaRPr lang="de-CH" sz="2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800" u="none" strike="noStrike" dirty="0" err="1">
                          <a:effectLst/>
                        </a:rPr>
                        <a:t>Litecoin</a:t>
                      </a:r>
                      <a:endParaRPr lang="de-CH" sz="2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800" u="none" strike="noStrike" dirty="0" err="1">
                          <a:effectLst/>
                        </a:rPr>
                        <a:t>Monero</a:t>
                      </a:r>
                      <a:endParaRPr lang="de-CH" sz="2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13992707"/>
                  </a:ext>
                </a:extLst>
              </a:tr>
              <a:tr h="602037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01.04.2018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5 527.67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307.19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92.92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141.64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17828672"/>
                  </a:ext>
                </a:extLst>
              </a:tr>
              <a:tr h="602037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02.04.2018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5 741.43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312.53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96.80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143.71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33616596"/>
                  </a:ext>
                </a:extLst>
              </a:tr>
              <a:tr h="602037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03.04.2018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6 053.67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339.05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109.43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	€	153.88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39136526"/>
                  </a:ext>
                </a:extLst>
              </a:tr>
              <a:tr h="602037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04.04.2018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5 530.80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307.79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96.38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137.77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1712904"/>
                  </a:ext>
                </a:extLst>
              </a:tr>
              <a:tr h="602037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05.04.2018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5 524.89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	€	310.93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96.84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140.06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078882"/>
                  </a:ext>
                </a:extLst>
              </a:tr>
              <a:tr h="602037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06.04.2018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5 392.55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301.22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92.06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131.31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1940116"/>
                  </a:ext>
                </a:extLst>
              </a:tr>
              <a:tr h="602037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07.04.2018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5 719.01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319.08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	€	96.49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39.25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5704266"/>
                  </a:ext>
                </a:extLst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005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84176"/>
            <a:ext cx="5992238" cy="1508760"/>
          </a:xfrm>
        </p:spPr>
        <p:txBody>
          <a:bodyPr/>
          <a:lstStyle/>
          <a:p>
            <a:r>
              <a:rPr lang="de-CH" sz="6000" dirty="0"/>
              <a:t>Bitcoins, </a:t>
            </a:r>
            <a:r>
              <a:rPr lang="de-CH" sz="6000" dirty="0" err="1"/>
              <a:t>Altcoins</a:t>
            </a:r>
            <a:r>
              <a:rPr lang="de-CH" sz="6000" dirty="0"/>
              <a:t> </a:t>
            </a:r>
            <a:r>
              <a:rPr lang="de-CH" sz="6000"/>
              <a:t>oder Ethereum?</a:t>
            </a:r>
            <a:endParaRPr lang="de-CH" sz="6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pPr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084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P-IKA-2019">
  <a:themeElements>
    <a:clrScheme name="Gebändert">
      <a:dk1>
        <a:srgbClr val="2C2C2C"/>
      </a:dk1>
      <a:lt1>
        <a:srgbClr val="FFFFFF"/>
      </a:lt1>
      <a:dk2>
        <a:srgbClr val="606060"/>
      </a:dk2>
      <a:lt2>
        <a:srgbClr val="EDEDED"/>
      </a:lt2>
      <a:accent1>
        <a:srgbClr val="FFC000"/>
      </a:accent1>
      <a:accent2>
        <a:srgbClr val="A5D028"/>
      </a:accent2>
      <a:accent3>
        <a:srgbClr val="0CC978"/>
      </a:accent3>
      <a:accent4>
        <a:srgbClr val="099BDD"/>
      </a:accent4>
      <a:accent5>
        <a:srgbClr val="47BFCD"/>
      </a:accent5>
      <a:accent6>
        <a:srgbClr val="DD7C15"/>
      </a:accent6>
      <a:hlink>
        <a:srgbClr val="FF9933"/>
      </a:hlink>
      <a:folHlink>
        <a:srgbClr val="B2B2B2"/>
      </a:folHlink>
    </a:clrScheme>
    <a:fontScheme name="Gebänder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bänder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AP-IKA-2019" id="{4730B2BC-BC45-45E1-A58F-93D33924EA30}" vid="{2EE00740-4AA2-4BB6-BC84-089C0040E27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</Words>
  <Application>Microsoft Office PowerPoint</Application>
  <PresentationFormat>Breitbild</PresentationFormat>
  <Paragraphs>75</Paragraphs>
  <Slides>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4" baseType="lpstr">
      <vt:lpstr>Calibri</vt:lpstr>
      <vt:lpstr>Corbel</vt:lpstr>
      <vt:lpstr>Wingdings</vt:lpstr>
      <vt:lpstr>LAP-IKA-2019</vt:lpstr>
      <vt:lpstr>Kryptowährungen</vt:lpstr>
      <vt:lpstr>Bitcoin</vt:lpstr>
      <vt:lpstr>Private Key</vt:lpstr>
      <vt:lpstr>Ethereum</vt:lpstr>
      <vt:lpstr>Altcoins</vt:lpstr>
      <vt:lpstr>Mining</vt:lpstr>
      <vt:lpstr>Wallet</vt:lpstr>
      <vt:lpstr>Kursentwicklung</vt:lpstr>
      <vt:lpstr>Bitcoins, Altcoins oder Ethereum?</vt:lpstr>
      <vt:lpstr>Altcoins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Kryptowährungen</dc:title>
  <dc:creator>KV Schweiz</dc:creator>
  <dcterms:created xsi:type="dcterms:W3CDTF">2018-04-09T16:57:17Z</dcterms:created>
  <dcterms:modified xsi:type="dcterms:W3CDTF">2018-11-06T09:36:14Z</dcterms:modified>
</cp:coreProperties>
</file>