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8" r:id="rId2"/>
  </p:sldMasterIdLst>
  <p:notesMasterIdLst>
    <p:notesMasterId r:id="rId11"/>
  </p:notesMasterIdLst>
  <p:handoutMasterIdLst>
    <p:handoutMasterId r:id="rId12"/>
  </p:handoutMasterIdLst>
  <p:sldIdLst>
    <p:sldId id="256" r:id="rId3"/>
    <p:sldId id="257" r:id="rId4"/>
    <p:sldId id="258" r:id="rId5"/>
    <p:sldId id="259" r:id="rId6"/>
    <p:sldId id="260" r:id="rId7"/>
    <p:sldId id="261" r:id="rId8"/>
    <p:sldId id="263" r:id="rId9"/>
    <p:sldId id="262" r:id="rId10"/>
  </p:sldIdLst>
  <p:sldSz cx="12192000" cy="6858000"/>
  <p:notesSz cx="9144000" cy="6858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00B0F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3" autoAdjust="0"/>
    <p:restoredTop sz="96796" autoAdjust="0"/>
  </p:normalViewPr>
  <p:slideViewPr>
    <p:cSldViewPr snapToGrid="0">
      <p:cViewPr varScale="1">
        <p:scale>
          <a:sx n="55" d="100"/>
          <a:sy n="55" d="100"/>
        </p:scale>
        <p:origin x="102" y="117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125" d="100"/>
          <a:sy n="125" d="100"/>
        </p:scale>
        <p:origin x="2419"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3" name="Datumsplatzhalter 2"/>
          <p:cNvSpPr>
            <a:spLocks noGrp="1"/>
          </p:cNvSpPr>
          <p:nvPr>
            <p:ph type="dt" sz="quarter" idx="1"/>
          </p:nvPr>
        </p:nvSpPr>
        <p:spPr>
          <a:xfrm>
            <a:off x="5179484" y="1"/>
            <a:ext cx="3962400" cy="344091"/>
          </a:xfrm>
          <a:prstGeom prst="rect">
            <a:avLst/>
          </a:prstGeom>
        </p:spPr>
        <p:txBody>
          <a:bodyPr vert="horz" lIns="91440" tIns="45720" rIns="91440" bIns="45720" rtlCol="0"/>
          <a:lstStyle>
            <a:lvl1pPr algn="r">
              <a:defRPr sz="1200"/>
            </a:lvl1pPr>
          </a:lstStyle>
          <a:p>
            <a:fld id="{794F9E9A-A667-41A9-9AD5-43B3F0000C31}" type="datetimeFigureOut">
              <a:rPr lang="de-CH" smtClean="0"/>
              <a:t>28.05.2018</a:t>
            </a:fld>
            <a:endParaRPr lang="de-CH" dirty="0"/>
          </a:p>
        </p:txBody>
      </p:sp>
      <p:sp>
        <p:nvSpPr>
          <p:cNvPr id="4" name="Fußzeilenplatzhalter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de-CH" dirty="0"/>
          </a:p>
        </p:txBody>
      </p:sp>
      <p:sp>
        <p:nvSpPr>
          <p:cNvPr id="5" name="Foliennummernplatzhalter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738216FF-A774-4ABA-A098-AA1FD76F7C95}" type="slidenum">
              <a:rPr lang="de-CH" smtClean="0"/>
              <a:t>‹Nr.›</a:t>
            </a:fld>
            <a:endParaRPr lang="de-CH" dirty="0"/>
          </a:p>
        </p:txBody>
      </p:sp>
      <p:pic>
        <p:nvPicPr>
          <p:cNvPr id="6" name="Grafik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
            <a:ext cx="1175817" cy="848089"/>
          </a:xfrm>
          <a:prstGeom prst="rect">
            <a:avLst/>
          </a:prstGeom>
        </p:spPr>
      </p:pic>
    </p:spTree>
    <p:extLst>
      <p:ext uri="{BB962C8B-B14F-4D97-AF65-F5344CB8AC3E}">
        <p14:creationId xmlns:p14="http://schemas.microsoft.com/office/powerpoint/2010/main" val="1640350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9E20476E-0D4E-4991-AE0D-864CD75B8DDE}" type="datetimeFigureOut">
              <a:rPr lang="de-CH" smtClean="0"/>
              <a:t>28.05.2018</a:t>
            </a:fld>
            <a:endParaRPr lang="de-CH"/>
          </a:p>
        </p:txBody>
      </p:sp>
      <p:sp>
        <p:nvSpPr>
          <p:cNvPr id="4" name="Folienbildplatzhalt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9CD4DF53-D975-4C72-A109-EE45DEEED202}" type="slidenum">
              <a:rPr lang="de-CH" smtClean="0"/>
              <a:t>‹Nr.›</a:t>
            </a:fld>
            <a:endParaRPr lang="de-CH"/>
          </a:p>
        </p:txBody>
      </p:sp>
    </p:spTree>
    <p:extLst>
      <p:ext uri="{BB962C8B-B14F-4D97-AF65-F5344CB8AC3E}">
        <p14:creationId xmlns:p14="http://schemas.microsoft.com/office/powerpoint/2010/main" val="682921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Stand April 2017</a:t>
            </a:r>
            <a:endParaRPr lang="de-CH" dirty="0"/>
          </a:p>
        </p:txBody>
      </p:sp>
      <p:sp>
        <p:nvSpPr>
          <p:cNvPr id="4" name="Foliennummernplatzhalter 3"/>
          <p:cNvSpPr>
            <a:spLocks noGrp="1"/>
          </p:cNvSpPr>
          <p:nvPr>
            <p:ph type="sldNum" sz="quarter" idx="10"/>
          </p:nvPr>
        </p:nvSpPr>
        <p:spPr/>
        <p:txBody>
          <a:bodyPr/>
          <a:lstStyle/>
          <a:p>
            <a:fld id="{9CD4DF53-D975-4C72-A109-EE45DEEED202}" type="slidenum">
              <a:rPr lang="de-CH" smtClean="0"/>
              <a:t>1</a:t>
            </a:fld>
            <a:endParaRPr lang="de-CH"/>
          </a:p>
        </p:txBody>
      </p:sp>
    </p:spTree>
    <p:extLst>
      <p:ext uri="{BB962C8B-B14F-4D97-AF65-F5344CB8AC3E}">
        <p14:creationId xmlns:p14="http://schemas.microsoft.com/office/powerpoint/2010/main" val="15986481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solidFill>
                  <a:srgbClr val="FFFF00"/>
                </a:solidFill>
                <a:effectLst>
                  <a:outerShdw blurRad="469900" dist="342900" dir="5400000" sy="-20000" rotWithShape="0">
                    <a:prstClr val="black">
                      <a:alpha val="66000"/>
                    </a:prstClr>
                  </a:outerShdw>
                </a:effectLst>
                <a:latin typeface="+mj-lt"/>
              </a:defRPr>
            </a:lvl1pPr>
          </a:lstStyle>
          <a:p>
            <a:r>
              <a:rPr lang="de-DE" dirty="0" smtClean="0"/>
              <a:t>Titelmasterformat durch Klicken bearbeiten</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en-US" dirty="0"/>
          </a:p>
        </p:txBody>
      </p:sp>
      <p:sp>
        <p:nvSpPr>
          <p:cNvPr id="7" name="Date Placeholder 6"/>
          <p:cNvSpPr>
            <a:spLocks noGrp="1"/>
          </p:cNvSpPr>
          <p:nvPr>
            <p:ph type="dt" sz="half" idx="10"/>
          </p:nvPr>
        </p:nvSpPr>
        <p:spPr>
          <a:xfrm>
            <a:off x="838200" y="6356350"/>
            <a:ext cx="2743200" cy="365125"/>
          </a:xfrm>
          <a:prstGeom prst="rect">
            <a:avLst/>
          </a:prstGeom>
        </p:spPr>
        <p:txBody>
          <a:bodyPr/>
          <a:lstStyle/>
          <a:p>
            <a:fld id="{3F83D79C-8EEE-4A74-8164-40988C94D8B5}" type="datetimeFigureOut">
              <a:rPr lang="de-CH" smtClean="0"/>
              <a:t>28.05.2018</a:t>
            </a:fld>
            <a:endParaRPr lang="de-CH"/>
          </a:p>
        </p:txBody>
      </p:sp>
      <p:sp>
        <p:nvSpPr>
          <p:cNvPr id="8" name="Footer Placeholder 7"/>
          <p:cNvSpPr>
            <a:spLocks noGrp="1"/>
          </p:cNvSpPr>
          <p:nvPr>
            <p:ph type="ftr" sz="quarter" idx="11"/>
          </p:nvPr>
        </p:nvSpPr>
        <p:spPr/>
        <p:txBody>
          <a:bodyPr/>
          <a:lstStyle/>
          <a:p>
            <a:endParaRPr lang="de-CH"/>
          </a:p>
        </p:txBody>
      </p:sp>
      <p:sp>
        <p:nvSpPr>
          <p:cNvPr id="9" name="Slide Number Placeholder 8"/>
          <p:cNvSpPr>
            <a:spLocks noGrp="1"/>
          </p:cNvSpPr>
          <p:nvPr>
            <p:ph type="sldNum" sz="quarter" idx="12"/>
          </p:nvPr>
        </p:nvSpPr>
        <p:spPr/>
        <p:txBody>
          <a:bodyPr/>
          <a:lstStyle/>
          <a:p>
            <a:fld id="{38FB2778-5202-4C21-A166-0F9FF3064428}" type="slidenum">
              <a:rPr lang="de-CH" smtClean="0"/>
              <a:t>‹Nr.›</a:t>
            </a:fld>
            <a:endParaRPr lang="de-CH"/>
          </a:p>
        </p:txBody>
      </p:sp>
    </p:spTree>
    <p:extLst>
      <p:ext uri="{BB962C8B-B14F-4D97-AF65-F5344CB8AC3E}">
        <p14:creationId xmlns:p14="http://schemas.microsoft.com/office/powerpoint/2010/main" val="344938112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838200" y="1825625"/>
            <a:ext cx="5307016"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3F83D79C-8EEE-4A74-8164-40988C94D8B5}" type="datetimeFigureOut">
              <a:rPr lang="de-CH" smtClean="0"/>
              <a:t>28.05.2018</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38FB2778-5202-4C21-A166-0F9FF3064428}" type="slidenum">
              <a:rPr lang="de-CH" smtClean="0"/>
              <a:t>‹Nr.›</a:t>
            </a:fld>
            <a:endParaRPr lang="de-CH"/>
          </a:p>
        </p:txBody>
      </p:sp>
    </p:spTree>
    <p:extLst>
      <p:ext uri="{BB962C8B-B14F-4D97-AF65-F5344CB8AC3E}">
        <p14:creationId xmlns:p14="http://schemas.microsoft.com/office/powerpoint/2010/main" val="364275680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ext links Bild rech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838200" y="1825625"/>
            <a:ext cx="5307016"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3F83D79C-8EEE-4A74-8164-40988C94D8B5}" type="datetimeFigureOut">
              <a:rPr lang="de-CH" smtClean="0"/>
              <a:t>28.05.2018</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38FB2778-5202-4C21-A166-0F9FF3064428}" type="slidenum">
              <a:rPr lang="de-CH" smtClean="0"/>
              <a:t>‹Nr.›</a:t>
            </a:fld>
            <a:endParaRPr lang="de-CH"/>
          </a:p>
        </p:txBody>
      </p:sp>
    </p:spTree>
    <p:extLst>
      <p:ext uri="{BB962C8B-B14F-4D97-AF65-F5344CB8AC3E}">
        <p14:creationId xmlns:p14="http://schemas.microsoft.com/office/powerpoint/2010/main" val="257332522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F83D79C-8EEE-4A74-8164-40988C94D8B5}" type="datetimeFigureOut">
              <a:rPr lang="de-CH" smtClean="0"/>
              <a:t>28.05.2018</a:t>
            </a:fld>
            <a:endParaRPr lang="de-CH"/>
          </a:p>
        </p:txBody>
      </p:sp>
      <p:sp>
        <p:nvSpPr>
          <p:cNvPr id="3" name="Fußzeilenplatzhalter 2"/>
          <p:cNvSpPr>
            <a:spLocks noGrp="1"/>
          </p:cNvSpPr>
          <p:nvPr>
            <p:ph type="ftr" sz="quarter" idx="11"/>
          </p:nvPr>
        </p:nvSpPr>
        <p:spPr/>
        <p:txBody>
          <a:bodyPr/>
          <a:lstStyle/>
          <a:p>
            <a:endParaRPr lang="de-CH"/>
          </a:p>
        </p:txBody>
      </p:sp>
      <p:sp>
        <p:nvSpPr>
          <p:cNvPr id="4" name="Foliennummernplatzhalter 3"/>
          <p:cNvSpPr>
            <a:spLocks noGrp="1"/>
          </p:cNvSpPr>
          <p:nvPr>
            <p:ph type="sldNum" sz="quarter" idx="12"/>
          </p:nvPr>
        </p:nvSpPr>
        <p:spPr/>
        <p:txBody>
          <a:bodyPr/>
          <a:lstStyle/>
          <a:p>
            <a:fld id="{38FB2778-5202-4C21-A166-0F9FF3064428}" type="slidenum">
              <a:rPr lang="de-CH" smtClean="0"/>
              <a:t>‹Nr.›</a:t>
            </a:fld>
            <a:endParaRPr lang="de-CH"/>
          </a:p>
        </p:txBody>
      </p:sp>
    </p:spTree>
    <p:extLst>
      <p:ext uri="{BB962C8B-B14F-4D97-AF65-F5344CB8AC3E}">
        <p14:creationId xmlns:p14="http://schemas.microsoft.com/office/powerpoint/2010/main" val="28524469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hyperlink" Target="https://co2tieferlegen.ch/" TargetMode="Externa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dirty="0" smtClean="0"/>
              <a:t>Titelmasterformat durch Klicken bearbeiten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de-C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38FB2778-5202-4C21-A166-0F9FF3064428}" type="slidenum">
              <a:rPr lang="de-CH" smtClean="0"/>
              <a:t>‹Nr.›</a:t>
            </a:fld>
            <a:endParaRPr lang="de-CH"/>
          </a:p>
        </p:txBody>
      </p:sp>
      <p:sp>
        <p:nvSpPr>
          <p:cNvPr id="7" name="Wolkenförmige Legende 6">
            <a:hlinkClick r:id="rId6"/>
          </p:cNvPr>
          <p:cNvSpPr/>
          <p:nvPr userDrawn="1"/>
        </p:nvSpPr>
        <p:spPr>
          <a:xfrm>
            <a:off x="11681717" y="107879"/>
            <a:ext cx="436651" cy="42124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456872743"/>
      </p:ext>
    </p:extLst>
  </p:cSld>
  <p:clrMap bg1="dk1" tx1="lt1" bg2="dk2" tx2="lt2" accent1="accent1" accent2="accent2" accent3="accent3" accent4="accent4" accent5="accent5" accent6="accent6" hlink="hlink" folHlink="folHlink"/>
  <p:sldLayoutIdLst>
    <p:sldLayoutId id="2147483661" r:id="rId1"/>
    <p:sldLayoutId id="2147483664" r:id="rId2"/>
    <p:sldLayoutId id="2147483690" r:id="rId3"/>
  </p:sldLayoutIdLst>
  <p:timing>
    <p:tnLst>
      <p:par>
        <p:cTn id="1" dur="indefinite" restart="never" nodeType="tmRoot"/>
      </p:par>
    </p:tnLst>
  </p:timing>
  <p:txStyles>
    <p:titleStyle>
      <a:lvl1pPr algn="l" defTabSz="914400" rtl="0" eaLnBrk="1" latinLnBrk="0" hangingPunct="1">
        <a:lnSpc>
          <a:spcPct val="90000"/>
        </a:lnSpc>
        <a:spcBef>
          <a:spcPct val="0"/>
        </a:spcBef>
        <a:buNone/>
        <a:defRPr sz="5400" b="0" kern="1200">
          <a:solidFill>
            <a:srgbClr val="FFFF00"/>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CH"/>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83D79C-8EEE-4A74-8164-40988C94D8B5}" type="datetimeFigureOut">
              <a:rPr lang="de-CH" smtClean="0"/>
              <a:t>28.05.2018</a:t>
            </a:fld>
            <a:endParaRPr lang="de-CH"/>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CH"/>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FB2778-5202-4C21-A166-0F9FF3064428}" type="slidenum">
              <a:rPr lang="de-CH" smtClean="0"/>
              <a:t>‹Nr.›</a:t>
            </a:fld>
            <a:endParaRPr lang="de-CH"/>
          </a:p>
        </p:txBody>
      </p:sp>
    </p:spTree>
    <p:extLst>
      <p:ext uri="{BB962C8B-B14F-4D97-AF65-F5344CB8AC3E}">
        <p14:creationId xmlns:p14="http://schemas.microsoft.com/office/powerpoint/2010/main" val="1587906979"/>
      </p:ext>
    </p:extLst>
  </p:cSld>
  <p:clrMap bg1="lt1" tx1="dk1" bg2="lt2" tx2="dk2" accent1="accent1" accent2="accent2" accent3="accent3" accent4="accent4" accent5="accent5" accent6="accent6" hlink="hlink" folHlink="folHlink"/>
  <p:sldLayoutIdLst>
    <p:sldLayoutId id="214748368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lipse 4"/>
          <p:cNvSpPr/>
          <p:nvPr/>
        </p:nvSpPr>
        <p:spPr>
          <a:xfrm>
            <a:off x="4626501" y="1992302"/>
            <a:ext cx="369393" cy="380344"/>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de-CH"/>
          </a:p>
        </p:txBody>
      </p:sp>
      <p:sp>
        <p:nvSpPr>
          <p:cNvPr id="2" name="Titel 1"/>
          <p:cNvSpPr>
            <a:spLocks noGrp="1"/>
          </p:cNvSpPr>
          <p:nvPr>
            <p:ph type="ctrTitle"/>
          </p:nvPr>
        </p:nvSpPr>
        <p:spPr/>
        <p:txBody>
          <a:bodyPr/>
          <a:lstStyle/>
          <a:p>
            <a:r>
              <a:rPr lang="de-CH" dirty="0" smtClean="0"/>
              <a:t>Fahrzeugtechnologien</a:t>
            </a:r>
            <a:endParaRPr lang="de-CH" dirty="0"/>
          </a:p>
        </p:txBody>
      </p:sp>
      <p:sp>
        <p:nvSpPr>
          <p:cNvPr id="3" name="Untertitel 2"/>
          <p:cNvSpPr>
            <a:spLocks noGrp="1"/>
          </p:cNvSpPr>
          <p:nvPr>
            <p:ph type="subTitle" idx="1"/>
          </p:nvPr>
        </p:nvSpPr>
        <p:spPr/>
        <p:txBody>
          <a:bodyPr/>
          <a:lstStyle/>
          <a:p>
            <a:r>
              <a:rPr lang="de-CH" dirty="0" smtClean="0"/>
              <a:t>energieeffizient &amp; umweltbewusst</a:t>
            </a:r>
            <a:endParaRPr lang="de-CH" dirty="0"/>
          </a:p>
        </p:txBody>
      </p:sp>
      <p:pic>
        <p:nvPicPr>
          <p:cNvPr id="4" name="Grafik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5019" y="291863"/>
            <a:ext cx="2238391" cy="1614499"/>
          </a:xfrm>
          <a:prstGeom prst="rect">
            <a:avLst/>
          </a:prstGeom>
        </p:spPr>
      </p:pic>
    </p:spTree>
    <p:extLst>
      <p:ext uri="{BB962C8B-B14F-4D97-AF65-F5344CB8AC3E}">
        <p14:creationId xmlns:p14="http://schemas.microsoft.com/office/powerpoint/2010/main" val="33000258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10000">
        <p15:prstTrans prst="curtains"/>
      </p:transition>
    </mc:Choice>
    <mc:Fallback xmlns="">
      <p:transition spd="slow" advTm="10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Elektrofahrzeug</a:t>
            </a:r>
            <a:endParaRPr lang="de-CH" dirty="0"/>
          </a:p>
        </p:txBody>
      </p:sp>
      <p:sp>
        <p:nvSpPr>
          <p:cNvPr id="3" name="Inhaltsplatzhalter 2"/>
          <p:cNvSpPr>
            <a:spLocks noGrp="1"/>
          </p:cNvSpPr>
          <p:nvPr>
            <p:ph sz="half" idx="1"/>
          </p:nvPr>
        </p:nvSpPr>
        <p:spPr>
          <a:xfrm>
            <a:off x="1120000" y="1825625"/>
            <a:ext cx="4614377" cy="4351338"/>
          </a:xfrm>
        </p:spPr>
        <p:txBody>
          <a:bodyPr/>
          <a:lstStyle/>
          <a:p>
            <a:r>
              <a:rPr lang="de-CH" dirty="0"/>
              <a:t>vollständig elektrisch </a:t>
            </a:r>
            <a:r>
              <a:rPr lang="de-CH" dirty="0" smtClean="0"/>
              <a:t>angetrieben</a:t>
            </a:r>
          </a:p>
          <a:p>
            <a:r>
              <a:rPr lang="de-CH" dirty="0" smtClean="0"/>
              <a:t>Akku</a:t>
            </a:r>
          </a:p>
          <a:p>
            <a:r>
              <a:rPr lang="de-CH" dirty="0" smtClean="0"/>
              <a:t>hoher Wirkungsgrad</a:t>
            </a:r>
          </a:p>
          <a:p>
            <a:r>
              <a:rPr lang="de-CH" dirty="0"/>
              <a:t>CO</a:t>
            </a:r>
            <a:r>
              <a:rPr lang="de-CH" baseline="-25000" dirty="0"/>
              <a:t>2</a:t>
            </a:r>
            <a:r>
              <a:rPr lang="de-CH" dirty="0"/>
              <a:t>-Ausstoss im Fahrbetrieb </a:t>
            </a:r>
            <a:r>
              <a:rPr lang="de-CH" dirty="0" smtClean="0"/>
              <a:t>0</a:t>
            </a:r>
            <a:r>
              <a:rPr lang="de-CH" dirty="0"/>
              <a:t> </a:t>
            </a:r>
            <a:r>
              <a:rPr lang="de-CH" dirty="0" smtClean="0"/>
              <a:t>g/km</a:t>
            </a:r>
          </a:p>
          <a:p>
            <a:r>
              <a:rPr lang="de-CH" dirty="0"/>
              <a:t>CO</a:t>
            </a:r>
            <a:r>
              <a:rPr lang="de-CH" baseline="-25000" dirty="0"/>
              <a:t>2</a:t>
            </a:r>
            <a:r>
              <a:rPr lang="de-CH" dirty="0"/>
              <a:t>-Emissionen </a:t>
            </a:r>
            <a:r>
              <a:rPr lang="de-CH" dirty="0" smtClean="0"/>
              <a:t>bei Stromerzeugung</a:t>
            </a:r>
            <a:endParaRPr lang="de-CH" dirty="0"/>
          </a:p>
        </p:txBody>
      </p:sp>
      <p:sp>
        <p:nvSpPr>
          <p:cNvPr id="8" name="Inhaltsplatzhalter 7"/>
          <p:cNvSpPr>
            <a:spLocks noGrp="1"/>
          </p:cNvSpPr>
          <p:nvPr>
            <p:ph sz="half" idx="2"/>
          </p:nvPr>
        </p:nvSpPr>
        <p:spPr/>
        <p:txBody>
          <a:bodyPr/>
          <a:lstStyle/>
          <a:p>
            <a:endParaRPr lang="de-CH"/>
          </a:p>
        </p:txBody>
      </p:sp>
      <p:pic>
        <p:nvPicPr>
          <p:cNvPr id="1030" name="Picture 6" descr="https://upload.wikimedia.org/wikipedia/commons/c/cb/E-golf-engine.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5774076" y="1513615"/>
            <a:ext cx="6165187" cy="5093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73973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10000">
        <p15:prstTrans prst="curtains"/>
      </p:transition>
    </mc:Choice>
    <mc:Fallback xmlns="">
      <p:transition spd="slow" advTm="10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Hybridfahrzeug</a:t>
            </a:r>
            <a:endParaRPr lang="de-CH" dirty="0"/>
          </a:p>
        </p:txBody>
      </p:sp>
      <p:sp>
        <p:nvSpPr>
          <p:cNvPr id="3" name="Inhaltsplatzhalter 2"/>
          <p:cNvSpPr>
            <a:spLocks noGrp="1"/>
          </p:cNvSpPr>
          <p:nvPr>
            <p:ph sz="half" idx="1"/>
          </p:nvPr>
        </p:nvSpPr>
        <p:spPr>
          <a:xfrm>
            <a:off x="838200" y="1825625"/>
            <a:ext cx="4905054" cy="4351338"/>
          </a:xfrm>
        </p:spPr>
        <p:txBody>
          <a:bodyPr/>
          <a:lstStyle/>
          <a:p>
            <a:r>
              <a:rPr lang="de-CH" dirty="0" smtClean="0"/>
              <a:t>zwei </a:t>
            </a:r>
            <a:r>
              <a:rPr lang="de-CH" dirty="0"/>
              <a:t>verschiedene bordeigene Antriebs- und </a:t>
            </a:r>
            <a:r>
              <a:rPr lang="de-CH" dirty="0" smtClean="0"/>
              <a:t>Energiespeichersysteme</a:t>
            </a:r>
          </a:p>
          <a:p>
            <a:r>
              <a:rPr lang="de-CH" dirty="0" smtClean="0"/>
              <a:t>zumeist Elektro- </a:t>
            </a:r>
            <a:r>
              <a:rPr lang="de-CH" dirty="0"/>
              <a:t>und </a:t>
            </a:r>
            <a:r>
              <a:rPr lang="de-CH" dirty="0" smtClean="0"/>
              <a:t>Verbrennungsmotor</a:t>
            </a:r>
          </a:p>
          <a:p>
            <a:r>
              <a:rPr lang="de-CH" dirty="0" smtClean="0"/>
              <a:t>Vollhybride bei niedrigen Geschwindigkeiten rein elektrisch</a:t>
            </a:r>
            <a:endParaRPr lang="de-CH" dirty="0"/>
          </a:p>
        </p:txBody>
      </p:sp>
      <p:pic>
        <p:nvPicPr>
          <p:cNvPr id="2050" name="Picture 2" descr="http://img.carfacto.de/img/glossar/hybridfahrzeug/Hybridantrieb_klein-w2048-h1105.jpe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6667927" y="3770474"/>
            <a:ext cx="5325187" cy="28732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70311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10000">
        <p15:prstTrans prst="curtains"/>
      </p:transition>
    </mc:Choice>
    <mc:Fallback xmlns="">
      <p:transition spd="slow" advTm="10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p:cNvGraphicFramePr>
            <a:graphicFrameLocks noGrp="1"/>
          </p:cNvGraphicFramePr>
          <p:nvPr>
            <p:extLst>
              <p:ext uri="{D42A27DB-BD31-4B8C-83A1-F6EECF244321}">
                <p14:modId xmlns:p14="http://schemas.microsoft.com/office/powerpoint/2010/main" val="4040556828"/>
              </p:ext>
            </p:extLst>
          </p:nvPr>
        </p:nvGraphicFramePr>
        <p:xfrm>
          <a:off x="945222" y="1566810"/>
          <a:ext cx="11088606" cy="5060020"/>
        </p:xfrm>
        <a:graphic>
          <a:graphicData uri="http://schemas.openxmlformats.org/drawingml/2006/table">
            <a:tbl>
              <a:tblPr>
                <a:blipFill>
                  <a:blip r:embed="rId2"/>
                  <a:stretch>
                    <a:fillRect/>
                  </a:stretch>
                </a:blipFill>
                <a:tableStyleId>{5C22544A-7EE6-4342-B048-85BDC9FD1C3A}</a:tableStyleId>
              </a:tblPr>
              <a:tblGrid>
                <a:gridCol w="5400000">
                  <a:extLst>
                    <a:ext uri="{9D8B030D-6E8A-4147-A177-3AD203B41FA5}">
                      <a16:colId xmlns:a16="http://schemas.microsoft.com/office/drawing/2014/main" val="462744450"/>
                    </a:ext>
                  </a:extLst>
                </a:gridCol>
                <a:gridCol w="5688606">
                  <a:extLst>
                    <a:ext uri="{9D8B030D-6E8A-4147-A177-3AD203B41FA5}">
                      <a16:colId xmlns:a16="http://schemas.microsoft.com/office/drawing/2014/main" val="2080435307"/>
                    </a:ext>
                  </a:extLst>
                </a:gridCol>
              </a:tblGrid>
              <a:tr h="1465987">
                <a:tc>
                  <a:txBody>
                    <a:bodyPr/>
                    <a:lstStyle/>
                    <a:p>
                      <a:pPr marL="457200" marR="0" indent="-457200" algn="l" defTabSz="914400" rtl="0" eaLnBrk="1" fontAlgn="auto" latinLnBrk="0" hangingPunct="1">
                        <a:lnSpc>
                          <a:spcPct val="100000"/>
                        </a:lnSpc>
                        <a:spcBef>
                          <a:spcPts val="0"/>
                        </a:spcBef>
                        <a:spcAft>
                          <a:spcPts val="0"/>
                        </a:spcAft>
                        <a:buClr>
                          <a:srgbClr val="FFFF00"/>
                        </a:buClr>
                        <a:buSzTx/>
                        <a:buFont typeface="Arial" panose="020B0604020202020204" pitchFamily="34" charset="0"/>
                        <a:buChar char="•"/>
                        <a:tabLst/>
                        <a:defRPr/>
                      </a:pPr>
                      <a:r>
                        <a:rPr lang="de-CH" sz="2800" dirty="0" smtClean="0">
                          <a:solidFill>
                            <a:schemeClr val="tx1"/>
                          </a:solidFill>
                        </a:rPr>
                        <a:t>Kombination von Benzin- und Elektroantrieb</a:t>
                      </a:r>
                    </a:p>
                  </a:txBody>
                  <a:tcPr anchor="ctr">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de-CH" sz="2800" dirty="0" smtClean="0">
                        <a:solidFill>
                          <a:srgbClr val="002060"/>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blipFill dpi="0" rotWithShape="1">
                      <a:blip r:embed="rId2">
                        <a:extLst>
                          <a:ext uri="{28A0092B-C50C-407E-A947-70E740481C1C}">
                            <a14:useLocalDpi xmlns:a14="http://schemas.microsoft.com/office/drawing/2010/main" val="0"/>
                          </a:ext>
                        </a:extLst>
                      </a:blip>
                      <a:srcRect/>
                      <a:stretch>
                        <a:fillRect/>
                      </a:stretch>
                    </a:blipFill>
                  </a:tcPr>
                </a:tc>
                <a:extLst>
                  <a:ext uri="{0D108BD9-81ED-4DB2-BD59-A6C34878D82A}">
                    <a16:rowId xmlns:a16="http://schemas.microsoft.com/office/drawing/2014/main" val="883606759"/>
                  </a:ext>
                </a:extLst>
              </a:tr>
              <a:tr h="2128046">
                <a:tc>
                  <a:txBody>
                    <a:bodyPr/>
                    <a:lstStyle/>
                    <a:p>
                      <a:pPr marL="457200" marR="0" indent="-457200" algn="l" defTabSz="914400" rtl="0" eaLnBrk="1" fontAlgn="auto" latinLnBrk="0" hangingPunct="1">
                        <a:lnSpc>
                          <a:spcPct val="100000"/>
                        </a:lnSpc>
                        <a:spcBef>
                          <a:spcPts val="0"/>
                        </a:spcBef>
                        <a:spcAft>
                          <a:spcPts val="0"/>
                        </a:spcAft>
                        <a:buClr>
                          <a:srgbClr val="FFFF00"/>
                        </a:buClr>
                        <a:buSzTx/>
                        <a:buFont typeface="Arial" panose="020B0604020202020204" pitchFamily="34" charset="0"/>
                        <a:buChar char="•"/>
                        <a:tabLst/>
                        <a:defRPr/>
                      </a:pPr>
                      <a:r>
                        <a:rPr lang="de-CH" sz="2800" dirty="0" smtClean="0">
                          <a:solidFill>
                            <a:schemeClr val="tx1"/>
                          </a:solidFill>
                        </a:rPr>
                        <a:t>leistungsfähige Batterie, die auch aus der Steckdose mit Strom versorgt werden kann</a:t>
                      </a:r>
                      <a:endParaRPr lang="de-CH" sz="2800" dirty="0">
                        <a:solidFill>
                          <a:schemeClr val="tx1"/>
                        </a:solidFill>
                      </a:endParaRPr>
                    </a:p>
                  </a:txBody>
                  <a:tcPr anchor="ctr">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457200" marR="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de-CH" sz="2800"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0884268"/>
                  </a:ext>
                </a:extLst>
              </a:tr>
              <a:tr h="1465987">
                <a:tc>
                  <a:txBody>
                    <a:bodyPr/>
                    <a:lstStyle/>
                    <a:p>
                      <a:pPr marL="457200" marR="0" indent="-457200" algn="l" defTabSz="914400" rtl="0" eaLnBrk="1" fontAlgn="auto" latinLnBrk="0" hangingPunct="1">
                        <a:lnSpc>
                          <a:spcPct val="100000"/>
                        </a:lnSpc>
                        <a:spcBef>
                          <a:spcPts val="0"/>
                        </a:spcBef>
                        <a:spcAft>
                          <a:spcPts val="0"/>
                        </a:spcAft>
                        <a:buClr>
                          <a:srgbClr val="FFFF00"/>
                        </a:buClr>
                        <a:buSzTx/>
                        <a:buFont typeface="Arial" panose="020B0604020202020204" pitchFamily="34" charset="0"/>
                        <a:buChar char="•"/>
                        <a:tabLst/>
                        <a:defRPr/>
                      </a:pPr>
                      <a:r>
                        <a:rPr lang="de-CH" sz="2800" dirty="0" smtClean="0">
                          <a:solidFill>
                            <a:schemeClr val="tx1"/>
                          </a:solidFill>
                        </a:rPr>
                        <a:t>höhere elektrische Reichweite</a:t>
                      </a:r>
                    </a:p>
                    <a:p>
                      <a:endParaRPr lang="de-CH" sz="2800" dirty="0">
                        <a:solidFill>
                          <a:schemeClr val="tx1"/>
                        </a:solidFill>
                      </a:endParaRPr>
                    </a:p>
                  </a:txBody>
                  <a:tcPr anchor="ctr">
                    <a:lnL w="12700" cmpd="sng">
                      <a:noFill/>
                    </a:lnL>
                    <a:lnR w="12700" cmpd="sng">
                      <a:noFill/>
                    </a:lnR>
                    <a:lnT w="381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vMerge="1">
                  <a:txBody>
                    <a:bodyPr/>
                    <a:lstStyle/>
                    <a:p>
                      <a:endParaRPr lang="de-CH" sz="2800"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65447609"/>
                  </a:ext>
                </a:extLst>
              </a:tr>
            </a:tbl>
          </a:graphicData>
        </a:graphic>
      </p:graphicFrame>
      <p:sp>
        <p:nvSpPr>
          <p:cNvPr id="2" name="Titel 1"/>
          <p:cNvSpPr>
            <a:spLocks noGrp="1"/>
          </p:cNvSpPr>
          <p:nvPr>
            <p:ph type="title"/>
          </p:nvPr>
        </p:nvSpPr>
        <p:spPr/>
        <p:txBody>
          <a:bodyPr/>
          <a:lstStyle/>
          <a:p>
            <a:r>
              <a:rPr lang="de-CH" dirty="0" err="1" smtClean="0"/>
              <a:t>Plug-in</a:t>
            </a:r>
            <a:r>
              <a:rPr lang="de-CH" dirty="0" smtClean="0"/>
              <a:t>-Hybrid</a:t>
            </a:r>
            <a:endParaRPr lang="de-CH" dirty="0"/>
          </a:p>
        </p:txBody>
      </p:sp>
    </p:spTree>
    <p:extLst>
      <p:ext uri="{BB962C8B-B14F-4D97-AF65-F5344CB8AC3E}">
        <p14:creationId xmlns:p14="http://schemas.microsoft.com/office/powerpoint/2010/main" val="1032605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10000">
        <p15:prstTrans prst="curtains"/>
      </p:transition>
    </mc:Choice>
    <mc:Fallback xmlns="">
      <p:transition spd="slow" advTm="10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Range Extender</a:t>
            </a:r>
            <a:endParaRPr lang="de-CH" dirty="0"/>
          </a:p>
        </p:txBody>
      </p:sp>
      <p:sp>
        <p:nvSpPr>
          <p:cNvPr id="3" name="Inhaltsplatzhalter 2"/>
          <p:cNvSpPr>
            <a:spLocks noGrp="1"/>
          </p:cNvSpPr>
          <p:nvPr>
            <p:ph sz="half" idx="1"/>
          </p:nvPr>
        </p:nvSpPr>
        <p:spPr>
          <a:xfrm>
            <a:off x="838200" y="1825625"/>
            <a:ext cx="4971836" cy="4351338"/>
          </a:xfrm>
        </p:spPr>
        <p:txBody>
          <a:bodyPr/>
          <a:lstStyle/>
          <a:p>
            <a:r>
              <a:rPr lang="de-CH" dirty="0" smtClean="0"/>
              <a:t>kleiner, zusätzlich zum Elektromotor eingebauter Verbrennungsmotor, der die Reichweite eines Elektrofahrzeugs deutlich erhöht</a:t>
            </a:r>
          </a:p>
          <a:p>
            <a:r>
              <a:rPr lang="de-CH" dirty="0" smtClean="0"/>
              <a:t>wird nur </a:t>
            </a:r>
            <a:r>
              <a:rPr lang="de-CH" dirty="0"/>
              <a:t>zur Stromproduktion genutzt, um die Batterien wieder aufzuladen</a:t>
            </a:r>
          </a:p>
        </p:txBody>
      </p:sp>
      <p:pic>
        <p:nvPicPr>
          <p:cNvPr id="4098" name="Picture 2" descr="https://www.greenoptimistic.com/wp-content/uploads/2014/01/16_KSPG_Range_Extender.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906518" y="1469205"/>
            <a:ext cx="6153165" cy="5227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27416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10000">
        <p15:prstTrans prst="curtains"/>
      </p:transition>
    </mc:Choice>
    <mc:Fallback xmlns="">
      <p:transition spd="slow" advTm="10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1270571" y="4822628"/>
            <a:ext cx="6096000" cy="1015663"/>
          </a:xfrm>
          <a:prstGeom prst="rect">
            <a:avLst/>
          </a:prstGeom>
        </p:spPr>
        <p:txBody>
          <a:bodyPr>
            <a:spAutoFit/>
          </a:bodyPr>
          <a:lstStyle/>
          <a:p>
            <a:r>
              <a:rPr lang="de-CH" sz="1200" dirty="0">
                <a:latin typeface="Times New Roman" panose="02020603050405020304" pitchFamily="18" charset="0"/>
                <a:cs typeface="Times New Roman" panose="02020603050405020304" pitchFamily="18" charset="0"/>
              </a:rPr>
              <a:t>Brennstoffzellen-Fahrzeug</a:t>
            </a:r>
          </a:p>
          <a:p>
            <a:r>
              <a:rPr lang="de-CH" sz="1200" dirty="0">
                <a:latin typeface="Times New Roman" panose="02020603050405020304" pitchFamily="18" charset="0"/>
                <a:cs typeface="Times New Roman" panose="02020603050405020304" pitchFamily="18" charset="0"/>
              </a:rPr>
              <a:t>Brennstoffzellenfahrzeuge verfügen über einen Elektroantrieb, der seine Energie aus Wasserstoff bezieht. Das Fahrzeug produziert dazu an Bord durch eine Brennstoffzelle aus Wasserstoff Strom. Wasserstoff muss chemisch oder mit Elektrolyse hergestellt werden. Dabei können Emissionen entstehen.</a:t>
            </a:r>
            <a:r>
              <a:rPr lang="de-CH" sz="1200" i="1" dirty="0">
                <a:latin typeface="Times New Roman" panose="02020603050405020304" pitchFamily="18" charset="0"/>
                <a:cs typeface="Times New Roman" panose="02020603050405020304" pitchFamily="18" charset="0"/>
              </a:rPr>
              <a:t> </a:t>
            </a:r>
            <a:endParaRPr lang="de-CH" sz="1200" dirty="0">
              <a:latin typeface="Times New Roman" panose="02020603050405020304" pitchFamily="18" charset="0"/>
              <a:cs typeface="Times New Roman" panose="02020603050405020304" pitchFamily="18" charset="0"/>
            </a:endParaRPr>
          </a:p>
        </p:txBody>
      </p:sp>
      <p:pic>
        <p:nvPicPr>
          <p:cNvPr id="4" name="Picture 2" descr="https://www.audi.com/content/audi_com/corporate/de/innovations/studies/models/audi-h-tron-quattro-concept/_jcr_content/fullwidthpar/imagegallery_1/image0.img.png?151401698662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8918" y="1743455"/>
            <a:ext cx="2362796" cy="13290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20853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10000">
        <p15:prstTrans prst="curtains"/>
      </p:transition>
    </mc:Choice>
    <mc:Fallback xmlns="">
      <p:transition spd="slow" advTm="10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0" y="0"/>
            <a:ext cx="12194795" cy="6858000"/>
          </a:xfrm>
          <a:prstGeom prst="rect">
            <a:avLst/>
          </a:prstGeom>
        </p:spPr>
      </p:pic>
    </p:spTree>
    <p:extLst>
      <p:ext uri="{BB962C8B-B14F-4D97-AF65-F5344CB8AC3E}">
        <p14:creationId xmlns:p14="http://schemas.microsoft.com/office/powerpoint/2010/main" val="3286063802"/>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Bewertungskriterien</a:t>
            </a:r>
            <a:endParaRPr lang="de-CH" dirty="0"/>
          </a:p>
        </p:txBody>
      </p:sp>
      <p:sp>
        <p:nvSpPr>
          <p:cNvPr id="3" name="Inhaltsplatzhalter 2"/>
          <p:cNvSpPr>
            <a:spLocks noGrp="1"/>
          </p:cNvSpPr>
          <p:nvPr>
            <p:ph sz="half" idx="1"/>
          </p:nvPr>
        </p:nvSpPr>
        <p:spPr>
          <a:xfrm>
            <a:off x="838200" y="1825625"/>
            <a:ext cx="4663611" cy="4351338"/>
          </a:xfrm>
        </p:spPr>
        <p:txBody>
          <a:bodyPr>
            <a:normAutofit/>
          </a:bodyPr>
          <a:lstStyle/>
          <a:p>
            <a:r>
              <a:rPr lang="de-CH" dirty="0" smtClean="0"/>
              <a:t>Fahrverhalten Stadtverkehr</a:t>
            </a:r>
          </a:p>
          <a:p>
            <a:r>
              <a:rPr lang="de-CH" dirty="0" smtClean="0"/>
              <a:t>Fahrverhalten </a:t>
            </a:r>
            <a:r>
              <a:rPr lang="de-CH" dirty="0" err="1" smtClean="0"/>
              <a:t>Überland</a:t>
            </a:r>
            <a:endParaRPr lang="de-CH" dirty="0" smtClean="0"/>
          </a:p>
          <a:p>
            <a:r>
              <a:rPr lang="de-CH" dirty="0" smtClean="0"/>
              <a:t>Fahrverhalten Autobahn</a:t>
            </a:r>
          </a:p>
          <a:p>
            <a:r>
              <a:rPr lang="de-CH" dirty="0" smtClean="0"/>
              <a:t>Beschleunigung</a:t>
            </a:r>
          </a:p>
          <a:p>
            <a:r>
              <a:rPr lang="de-CH" dirty="0" smtClean="0"/>
              <a:t>Komfort</a:t>
            </a:r>
          </a:p>
          <a:p>
            <a:r>
              <a:rPr lang="de-CH" dirty="0" smtClean="0"/>
              <a:t>Infotainment</a:t>
            </a:r>
          </a:p>
          <a:p>
            <a:r>
              <a:rPr lang="de-CH" dirty="0" smtClean="0"/>
              <a:t>Reichweite</a:t>
            </a:r>
          </a:p>
          <a:p>
            <a:r>
              <a:rPr lang="de-CH" dirty="0" smtClean="0"/>
              <a:t>Energieeffizienz</a:t>
            </a:r>
          </a:p>
        </p:txBody>
      </p:sp>
      <p:sp>
        <p:nvSpPr>
          <p:cNvPr id="5" name="Inhaltsplatzhalter 2"/>
          <p:cNvSpPr>
            <a:spLocks noGrp="1"/>
          </p:cNvSpPr>
          <p:nvPr>
            <p:ph sz="half" idx="1"/>
          </p:nvPr>
        </p:nvSpPr>
        <p:spPr>
          <a:xfrm>
            <a:off x="6586591" y="1825625"/>
            <a:ext cx="4139629" cy="4351338"/>
          </a:xfrm>
        </p:spPr>
        <p:txBody>
          <a:bodyPr/>
          <a:lstStyle/>
          <a:p>
            <a:r>
              <a:rPr lang="de-CH" dirty="0" smtClean="0"/>
              <a:t>Zuladung</a:t>
            </a:r>
          </a:p>
          <a:p>
            <a:r>
              <a:rPr lang="de-CH" dirty="0" smtClean="0"/>
              <a:t>Lärmemission</a:t>
            </a:r>
          </a:p>
          <a:p>
            <a:r>
              <a:rPr lang="de-CH" dirty="0" smtClean="0"/>
              <a:t>Ladetechnologie</a:t>
            </a:r>
          </a:p>
          <a:p>
            <a:r>
              <a:rPr lang="de-CH" dirty="0" smtClean="0"/>
              <a:t>Dauer des Ladevorgangs</a:t>
            </a:r>
          </a:p>
          <a:p>
            <a:r>
              <a:rPr lang="de-CH" dirty="0"/>
              <a:t>Design</a:t>
            </a:r>
          </a:p>
          <a:p>
            <a:r>
              <a:rPr lang="de-CH" dirty="0"/>
              <a:t>Kofferraumvolumen</a:t>
            </a:r>
          </a:p>
          <a:p>
            <a:endParaRPr lang="de-CH" dirty="0" smtClean="0"/>
          </a:p>
        </p:txBody>
      </p:sp>
    </p:spTree>
    <p:extLst>
      <p:ext uri="{BB962C8B-B14F-4D97-AF65-F5344CB8AC3E}">
        <p14:creationId xmlns:p14="http://schemas.microsoft.com/office/powerpoint/2010/main" val="26339445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10000">
        <p15:prstTrans prst="curtains"/>
      </p:transition>
    </mc:Choice>
    <mc:Fallback xmlns="">
      <p:transition spd="slow" advTm="10000">
        <p:fade/>
      </p:transition>
    </mc:Fallback>
  </mc:AlternateContent>
  <p:timing>
    <p:tnLst>
      <p:par>
        <p:cTn id="1" dur="indefinite" restart="never" nodeType="tmRoot"/>
      </p:par>
    </p:tnLst>
  </p:timing>
</p:sld>
</file>

<file path=ppt/theme/theme1.xml><?xml version="1.0" encoding="utf-8"?>
<a:theme xmlns:a="http://schemas.openxmlformats.org/drawingml/2006/main" name="Tiefe">
  <a:themeElements>
    <a:clrScheme name="Tiefe">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Tiefe">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ief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Tiefe</Template>
  <TotalTime>0</TotalTime>
  <Words>147</Words>
  <Application>Microsoft Office PowerPoint</Application>
  <PresentationFormat>Breitbild</PresentationFormat>
  <Paragraphs>38</Paragraphs>
  <Slides>8</Slides>
  <Notes>1</Notes>
  <HiddenSlides>0</HiddenSlides>
  <MMClips>0</MMClips>
  <ScaleCrop>false</ScaleCrop>
  <HeadingPairs>
    <vt:vector size="6" baseType="variant">
      <vt:variant>
        <vt:lpstr>Verwendete Schriftarten</vt:lpstr>
      </vt:variant>
      <vt:variant>
        <vt:i4>5</vt:i4>
      </vt:variant>
      <vt:variant>
        <vt:lpstr>Design</vt:lpstr>
      </vt:variant>
      <vt:variant>
        <vt:i4>2</vt:i4>
      </vt:variant>
      <vt:variant>
        <vt:lpstr>Folientitel</vt:lpstr>
      </vt:variant>
      <vt:variant>
        <vt:i4>8</vt:i4>
      </vt:variant>
    </vt:vector>
  </HeadingPairs>
  <TitlesOfParts>
    <vt:vector size="15" baseType="lpstr">
      <vt:lpstr>Arial</vt:lpstr>
      <vt:lpstr>Calibri</vt:lpstr>
      <vt:lpstr>Calibri Light</vt:lpstr>
      <vt:lpstr>Corbel</vt:lpstr>
      <vt:lpstr>Times New Roman</vt:lpstr>
      <vt:lpstr>Tiefe</vt:lpstr>
      <vt:lpstr>Office</vt:lpstr>
      <vt:lpstr>Fahrzeugtechnologien</vt:lpstr>
      <vt:lpstr>Elektrofahrzeug</vt:lpstr>
      <vt:lpstr>Hybridfahrzeug</vt:lpstr>
      <vt:lpstr>Plug-in-Hybrid</vt:lpstr>
      <vt:lpstr>Range Extender</vt:lpstr>
      <vt:lpstr>PowerPoint-Präsentation</vt:lpstr>
      <vt:lpstr>PowerPoint-Präsentation</vt:lpstr>
      <vt:lpstr>Bewertungskriterien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Technologien</dc:title>
  <dc:subject>energieeffiziente Fahrzeugtechnologien</dc:subject>
  <dc:creator>KV Schweiz</dc:creator>
  <dcterms:created xsi:type="dcterms:W3CDTF">2017-04-05T13:38:50Z</dcterms:created>
  <dcterms:modified xsi:type="dcterms:W3CDTF">2018-05-28T14:08:00Z</dcterms:modified>
</cp:coreProperties>
</file>