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70" r:id="rId7"/>
    <p:sldId id="264" r:id="rId8"/>
    <p:sldId id="271" r:id="rId9"/>
    <p:sldId id="267" r:id="rId10"/>
    <p:sldId id="273" r:id="rId11"/>
  </p:sldIdLst>
  <p:sldSz cx="12192000" cy="6858000"/>
  <p:notesSz cx="6858000" cy="9144000"/>
  <p:custShowLst>
    <p:custShow name="Kurz" id="0">
      <p:sldLst>
        <p:sld r:id="rId2"/>
        <p:sld r:id="rId3"/>
        <p:sld r:id="rId4"/>
        <p:sld r:id="rId5"/>
        <p:sld r:id="rId6"/>
        <p:sld r:id="rId7"/>
        <p:sld r:id="rId8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18E"/>
    <a:srgbClr val="FAB4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77592-DA5D-42E8-ACB7-B2B246021392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BAF29-FF8F-4A01-B759-3053377693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370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73576C-540F-4BD5-AACB-63347F1C5B25}" type="slidenum">
              <a:rPr lang="de-CH" altLang="de-DE" b="0"/>
              <a:pPr/>
              <a:t>4</a:t>
            </a:fld>
            <a:endParaRPr lang="de-CH" altLang="de-DE" b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4863" y="4714875"/>
            <a:ext cx="5259387" cy="4467225"/>
          </a:xfrm>
          <a:noFill/>
        </p:spPr>
        <p:txBody>
          <a:bodyPr lIns="91431" tIns="45715" rIns="91431" bIns="45715"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90191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688" y="6242515"/>
            <a:ext cx="1578649" cy="615485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78" y="0"/>
            <a:ext cx="3713264" cy="144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9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86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8635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6831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1622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1188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1177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217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364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0760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342900" indent="-342900">
              <a:buClrTx/>
              <a:buFont typeface="Trebuchet MS" panose="020B0603020202020204" pitchFamily="34" charset="0"/>
              <a:buChar char="+"/>
              <a:defRPr sz="2400"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  <a:solidFill>
            <a:srgbClr val="FA918E"/>
          </a:solidFill>
        </p:spPr>
        <p:txBody>
          <a:bodyPr/>
          <a:lstStyle>
            <a:lvl1pPr marL="342900" indent="-342900">
              <a:buClrTx/>
              <a:buFont typeface="Symbol" panose="05050102010706020507" pitchFamily="18" charset="2"/>
              <a:buChar char="-"/>
              <a:defRPr sz="2400"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377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3771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373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888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983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4983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688" y="6242515"/>
            <a:ext cx="1578649" cy="61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1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INFOVERANSTALTUNG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Pensionierung richtig planen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7276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99" y="1"/>
            <a:ext cx="1222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67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" y="1442916"/>
            <a:ext cx="5559356" cy="324529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127436" y="4435150"/>
            <a:ext cx="2793351" cy="164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416">
            <a:off x="5269113" y="3911317"/>
            <a:ext cx="3997991" cy="133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5844">
            <a:off x="6294879" y="1753636"/>
            <a:ext cx="3313113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Pensionierung rechtzeitig planen</a:t>
            </a:r>
            <a:br>
              <a:rPr lang="de-CH" dirty="0"/>
            </a:b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997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122938" cy="1320800"/>
          </a:xfrm>
        </p:spPr>
        <p:txBody>
          <a:bodyPr/>
          <a:lstStyle/>
          <a:p>
            <a:r>
              <a:rPr lang="de-CH" dirty="0"/>
              <a:t>Pensionierung </a:t>
            </a:r>
            <a:r>
              <a:rPr lang="de-CH" b="1" dirty="0">
                <a:latin typeface="Arial Narrow" panose="020B0606020202030204" pitchFamily="34" charset="0"/>
                <a:cs typeface="Arial" panose="020B0604020202020204" pitchFamily="34" charset="0"/>
              </a:rPr>
              <a:t>–</a:t>
            </a:r>
            <a:r>
              <a:rPr lang="de-CH" dirty="0"/>
              <a:t> Rente oder Kapitalbezug</a:t>
            </a:r>
          </a:p>
        </p:txBody>
      </p:sp>
      <p:grpSp>
        <p:nvGrpSpPr>
          <p:cNvPr id="5" name="Group 104"/>
          <p:cNvGrpSpPr>
            <a:grpSpLocks/>
          </p:cNvGrpSpPr>
          <p:nvPr/>
        </p:nvGrpSpPr>
        <p:grpSpPr bwMode="auto">
          <a:xfrm>
            <a:off x="3801407" y="1833335"/>
            <a:ext cx="2042664" cy="3527425"/>
            <a:chOff x="2639" y="950"/>
            <a:chExt cx="1393" cy="1586"/>
          </a:xfrm>
        </p:grpSpPr>
        <p:sp>
          <p:nvSpPr>
            <p:cNvPr id="6" name="Freeform 105"/>
            <p:cNvSpPr>
              <a:spLocks/>
            </p:cNvSpPr>
            <p:nvPr/>
          </p:nvSpPr>
          <p:spPr bwMode="auto">
            <a:xfrm>
              <a:off x="2708" y="1601"/>
              <a:ext cx="1324" cy="934"/>
            </a:xfrm>
            <a:custGeom>
              <a:avLst/>
              <a:gdLst>
                <a:gd name="T0" fmla="*/ 1205 w 1324"/>
                <a:gd name="T1" fmla="*/ 221 h 934"/>
                <a:gd name="T2" fmla="*/ 1185 w 1324"/>
                <a:gd name="T3" fmla="*/ 180 h 934"/>
                <a:gd name="T4" fmla="*/ 1128 w 1324"/>
                <a:gd name="T5" fmla="*/ 148 h 934"/>
                <a:gd name="T6" fmla="*/ 1032 w 1324"/>
                <a:gd name="T7" fmla="*/ 126 h 934"/>
                <a:gd name="T8" fmla="*/ 972 w 1324"/>
                <a:gd name="T9" fmla="*/ 101 h 934"/>
                <a:gd name="T10" fmla="*/ 964 w 1324"/>
                <a:gd name="T11" fmla="*/ 78 h 934"/>
                <a:gd name="T12" fmla="*/ 943 w 1324"/>
                <a:gd name="T13" fmla="*/ 73 h 934"/>
                <a:gd name="T14" fmla="*/ 913 w 1324"/>
                <a:gd name="T15" fmla="*/ 92 h 934"/>
                <a:gd name="T16" fmla="*/ 870 w 1324"/>
                <a:gd name="T17" fmla="*/ 108 h 934"/>
                <a:gd name="T18" fmla="*/ 805 w 1324"/>
                <a:gd name="T19" fmla="*/ 104 h 934"/>
                <a:gd name="T20" fmla="*/ 736 w 1324"/>
                <a:gd name="T21" fmla="*/ 103 h 934"/>
                <a:gd name="T22" fmla="*/ 661 w 1324"/>
                <a:gd name="T23" fmla="*/ 103 h 934"/>
                <a:gd name="T24" fmla="*/ 611 w 1324"/>
                <a:gd name="T25" fmla="*/ 103 h 934"/>
                <a:gd name="T26" fmla="*/ 592 w 1324"/>
                <a:gd name="T27" fmla="*/ 104 h 934"/>
                <a:gd name="T28" fmla="*/ 572 w 1324"/>
                <a:gd name="T29" fmla="*/ 104 h 934"/>
                <a:gd name="T30" fmla="*/ 550 w 1324"/>
                <a:gd name="T31" fmla="*/ 106 h 934"/>
                <a:gd name="T32" fmla="*/ 542 w 1324"/>
                <a:gd name="T33" fmla="*/ 101 h 934"/>
                <a:gd name="T34" fmla="*/ 548 w 1324"/>
                <a:gd name="T35" fmla="*/ 88 h 934"/>
                <a:gd name="T36" fmla="*/ 560 w 1324"/>
                <a:gd name="T37" fmla="*/ 55 h 934"/>
                <a:gd name="T38" fmla="*/ 554 w 1324"/>
                <a:gd name="T39" fmla="*/ 13 h 934"/>
                <a:gd name="T40" fmla="*/ 534 w 1324"/>
                <a:gd name="T41" fmla="*/ 0 h 934"/>
                <a:gd name="T42" fmla="*/ 519 w 1324"/>
                <a:gd name="T43" fmla="*/ 7 h 934"/>
                <a:gd name="T44" fmla="*/ 503 w 1324"/>
                <a:gd name="T45" fmla="*/ 23 h 934"/>
                <a:gd name="T46" fmla="*/ 487 w 1324"/>
                <a:gd name="T47" fmla="*/ 44 h 934"/>
                <a:gd name="T48" fmla="*/ 475 w 1324"/>
                <a:gd name="T49" fmla="*/ 74 h 934"/>
                <a:gd name="T50" fmla="*/ 471 w 1324"/>
                <a:gd name="T51" fmla="*/ 101 h 934"/>
                <a:gd name="T52" fmla="*/ 460 w 1324"/>
                <a:gd name="T53" fmla="*/ 115 h 934"/>
                <a:gd name="T54" fmla="*/ 434 w 1324"/>
                <a:gd name="T55" fmla="*/ 118 h 934"/>
                <a:gd name="T56" fmla="*/ 408 w 1324"/>
                <a:gd name="T57" fmla="*/ 122 h 934"/>
                <a:gd name="T58" fmla="*/ 383 w 1324"/>
                <a:gd name="T59" fmla="*/ 127 h 934"/>
                <a:gd name="T60" fmla="*/ 367 w 1324"/>
                <a:gd name="T61" fmla="*/ 106 h 934"/>
                <a:gd name="T62" fmla="*/ 349 w 1324"/>
                <a:gd name="T63" fmla="*/ 74 h 934"/>
                <a:gd name="T64" fmla="*/ 321 w 1324"/>
                <a:gd name="T65" fmla="*/ 76 h 934"/>
                <a:gd name="T66" fmla="*/ 300 w 1324"/>
                <a:gd name="T67" fmla="*/ 113 h 934"/>
                <a:gd name="T68" fmla="*/ 296 w 1324"/>
                <a:gd name="T69" fmla="*/ 141 h 934"/>
                <a:gd name="T70" fmla="*/ 296 w 1324"/>
                <a:gd name="T71" fmla="*/ 143 h 934"/>
                <a:gd name="T72" fmla="*/ 243 w 1324"/>
                <a:gd name="T73" fmla="*/ 156 h 934"/>
                <a:gd name="T74" fmla="*/ 154 w 1324"/>
                <a:gd name="T75" fmla="*/ 187 h 934"/>
                <a:gd name="T76" fmla="*/ 97 w 1324"/>
                <a:gd name="T77" fmla="*/ 228 h 934"/>
                <a:gd name="T78" fmla="*/ 83 w 1324"/>
                <a:gd name="T79" fmla="*/ 276 h 934"/>
                <a:gd name="T80" fmla="*/ 61 w 1324"/>
                <a:gd name="T81" fmla="*/ 341 h 934"/>
                <a:gd name="T82" fmla="*/ 8 w 1324"/>
                <a:gd name="T83" fmla="*/ 473 h 934"/>
                <a:gd name="T84" fmla="*/ 8 w 1324"/>
                <a:gd name="T85" fmla="*/ 639 h 934"/>
                <a:gd name="T86" fmla="*/ 95 w 1324"/>
                <a:gd name="T87" fmla="*/ 792 h 934"/>
                <a:gd name="T88" fmla="*/ 235 w 1324"/>
                <a:gd name="T89" fmla="*/ 874 h 934"/>
                <a:gd name="T90" fmla="*/ 355 w 1324"/>
                <a:gd name="T91" fmla="*/ 907 h 934"/>
                <a:gd name="T92" fmla="*/ 489 w 1324"/>
                <a:gd name="T93" fmla="*/ 927 h 934"/>
                <a:gd name="T94" fmla="*/ 627 w 1324"/>
                <a:gd name="T95" fmla="*/ 934 h 934"/>
                <a:gd name="T96" fmla="*/ 765 w 1324"/>
                <a:gd name="T97" fmla="*/ 927 h 934"/>
                <a:gd name="T98" fmla="*/ 895 w 1324"/>
                <a:gd name="T99" fmla="*/ 909 h 934"/>
                <a:gd name="T100" fmla="*/ 1012 w 1324"/>
                <a:gd name="T101" fmla="*/ 881 h 934"/>
                <a:gd name="T102" fmla="*/ 1107 w 1324"/>
                <a:gd name="T103" fmla="*/ 844 h 934"/>
                <a:gd name="T104" fmla="*/ 1199 w 1324"/>
                <a:gd name="T105" fmla="*/ 775 h 934"/>
                <a:gd name="T106" fmla="*/ 1290 w 1324"/>
                <a:gd name="T107" fmla="*/ 639 h 934"/>
                <a:gd name="T108" fmla="*/ 1324 w 1324"/>
                <a:gd name="T109" fmla="*/ 473 h 934"/>
                <a:gd name="T110" fmla="*/ 1270 w 1324"/>
                <a:gd name="T111" fmla="*/ 313 h 9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324" h="934">
                  <a:moveTo>
                    <a:pt x="1199" y="246"/>
                  </a:moveTo>
                  <a:lnTo>
                    <a:pt x="1205" y="221"/>
                  </a:lnTo>
                  <a:lnTo>
                    <a:pt x="1199" y="200"/>
                  </a:lnTo>
                  <a:lnTo>
                    <a:pt x="1185" y="180"/>
                  </a:lnTo>
                  <a:lnTo>
                    <a:pt x="1162" y="163"/>
                  </a:lnTo>
                  <a:lnTo>
                    <a:pt x="1128" y="148"/>
                  </a:lnTo>
                  <a:lnTo>
                    <a:pt x="1085" y="136"/>
                  </a:lnTo>
                  <a:lnTo>
                    <a:pt x="1032" y="126"/>
                  </a:lnTo>
                  <a:lnTo>
                    <a:pt x="970" y="117"/>
                  </a:lnTo>
                  <a:lnTo>
                    <a:pt x="972" y="101"/>
                  </a:lnTo>
                  <a:lnTo>
                    <a:pt x="970" y="88"/>
                  </a:lnTo>
                  <a:lnTo>
                    <a:pt x="964" y="78"/>
                  </a:lnTo>
                  <a:lnTo>
                    <a:pt x="957" y="73"/>
                  </a:lnTo>
                  <a:lnTo>
                    <a:pt x="943" y="73"/>
                  </a:lnTo>
                  <a:lnTo>
                    <a:pt x="929" y="80"/>
                  </a:lnTo>
                  <a:lnTo>
                    <a:pt x="913" y="92"/>
                  </a:lnTo>
                  <a:lnTo>
                    <a:pt x="899" y="110"/>
                  </a:lnTo>
                  <a:lnTo>
                    <a:pt x="870" y="108"/>
                  </a:lnTo>
                  <a:lnTo>
                    <a:pt x="838" y="106"/>
                  </a:lnTo>
                  <a:lnTo>
                    <a:pt x="805" y="104"/>
                  </a:lnTo>
                  <a:lnTo>
                    <a:pt x="771" y="104"/>
                  </a:lnTo>
                  <a:lnTo>
                    <a:pt x="736" y="103"/>
                  </a:lnTo>
                  <a:lnTo>
                    <a:pt x="698" y="103"/>
                  </a:lnTo>
                  <a:lnTo>
                    <a:pt x="661" y="103"/>
                  </a:lnTo>
                  <a:lnTo>
                    <a:pt x="621" y="103"/>
                  </a:lnTo>
                  <a:lnTo>
                    <a:pt x="611" y="103"/>
                  </a:lnTo>
                  <a:lnTo>
                    <a:pt x="602" y="104"/>
                  </a:lnTo>
                  <a:lnTo>
                    <a:pt x="592" y="104"/>
                  </a:lnTo>
                  <a:lnTo>
                    <a:pt x="582" y="104"/>
                  </a:lnTo>
                  <a:lnTo>
                    <a:pt x="572" y="104"/>
                  </a:lnTo>
                  <a:lnTo>
                    <a:pt x="560" y="106"/>
                  </a:lnTo>
                  <a:lnTo>
                    <a:pt x="550" y="106"/>
                  </a:lnTo>
                  <a:lnTo>
                    <a:pt x="538" y="108"/>
                  </a:lnTo>
                  <a:lnTo>
                    <a:pt x="542" y="101"/>
                  </a:lnTo>
                  <a:lnTo>
                    <a:pt x="546" y="96"/>
                  </a:lnTo>
                  <a:lnTo>
                    <a:pt x="548" y="88"/>
                  </a:lnTo>
                  <a:lnTo>
                    <a:pt x="552" y="81"/>
                  </a:lnTo>
                  <a:lnTo>
                    <a:pt x="560" y="55"/>
                  </a:lnTo>
                  <a:lnTo>
                    <a:pt x="560" y="30"/>
                  </a:lnTo>
                  <a:lnTo>
                    <a:pt x="554" y="13"/>
                  </a:lnTo>
                  <a:lnTo>
                    <a:pt x="542" y="2"/>
                  </a:lnTo>
                  <a:lnTo>
                    <a:pt x="534" y="0"/>
                  </a:lnTo>
                  <a:lnTo>
                    <a:pt x="527" y="2"/>
                  </a:lnTo>
                  <a:lnTo>
                    <a:pt x="519" y="7"/>
                  </a:lnTo>
                  <a:lnTo>
                    <a:pt x="511" y="14"/>
                  </a:lnTo>
                  <a:lnTo>
                    <a:pt x="503" y="23"/>
                  </a:lnTo>
                  <a:lnTo>
                    <a:pt x="495" y="34"/>
                  </a:lnTo>
                  <a:lnTo>
                    <a:pt x="487" y="44"/>
                  </a:lnTo>
                  <a:lnTo>
                    <a:pt x="481" y="58"/>
                  </a:lnTo>
                  <a:lnTo>
                    <a:pt x="475" y="74"/>
                  </a:lnTo>
                  <a:lnTo>
                    <a:pt x="471" y="88"/>
                  </a:lnTo>
                  <a:lnTo>
                    <a:pt x="471" y="101"/>
                  </a:lnTo>
                  <a:lnTo>
                    <a:pt x="471" y="113"/>
                  </a:lnTo>
                  <a:lnTo>
                    <a:pt x="460" y="115"/>
                  </a:lnTo>
                  <a:lnTo>
                    <a:pt x="448" y="117"/>
                  </a:lnTo>
                  <a:lnTo>
                    <a:pt x="434" y="118"/>
                  </a:lnTo>
                  <a:lnTo>
                    <a:pt x="422" y="120"/>
                  </a:lnTo>
                  <a:lnTo>
                    <a:pt x="408" y="122"/>
                  </a:lnTo>
                  <a:lnTo>
                    <a:pt x="396" y="124"/>
                  </a:lnTo>
                  <a:lnTo>
                    <a:pt x="383" y="127"/>
                  </a:lnTo>
                  <a:lnTo>
                    <a:pt x="371" y="129"/>
                  </a:lnTo>
                  <a:lnTo>
                    <a:pt x="367" y="106"/>
                  </a:lnTo>
                  <a:lnTo>
                    <a:pt x="361" y="87"/>
                  </a:lnTo>
                  <a:lnTo>
                    <a:pt x="349" y="74"/>
                  </a:lnTo>
                  <a:lnTo>
                    <a:pt x="337" y="71"/>
                  </a:lnTo>
                  <a:lnTo>
                    <a:pt x="321" y="76"/>
                  </a:lnTo>
                  <a:lnTo>
                    <a:pt x="310" y="90"/>
                  </a:lnTo>
                  <a:lnTo>
                    <a:pt x="300" y="113"/>
                  </a:lnTo>
                  <a:lnTo>
                    <a:pt x="296" y="141"/>
                  </a:lnTo>
                  <a:lnTo>
                    <a:pt x="296" y="143"/>
                  </a:lnTo>
                  <a:lnTo>
                    <a:pt x="243" y="156"/>
                  </a:lnTo>
                  <a:lnTo>
                    <a:pt x="195" y="171"/>
                  </a:lnTo>
                  <a:lnTo>
                    <a:pt x="154" y="187"/>
                  </a:lnTo>
                  <a:lnTo>
                    <a:pt x="120" y="207"/>
                  </a:lnTo>
                  <a:lnTo>
                    <a:pt x="97" y="228"/>
                  </a:lnTo>
                  <a:lnTo>
                    <a:pt x="83" y="251"/>
                  </a:lnTo>
                  <a:lnTo>
                    <a:pt x="83" y="276"/>
                  </a:lnTo>
                  <a:lnTo>
                    <a:pt x="97" y="302"/>
                  </a:lnTo>
                  <a:lnTo>
                    <a:pt x="61" y="341"/>
                  </a:lnTo>
                  <a:lnTo>
                    <a:pt x="29" y="401"/>
                  </a:lnTo>
                  <a:lnTo>
                    <a:pt x="8" y="473"/>
                  </a:lnTo>
                  <a:lnTo>
                    <a:pt x="0" y="554"/>
                  </a:lnTo>
                  <a:lnTo>
                    <a:pt x="8" y="639"/>
                  </a:lnTo>
                  <a:lnTo>
                    <a:pt x="39" y="720"/>
                  </a:lnTo>
                  <a:lnTo>
                    <a:pt x="95" y="792"/>
                  </a:lnTo>
                  <a:lnTo>
                    <a:pt x="181" y="851"/>
                  </a:lnTo>
                  <a:lnTo>
                    <a:pt x="235" y="874"/>
                  </a:lnTo>
                  <a:lnTo>
                    <a:pt x="294" y="893"/>
                  </a:lnTo>
                  <a:lnTo>
                    <a:pt x="355" y="907"/>
                  </a:lnTo>
                  <a:lnTo>
                    <a:pt x="422" y="919"/>
                  </a:lnTo>
                  <a:lnTo>
                    <a:pt x="489" y="927"/>
                  </a:lnTo>
                  <a:lnTo>
                    <a:pt x="558" y="932"/>
                  </a:lnTo>
                  <a:lnTo>
                    <a:pt x="627" y="934"/>
                  </a:lnTo>
                  <a:lnTo>
                    <a:pt x="696" y="932"/>
                  </a:lnTo>
                  <a:lnTo>
                    <a:pt x="765" y="927"/>
                  </a:lnTo>
                  <a:lnTo>
                    <a:pt x="832" y="919"/>
                  </a:lnTo>
                  <a:lnTo>
                    <a:pt x="895" y="909"/>
                  </a:lnTo>
                  <a:lnTo>
                    <a:pt x="955" y="897"/>
                  </a:lnTo>
                  <a:lnTo>
                    <a:pt x="1012" y="881"/>
                  </a:lnTo>
                  <a:lnTo>
                    <a:pt x="1061" y="863"/>
                  </a:lnTo>
                  <a:lnTo>
                    <a:pt x="1107" y="844"/>
                  </a:lnTo>
                  <a:lnTo>
                    <a:pt x="1144" y="822"/>
                  </a:lnTo>
                  <a:lnTo>
                    <a:pt x="1199" y="775"/>
                  </a:lnTo>
                  <a:lnTo>
                    <a:pt x="1249" y="713"/>
                  </a:lnTo>
                  <a:lnTo>
                    <a:pt x="1290" y="639"/>
                  </a:lnTo>
                  <a:lnTo>
                    <a:pt x="1316" y="558"/>
                  </a:lnTo>
                  <a:lnTo>
                    <a:pt x="1324" y="473"/>
                  </a:lnTo>
                  <a:lnTo>
                    <a:pt x="1310" y="390"/>
                  </a:lnTo>
                  <a:lnTo>
                    <a:pt x="1270" y="313"/>
                  </a:lnTo>
                  <a:lnTo>
                    <a:pt x="1199" y="246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" name="Freeform 106"/>
            <p:cNvSpPr>
              <a:spLocks/>
            </p:cNvSpPr>
            <p:nvPr/>
          </p:nvSpPr>
          <p:spPr bwMode="auto">
            <a:xfrm>
              <a:off x="3168" y="1308"/>
              <a:ext cx="140" cy="101"/>
            </a:xfrm>
            <a:custGeom>
              <a:avLst/>
              <a:gdLst>
                <a:gd name="T0" fmla="*/ 136 w 140"/>
                <a:gd name="T1" fmla="*/ 9 h 101"/>
                <a:gd name="T2" fmla="*/ 130 w 140"/>
                <a:gd name="T3" fmla="*/ 4 h 101"/>
                <a:gd name="T4" fmla="*/ 122 w 140"/>
                <a:gd name="T5" fmla="*/ 2 h 101"/>
                <a:gd name="T6" fmla="*/ 112 w 140"/>
                <a:gd name="T7" fmla="*/ 0 h 101"/>
                <a:gd name="T8" fmla="*/ 100 w 140"/>
                <a:gd name="T9" fmla="*/ 2 h 101"/>
                <a:gd name="T10" fmla="*/ 88 w 140"/>
                <a:gd name="T11" fmla="*/ 4 h 101"/>
                <a:gd name="T12" fmla="*/ 74 w 140"/>
                <a:gd name="T13" fmla="*/ 9 h 101"/>
                <a:gd name="T14" fmla="*/ 61 w 140"/>
                <a:gd name="T15" fmla="*/ 16 h 101"/>
                <a:gd name="T16" fmla="*/ 47 w 140"/>
                <a:gd name="T17" fmla="*/ 23 h 101"/>
                <a:gd name="T18" fmla="*/ 23 w 140"/>
                <a:gd name="T19" fmla="*/ 41 h 101"/>
                <a:gd name="T20" fmla="*/ 7 w 140"/>
                <a:gd name="T21" fmla="*/ 60 h 101"/>
                <a:gd name="T22" fmla="*/ 0 w 140"/>
                <a:gd name="T23" fmla="*/ 80 h 101"/>
                <a:gd name="T24" fmla="*/ 3 w 140"/>
                <a:gd name="T25" fmla="*/ 94 h 101"/>
                <a:gd name="T26" fmla="*/ 9 w 140"/>
                <a:gd name="T27" fmla="*/ 97 h 101"/>
                <a:gd name="T28" fmla="*/ 17 w 140"/>
                <a:gd name="T29" fmla="*/ 101 h 101"/>
                <a:gd name="T30" fmla="*/ 27 w 140"/>
                <a:gd name="T31" fmla="*/ 101 h 101"/>
                <a:gd name="T32" fmla="*/ 39 w 140"/>
                <a:gd name="T33" fmla="*/ 99 h 101"/>
                <a:gd name="T34" fmla="*/ 51 w 140"/>
                <a:gd name="T35" fmla="*/ 97 h 101"/>
                <a:gd name="T36" fmla="*/ 65 w 140"/>
                <a:gd name="T37" fmla="*/ 92 h 101"/>
                <a:gd name="T38" fmla="*/ 78 w 140"/>
                <a:gd name="T39" fmla="*/ 85 h 101"/>
                <a:gd name="T40" fmla="*/ 92 w 140"/>
                <a:gd name="T41" fmla="*/ 78 h 101"/>
                <a:gd name="T42" fmla="*/ 116 w 140"/>
                <a:gd name="T43" fmla="*/ 60 h 101"/>
                <a:gd name="T44" fmla="*/ 132 w 140"/>
                <a:gd name="T45" fmla="*/ 41 h 101"/>
                <a:gd name="T46" fmla="*/ 140 w 140"/>
                <a:gd name="T47" fmla="*/ 23 h 101"/>
                <a:gd name="T48" fmla="*/ 136 w 140"/>
                <a:gd name="T49" fmla="*/ 9 h 1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0" h="101">
                  <a:moveTo>
                    <a:pt x="136" y="9"/>
                  </a:moveTo>
                  <a:lnTo>
                    <a:pt x="130" y="4"/>
                  </a:lnTo>
                  <a:lnTo>
                    <a:pt x="122" y="2"/>
                  </a:lnTo>
                  <a:lnTo>
                    <a:pt x="112" y="0"/>
                  </a:lnTo>
                  <a:lnTo>
                    <a:pt x="100" y="2"/>
                  </a:lnTo>
                  <a:lnTo>
                    <a:pt x="88" y="4"/>
                  </a:lnTo>
                  <a:lnTo>
                    <a:pt x="74" y="9"/>
                  </a:lnTo>
                  <a:lnTo>
                    <a:pt x="61" y="16"/>
                  </a:lnTo>
                  <a:lnTo>
                    <a:pt x="47" y="23"/>
                  </a:lnTo>
                  <a:lnTo>
                    <a:pt x="23" y="41"/>
                  </a:lnTo>
                  <a:lnTo>
                    <a:pt x="7" y="60"/>
                  </a:lnTo>
                  <a:lnTo>
                    <a:pt x="0" y="80"/>
                  </a:lnTo>
                  <a:lnTo>
                    <a:pt x="3" y="94"/>
                  </a:lnTo>
                  <a:lnTo>
                    <a:pt x="9" y="97"/>
                  </a:lnTo>
                  <a:lnTo>
                    <a:pt x="17" y="101"/>
                  </a:lnTo>
                  <a:lnTo>
                    <a:pt x="27" y="101"/>
                  </a:lnTo>
                  <a:lnTo>
                    <a:pt x="39" y="99"/>
                  </a:lnTo>
                  <a:lnTo>
                    <a:pt x="51" y="97"/>
                  </a:lnTo>
                  <a:lnTo>
                    <a:pt x="65" y="92"/>
                  </a:lnTo>
                  <a:lnTo>
                    <a:pt x="78" y="85"/>
                  </a:lnTo>
                  <a:lnTo>
                    <a:pt x="92" y="78"/>
                  </a:lnTo>
                  <a:lnTo>
                    <a:pt x="116" y="60"/>
                  </a:lnTo>
                  <a:lnTo>
                    <a:pt x="132" y="41"/>
                  </a:lnTo>
                  <a:lnTo>
                    <a:pt x="140" y="23"/>
                  </a:lnTo>
                  <a:lnTo>
                    <a:pt x="136" y="9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" name="Freeform 107"/>
            <p:cNvSpPr>
              <a:spLocks/>
            </p:cNvSpPr>
            <p:nvPr/>
          </p:nvSpPr>
          <p:spPr bwMode="auto">
            <a:xfrm>
              <a:off x="3394" y="1564"/>
              <a:ext cx="111" cy="124"/>
            </a:xfrm>
            <a:custGeom>
              <a:avLst/>
              <a:gdLst>
                <a:gd name="T0" fmla="*/ 85 w 111"/>
                <a:gd name="T1" fmla="*/ 83 h 124"/>
                <a:gd name="T2" fmla="*/ 101 w 111"/>
                <a:gd name="T3" fmla="*/ 58 h 124"/>
                <a:gd name="T4" fmla="*/ 109 w 111"/>
                <a:gd name="T5" fmla="*/ 36 h 124"/>
                <a:gd name="T6" fmla="*/ 111 w 111"/>
                <a:gd name="T7" fmla="*/ 16 h 124"/>
                <a:gd name="T8" fmla="*/ 103 w 111"/>
                <a:gd name="T9" fmla="*/ 4 h 124"/>
                <a:gd name="T10" fmla="*/ 97 w 111"/>
                <a:gd name="T11" fmla="*/ 0 h 124"/>
                <a:gd name="T12" fmla="*/ 87 w 111"/>
                <a:gd name="T13" fmla="*/ 0 h 124"/>
                <a:gd name="T14" fmla="*/ 79 w 111"/>
                <a:gd name="T15" fmla="*/ 4 h 124"/>
                <a:gd name="T16" fmla="*/ 67 w 111"/>
                <a:gd name="T17" fmla="*/ 7 h 124"/>
                <a:gd name="T18" fmla="*/ 58 w 111"/>
                <a:gd name="T19" fmla="*/ 14 h 124"/>
                <a:gd name="T20" fmla="*/ 46 w 111"/>
                <a:gd name="T21" fmla="*/ 21 h 124"/>
                <a:gd name="T22" fmla="*/ 34 w 111"/>
                <a:gd name="T23" fmla="*/ 32 h 124"/>
                <a:gd name="T24" fmla="*/ 24 w 111"/>
                <a:gd name="T25" fmla="*/ 43 h 124"/>
                <a:gd name="T26" fmla="*/ 8 w 111"/>
                <a:gd name="T27" fmla="*/ 67 h 124"/>
                <a:gd name="T28" fmla="*/ 0 w 111"/>
                <a:gd name="T29" fmla="*/ 88 h 124"/>
                <a:gd name="T30" fmla="*/ 0 w 111"/>
                <a:gd name="T31" fmla="*/ 108 h 124"/>
                <a:gd name="T32" fmla="*/ 8 w 111"/>
                <a:gd name="T33" fmla="*/ 120 h 124"/>
                <a:gd name="T34" fmla="*/ 14 w 111"/>
                <a:gd name="T35" fmla="*/ 124 h 124"/>
                <a:gd name="T36" fmla="*/ 22 w 111"/>
                <a:gd name="T37" fmla="*/ 124 h 124"/>
                <a:gd name="T38" fmla="*/ 32 w 111"/>
                <a:gd name="T39" fmla="*/ 122 h 124"/>
                <a:gd name="T40" fmla="*/ 42 w 111"/>
                <a:gd name="T41" fmla="*/ 117 h 124"/>
                <a:gd name="T42" fmla="*/ 52 w 111"/>
                <a:gd name="T43" fmla="*/ 111 h 124"/>
                <a:gd name="T44" fmla="*/ 63 w 111"/>
                <a:gd name="T45" fmla="*/ 104 h 124"/>
                <a:gd name="T46" fmla="*/ 75 w 111"/>
                <a:gd name="T47" fmla="*/ 94 h 124"/>
                <a:gd name="T48" fmla="*/ 85 w 111"/>
                <a:gd name="T49" fmla="*/ 83 h 1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1" h="124">
                  <a:moveTo>
                    <a:pt x="85" y="83"/>
                  </a:moveTo>
                  <a:lnTo>
                    <a:pt x="101" y="58"/>
                  </a:lnTo>
                  <a:lnTo>
                    <a:pt x="109" y="36"/>
                  </a:lnTo>
                  <a:lnTo>
                    <a:pt x="111" y="16"/>
                  </a:lnTo>
                  <a:lnTo>
                    <a:pt x="103" y="4"/>
                  </a:lnTo>
                  <a:lnTo>
                    <a:pt x="97" y="0"/>
                  </a:lnTo>
                  <a:lnTo>
                    <a:pt x="87" y="0"/>
                  </a:lnTo>
                  <a:lnTo>
                    <a:pt x="79" y="4"/>
                  </a:lnTo>
                  <a:lnTo>
                    <a:pt x="67" y="7"/>
                  </a:lnTo>
                  <a:lnTo>
                    <a:pt x="58" y="14"/>
                  </a:lnTo>
                  <a:lnTo>
                    <a:pt x="46" y="21"/>
                  </a:lnTo>
                  <a:lnTo>
                    <a:pt x="34" y="32"/>
                  </a:lnTo>
                  <a:lnTo>
                    <a:pt x="24" y="43"/>
                  </a:lnTo>
                  <a:lnTo>
                    <a:pt x="8" y="67"/>
                  </a:lnTo>
                  <a:lnTo>
                    <a:pt x="0" y="88"/>
                  </a:lnTo>
                  <a:lnTo>
                    <a:pt x="0" y="108"/>
                  </a:lnTo>
                  <a:lnTo>
                    <a:pt x="8" y="120"/>
                  </a:lnTo>
                  <a:lnTo>
                    <a:pt x="14" y="124"/>
                  </a:lnTo>
                  <a:lnTo>
                    <a:pt x="22" y="124"/>
                  </a:lnTo>
                  <a:lnTo>
                    <a:pt x="32" y="122"/>
                  </a:lnTo>
                  <a:lnTo>
                    <a:pt x="42" y="117"/>
                  </a:lnTo>
                  <a:lnTo>
                    <a:pt x="52" y="111"/>
                  </a:lnTo>
                  <a:lnTo>
                    <a:pt x="63" y="104"/>
                  </a:lnTo>
                  <a:lnTo>
                    <a:pt x="75" y="94"/>
                  </a:lnTo>
                  <a:lnTo>
                    <a:pt x="85" y="83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" name="Freeform 108"/>
            <p:cNvSpPr>
              <a:spLocks/>
            </p:cNvSpPr>
            <p:nvPr/>
          </p:nvSpPr>
          <p:spPr bwMode="auto">
            <a:xfrm>
              <a:off x="3517" y="1518"/>
              <a:ext cx="84" cy="140"/>
            </a:xfrm>
            <a:custGeom>
              <a:avLst/>
              <a:gdLst>
                <a:gd name="T0" fmla="*/ 6 w 84"/>
                <a:gd name="T1" fmla="*/ 80 h 140"/>
                <a:gd name="T2" fmla="*/ 17 w 84"/>
                <a:gd name="T3" fmla="*/ 106 h 140"/>
                <a:gd name="T4" fmla="*/ 31 w 84"/>
                <a:gd name="T5" fmla="*/ 126 h 140"/>
                <a:gd name="T6" fmla="*/ 47 w 84"/>
                <a:gd name="T7" fmla="*/ 138 h 140"/>
                <a:gd name="T8" fmla="*/ 63 w 84"/>
                <a:gd name="T9" fmla="*/ 140 h 140"/>
                <a:gd name="T10" fmla="*/ 75 w 84"/>
                <a:gd name="T11" fmla="*/ 131 h 140"/>
                <a:gd name="T12" fmla="*/ 83 w 84"/>
                <a:gd name="T13" fmla="*/ 113 h 140"/>
                <a:gd name="T14" fmla="*/ 84 w 84"/>
                <a:gd name="T15" fmla="*/ 90 h 140"/>
                <a:gd name="T16" fmla="*/ 79 w 84"/>
                <a:gd name="T17" fmla="*/ 62 h 140"/>
                <a:gd name="T18" fmla="*/ 67 w 84"/>
                <a:gd name="T19" fmla="*/ 36 h 140"/>
                <a:gd name="T20" fmla="*/ 53 w 84"/>
                <a:gd name="T21" fmla="*/ 14 h 140"/>
                <a:gd name="T22" fmla="*/ 37 w 84"/>
                <a:gd name="T23" fmla="*/ 2 h 140"/>
                <a:gd name="T24" fmla="*/ 21 w 84"/>
                <a:gd name="T25" fmla="*/ 0 h 140"/>
                <a:gd name="T26" fmla="*/ 10 w 84"/>
                <a:gd name="T27" fmla="*/ 9 h 140"/>
                <a:gd name="T28" fmla="*/ 2 w 84"/>
                <a:gd name="T29" fmla="*/ 27 h 140"/>
                <a:gd name="T30" fmla="*/ 0 w 84"/>
                <a:gd name="T31" fmla="*/ 52 h 140"/>
                <a:gd name="T32" fmla="*/ 6 w 84"/>
                <a:gd name="T33" fmla="*/ 80 h 1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4" h="140">
                  <a:moveTo>
                    <a:pt x="6" y="80"/>
                  </a:moveTo>
                  <a:lnTo>
                    <a:pt x="17" y="106"/>
                  </a:lnTo>
                  <a:lnTo>
                    <a:pt x="31" y="126"/>
                  </a:lnTo>
                  <a:lnTo>
                    <a:pt x="47" y="138"/>
                  </a:lnTo>
                  <a:lnTo>
                    <a:pt x="63" y="140"/>
                  </a:lnTo>
                  <a:lnTo>
                    <a:pt x="75" y="131"/>
                  </a:lnTo>
                  <a:lnTo>
                    <a:pt x="83" y="113"/>
                  </a:lnTo>
                  <a:lnTo>
                    <a:pt x="84" y="90"/>
                  </a:lnTo>
                  <a:lnTo>
                    <a:pt x="79" y="62"/>
                  </a:lnTo>
                  <a:lnTo>
                    <a:pt x="67" y="36"/>
                  </a:lnTo>
                  <a:lnTo>
                    <a:pt x="53" y="14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10" y="9"/>
                  </a:lnTo>
                  <a:lnTo>
                    <a:pt x="2" y="27"/>
                  </a:lnTo>
                  <a:lnTo>
                    <a:pt x="0" y="52"/>
                  </a:lnTo>
                  <a:lnTo>
                    <a:pt x="6" y="80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" name="Freeform 109"/>
            <p:cNvSpPr>
              <a:spLocks/>
            </p:cNvSpPr>
            <p:nvPr/>
          </p:nvSpPr>
          <p:spPr bwMode="auto">
            <a:xfrm>
              <a:off x="3055" y="1167"/>
              <a:ext cx="105" cy="126"/>
            </a:xfrm>
            <a:custGeom>
              <a:avLst/>
              <a:gdLst>
                <a:gd name="T0" fmla="*/ 95 w 105"/>
                <a:gd name="T1" fmla="*/ 124 h 126"/>
                <a:gd name="T2" fmla="*/ 105 w 105"/>
                <a:gd name="T3" fmla="*/ 113 h 126"/>
                <a:gd name="T4" fmla="*/ 105 w 105"/>
                <a:gd name="T5" fmla="*/ 94 h 126"/>
                <a:gd name="T6" fmla="*/ 99 w 105"/>
                <a:gd name="T7" fmla="*/ 71 h 126"/>
                <a:gd name="T8" fmla="*/ 85 w 105"/>
                <a:gd name="T9" fmla="*/ 44 h 126"/>
                <a:gd name="T10" fmla="*/ 75 w 105"/>
                <a:gd name="T11" fmla="*/ 32 h 126"/>
                <a:gd name="T12" fmla="*/ 65 w 105"/>
                <a:gd name="T13" fmla="*/ 21 h 126"/>
                <a:gd name="T14" fmla="*/ 55 w 105"/>
                <a:gd name="T15" fmla="*/ 13 h 126"/>
                <a:gd name="T16" fmla="*/ 45 w 105"/>
                <a:gd name="T17" fmla="*/ 7 h 126"/>
                <a:gd name="T18" fmla="*/ 36 w 105"/>
                <a:gd name="T19" fmla="*/ 2 h 126"/>
                <a:gd name="T20" fmla="*/ 26 w 105"/>
                <a:gd name="T21" fmla="*/ 0 h 126"/>
                <a:gd name="T22" fmla="*/ 18 w 105"/>
                <a:gd name="T23" fmla="*/ 0 h 126"/>
                <a:gd name="T24" fmla="*/ 10 w 105"/>
                <a:gd name="T25" fmla="*/ 2 h 126"/>
                <a:gd name="T26" fmla="*/ 0 w 105"/>
                <a:gd name="T27" fmla="*/ 13 h 126"/>
                <a:gd name="T28" fmla="*/ 0 w 105"/>
                <a:gd name="T29" fmla="*/ 32 h 126"/>
                <a:gd name="T30" fmla="*/ 8 w 105"/>
                <a:gd name="T31" fmla="*/ 55 h 126"/>
                <a:gd name="T32" fmla="*/ 22 w 105"/>
                <a:gd name="T33" fmla="*/ 81 h 126"/>
                <a:gd name="T34" fmla="*/ 32 w 105"/>
                <a:gd name="T35" fmla="*/ 94 h 126"/>
                <a:gd name="T36" fmla="*/ 41 w 105"/>
                <a:gd name="T37" fmla="*/ 104 h 126"/>
                <a:gd name="T38" fmla="*/ 51 w 105"/>
                <a:gd name="T39" fmla="*/ 113 h 126"/>
                <a:gd name="T40" fmla="*/ 61 w 105"/>
                <a:gd name="T41" fmla="*/ 118 h 126"/>
                <a:gd name="T42" fmla="*/ 71 w 105"/>
                <a:gd name="T43" fmla="*/ 124 h 126"/>
                <a:gd name="T44" fmla="*/ 79 w 105"/>
                <a:gd name="T45" fmla="*/ 126 h 126"/>
                <a:gd name="T46" fmla="*/ 87 w 105"/>
                <a:gd name="T47" fmla="*/ 126 h 126"/>
                <a:gd name="T48" fmla="*/ 95 w 105"/>
                <a:gd name="T49" fmla="*/ 124 h 1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5" h="126">
                  <a:moveTo>
                    <a:pt x="95" y="124"/>
                  </a:moveTo>
                  <a:lnTo>
                    <a:pt x="105" y="113"/>
                  </a:lnTo>
                  <a:lnTo>
                    <a:pt x="105" y="94"/>
                  </a:lnTo>
                  <a:lnTo>
                    <a:pt x="99" y="71"/>
                  </a:lnTo>
                  <a:lnTo>
                    <a:pt x="85" y="44"/>
                  </a:lnTo>
                  <a:lnTo>
                    <a:pt x="75" y="32"/>
                  </a:lnTo>
                  <a:lnTo>
                    <a:pt x="65" y="21"/>
                  </a:lnTo>
                  <a:lnTo>
                    <a:pt x="55" y="13"/>
                  </a:lnTo>
                  <a:lnTo>
                    <a:pt x="45" y="7"/>
                  </a:lnTo>
                  <a:lnTo>
                    <a:pt x="36" y="2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8" y="55"/>
                  </a:lnTo>
                  <a:lnTo>
                    <a:pt x="22" y="81"/>
                  </a:lnTo>
                  <a:lnTo>
                    <a:pt x="32" y="94"/>
                  </a:lnTo>
                  <a:lnTo>
                    <a:pt x="41" y="104"/>
                  </a:lnTo>
                  <a:lnTo>
                    <a:pt x="51" y="113"/>
                  </a:lnTo>
                  <a:lnTo>
                    <a:pt x="61" y="118"/>
                  </a:lnTo>
                  <a:lnTo>
                    <a:pt x="71" y="124"/>
                  </a:lnTo>
                  <a:lnTo>
                    <a:pt x="79" y="126"/>
                  </a:lnTo>
                  <a:lnTo>
                    <a:pt x="87" y="126"/>
                  </a:lnTo>
                  <a:lnTo>
                    <a:pt x="95" y="124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" name="Freeform 110"/>
            <p:cNvSpPr>
              <a:spLocks/>
            </p:cNvSpPr>
            <p:nvPr/>
          </p:nvSpPr>
          <p:spPr bwMode="auto">
            <a:xfrm>
              <a:off x="3152" y="989"/>
              <a:ext cx="152" cy="85"/>
            </a:xfrm>
            <a:custGeom>
              <a:avLst/>
              <a:gdLst>
                <a:gd name="T0" fmla="*/ 61 w 152"/>
                <a:gd name="T1" fmla="*/ 72 h 85"/>
                <a:gd name="T2" fmla="*/ 77 w 152"/>
                <a:gd name="T3" fmla="*/ 78 h 85"/>
                <a:gd name="T4" fmla="*/ 90 w 152"/>
                <a:gd name="T5" fmla="*/ 81 h 85"/>
                <a:gd name="T6" fmla="*/ 104 w 152"/>
                <a:gd name="T7" fmla="*/ 83 h 85"/>
                <a:gd name="T8" fmla="*/ 118 w 152"/>
                <a:gd name="T9" fmla="*/ 85 h 85"/>
                <a:gd name="T10" fmla="*/ 130 w 152"/>
                <a:gd name="T11" fmla="*/ 83 h 85"/>
                <a:gd name="T12" fmla="*/ 138 w 152"/>
                <a:gd name="T13" fmla="*/ 81 h 85"/>
                <a:gd name="T14" fmla="*/ 146 w 152"/>
                <a:gd name="T15" fmla="*/ 76 h 85"/>
                <a:gd name="T16" fmla="*/ 150 w 152"/>
                <a:gd name="T17" fmla="*/ 71 h 85"/>
                <a:gd name="T18" fmla="*/ 152 w 152"/>
                <a:gd name="T19" fmla="*/ 64 h 85"/>
                <a:gd name="T20" fmla="*/ 150 w 152"/>
                <a:gd name="T21" fmla="*/ 57 h 85"/>
                <a:gd name="T22" fmla="*/ 146 w 152"/>
                <a:gd name="T23" fmla="*/ 49 h 85"/>
                <a:gd name="T24" fmla="*/ 140 w 152"/>
                <a:gd name="T25" fmla="*/ 41 h 85"/>
                <a:gd name="T26" fmla="*/ 130 w 152"/>
                <a:gd name="T27" fmla="*/ 34 h 85"/>
                <a:gd name="T28" fmla="*/ 120 w 152"/>
                <a:gd name="T29" fmla="*/ 25 h 85"/>
                <a:gd name="T30" fmla="*/ 106 w 152"/>
                <a:gd name="T31" fmla="*/ 18 h 85"/>
                <a:gd name="T32" fmla="*/ 92 w 152"/>
                <a:gd name="T33" fmla="*/ 11 h 85"/>
                <a:gd name="T34" fmla="*/ 77 w 152"/>
                <a:gd name="T35" fmla="*/ 5 h 85"/>
                <a:gd name="T36" fmla="*/ 63 w 152"/>
                <a:gd name="T37" fmla="*/ 2 h 85"/>
                <a:gd name="T38" fmla="*/ 49 w 152"/>
                <a:gd name="T39" fmla="*/ 0 h 85"/>
                <a:gd name="T40" fmla="*/ 35 w 152"/>
                <a:gd name="T41" fmla="*/ 0 h 85"/>
                <a:gd name="T42" fmla="*/ 23 w 152"/>
                <a:gd name="T43" fmla="*/ 0 h 85"/>
                <a:gd name="T44" fmla="*/ 14 w 152"/>
                <a:gd name="T45" fmla="*/ 4 h 85"/>
                <a:gd name="T46" fmla="*/ 8 w 152"/>
                <a:gd name="T47" fmla="*/ 7 h 85"/>
                <a:gd name="T48" fmla="*/ 2 w 152"/>
                <a:gd name="T49" fmla="*/ 12 h 85"/>
                <a:gd name="T50" fmla="*/ 0 w 152"/>
                <a:gd name="T51" fmla="*/ 19 h 85"/>
                <a:gd name="T52" fmla="*/ 2 w 152"/>
                <a:gd name="T53" fmla="*/ 27 h 85"/>
                <a:gd name="T54" fmla="*/ 6 w 152"/>
                <a:gd name="T55" fmla="*/ 35 h 85"/>
                <a:gd name="T56" fmla="*/ 14 w 152"/>
                <a:gd name="T57" fmla="*/ 42 h 85"/>
                <a:gd name="T58" fmla="*/ 21 w 152"/>
                <a:gd name="T59" fmla="*/ 51 h 85"/>
                <a:gd name="T60" fmla="*/ 33 w 152"/>
                <a:gd name="T61" fmla="*/ 58 h 85"/>
                <a:gd name="T62" fmla="*/ 47 w 152"/>
                <a:gd name="T63" fmla="*/ 65 h 85"/>
                <a:gd name="T64" fmla="*/ 61 w 152"/>
                <a:gd name="T65" fmla="*/ 72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2" h="85">
                  <a:moveTo>
                    <a:pt x="61" y="72"/>
                  </a:moveTo>
                  <a:lnTo>
                    <a:pt x="77" y="78"/>
                  </a:lnTo>
                  <a:lnTo>
                    <a:pt x="90" y="81"/>
                  </a:lnTo>
                  <a:lnTo>
                    <a:pt x="104" y="83"/>
                  </a:lnTo>
                  <a:lnTo>
                    <a:pt x="118" y="85"/>
                  </a:lnTo>
                  <a:lnTo>
                    <a:pt x="130" y="83"/>
                  </a:lnTo>
                  <a:lnTo>
                    <a:pt x="138" y="81"/>
                  </a:lnTo>
                  <a:lnTo>
                    <a:pt x="146" y="76"/>
                  </a:lnTo>
                  <a:lnTo>
                    <a:pt x="150" y="71"/>
                  </a:lnTo>
                  <a:lnTo>
                    <a:pt x="152" y="64"/>
                  </a:lnTo>
                  <a:lnTo>
                    <a:pt x="150" y="57"/>
                  </a:lnTo>
                  <a:lnTo>
                    <a:pt x="146" y="49"/>
                  </a:lnTo>
                  <a:lnTo>
                    <a:pt x="140" y="41"/>
                  </a:lnTo>
                  <a:lnTo>
                    <a:pt x="130" y="34"/>
                  </a:lnTo>
                  <a:lnTo>
                    <a:pt x="120" y="25"/>
                  </a:lnTo>
                  <a:lnTo>
                    <a:pt x="106" y="18"/>
                  </a:lnTo>
                  <a:lnTo>
                    <a:pt x="92" y="11"/>
                  </a:lnTo>
                  <a:lnTo>
                    <a:pt x="77" y="5"/>
                  </a:lnTo>
                  <a:lnTo>
                    <a:pt x="63" y="2"/>
                  </a:lnTo>
                  <a:lnTo>
                    <a:pt x="49" y="0"/>
                  </a:lnTo>
                  <a:lnTo>
                    <a:pt x="35" y="0"/>
                  </a:lnTo>
                  <a:lnTo>
                    <a:pt x="23" y="0"/>
                  </a:lnTo>
                  <a:lnTo>
                    <a:pt x="14" y="4"/>
                  </a:lnTo>
                  <a:lnTo>
                    <a:pt x="8" y="7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6" y="35"/>
                  </a:lnTo>
                  <a:lnTo>
                    <a:pt x="14" y="42"/>
                  </a:lnTo>
                  <a:lnTo>
                    <a:pt x="21" y="51"/>
                  </a:lnTo>
                  <a:lnTo>
                    <a:pt x="33" y="58"/>
                  </a:lnTo>
                  <a:lnTo>
                    <a:pt x="47" y="65"/>
                  </a:lnTo>
                  <a:lnTo>
                    <a:pt x="61" y="72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" name="Freeform 111"/>
            <p:cNvSpPr>
              <a:spLocks/>
            </p:cNvSpPr>
            <p:nvPr/>
          </p:nvSpPr>
          <p:spPr bwMode="auto">
            <a:xfrm>
              <a:off x="3083" y="1471"/>
              <a:ext cx="161" cy="69"/>
            </a:xfrm>
            <a:custGeom>
              <a:avLst/>
              <a:gdLst>
                <a:gd name="T0" fmla="*/ 0 w 161"/>
                <a:gd name="T1" fmla="*/ 26 h 69"/>
                <a:gd name="T2" fmla="*/ 0 w 161"/>
                <a:gd name="T3" fmla="*/ 33 h 69"/>
                <a:gd name="T4" fmla="*/ 4 w 161"/>
                <a:gd name="T5" fmla="*/ 40 h 69"/>
                <a:gd name="T6" fmla="*/ 12 w 161"/>
                <a:gd name="T7" fmla="*/ 46 h 69"/>
                <a:gd name="T8" fmla="*/ 21 w 161"/>
                <a:gd name="T9" fmla="*/ 53 h 69"/>
                <a:gd name="T10" fmla="*/ 31 w 161"/>
                <a:gd name="T11" fmla="*/ 58 h 69"/>
                <a:gd name="T12" fmla="*/ 45 w 161"/>
                <a:gd name="T13" fmla="*/ 61 h 69"/>
                <a:gd name="T14" fmla="*/ 61 w 161"/>
                <a:gd name="T15" fmla="*/ 67 h 69"/>
                <a:gd name="T16" fmla="*/ 77 w 161"/>
                <a:gd name="T17" fmla="*/ 69 h 69"/>
                <a:gd name="T18" fmla="*/ 92 w 161"/>
                <a:gd name="T19" fmla="*/ 69 h 69"/>
                <a:gd name="T20" fmla="*/ 108 w 161"/>
                <a:gd name="T21" fmla="*/ 69 h 69"/>
                <a:gd name="T22" fmla="*/ 122 w 161"/>
                <a:gd name="T23" fmla="*/ 67 h 69"/>
                <a:gd name="T24" fmla="*/ 134 w 161"/>
                <a:gd name="T25" fmla="*/ 63 h 69"/>
                <a:gd name="T26" fmla="*/ 144 w 161"/>
                <a:gd name="T27" fmla="*/ 60 h 69"/>
                <a:gd name="T28" fmla="*/ 154 w 161"/>
                <a:gd name="T29" fmla="*/ 56 h 69"/>
                <a:gd name="T30" fmla="*/ 157 w 161"/>
                <a:gd name="T31" fmla="*/ 51 h 69"/>
                <a:gd name="T32" fmla="*/ 161 w 161"/>
                <a:gd name="T33" fmla="*/ 44 h 69"/>
                <a:gd name="T34" fmla="*/ 161 w 161"/>
                <a:gd name="T35" fmla="*/ 37 h 69"/>
                <a:gd name="T36" fmla="*/ 157 w 161"/>
                <a:gd name="T37" fmla="*/ 30 h 69"/>
                <a:gd name="T38" fmla="*/ 150 w 161"/>
                <a:gd name="T39" fmla="*/ 23 h 69"/>
                <a:gd name="T40" fmla="*/ 142 w 161"/>
                <a:gd name="T41" fmla="*/ 17 h 69"/>
                <a:gd name="T42" fmla="*/ 130 w 161"/>
                <a:gd name="T43" fmla="*/ 12 h 69"/>
                <a:gd name="T44" fmla="*/ 116 w 161"/>
                <a:gd name="T45" fmla="*/ 7 h 69"/>
                <a:gd name="T46" fmla="*/ 100 w 161"/>
                <a:gd name="T47" fmla="*/ 3 h 69"/>
                <a:gd name="T48" fmla="*/ 85 w 161"/>
                <a:gd name="T49" fmla="*/ 1 h 69"/>
                <a:gd name="T50" fmla="*/ 69 w 161"/>
                <a:gd name="T51" fmla="*/ 0 h 69"/>
                <a:gd name="T52" fmla="*/ 53 w 161"/>
                <a:gd name="T53" fmla="*/ 0 h 69"/>
                <a:gd name="T54" fmla="*/ 39 w 161"/>
                <a:gd name="T55" fmla="*/ 1 h 69"/>
                <a:gd name="T56" fmla="*/ 27 w 161"/>
                <a:gd name="T57" fmla="*/ 5 h 69"/>
                <a:gd name="T58" fmla="*/ 15 w 161"/>
                <a:gd name="T59" fmla="*/ 9 h 69"/>
                <a:gd name="T60" fmla="*/ 8 w 161"/>
                <a:gd name="T61" fmla="*/ 14 h 69"/>
                <a:gd name="T62" fmla="*/ 2 w 161"/>
                <a:gd name="T63" fmla="*/ 19 h 69"/>
                <a:gd name="T64" fmla="*/ 0 w 161"/>
                <a:gd name="T65" fmla="*/ 26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9">
                  <a:moveTo>
                    <a:pt x="0" y="26"/>
                  </a:moveTo>
                  <a:lnTo>
                    <a:pt x="0" y="33"/>
                  </a:lnTo>
                  <a:lnTo>
                    <a:pt x="4" y="40"/>
                  </a:lnTo>
                  <a:lnTo>
                    <a:pt x="12" y="46"/>
                  </a:lnTo>
                  <a:lnTo>
                    <a:pt x="21" y="53"/>
                  </a:lnTo>
                  <a:lnTo>
                    <a:pt x="31" y="58"/>
                  </a:lnTo>
                  <a:lnTo>
                    <a:pt x="45" y="61"/>
                  </a:lnTo>
                  <a:lnTo>
                    <a:pt x="61" y="67"/>
                  </a:lnTo>
                  <a:lnTo>
                    <a:pt x="77" y="69"/>
                  </a:lnTo>
                  <a:lnTo>
                    <a:pt x="92" y="69"/>
                  </a:lnTo>
                  <a:lnTo>
                    <a:pt x="108" y="69"/>
                  </a:lnTo>
                  <a:lnTo>
                    <a:pt x="122" y="67"/>
                  </a:lnTo>
                  <a:lnTo>
                    <a:pt x="134" y="63"/>
                  </a:lnTo>
                  <a:lnTo>
                    <a:pt x="144" y="60"/>
                  </a:lnTo>
                  <a:lnTo>
                    <a:pt x="154" y="56"/>
                  </a:lnTo>
                  <a:lnTo>
                    <a:pt x="157" y="51"/>
                  </a:lnTo>
                  <a:lnTo>
                    <a:pt x="161" y="44"/>
                  </a:lnTo>
                  <a:lnTo>
                    <a:pt x="161" y="37"/>
                  </a:lnTo>
                  <a:lnTo>
                    <a:pt x="157" y="30"/>
                  </a:lnTo>
                  <a:lnTo>
                    <a:pt x="150" y="23"/>
                  </a:lnTo>
                  <a:lnTo>
                    <a:pt x="142" y="17"/>
                  </a:lnTo>
                  <a:lnTo>
                    <a:pt x="130" y="12"/>
                  </a:lnTo>
                  <a:lnTo>
                    <a:pt x="116" y="7"/>
                  </a:lnTo>
                  <a:lnTo>
                    <a:pt x="100" y="3"/>
                  </a:lnTo>
                  <a:lnTo>
                    <a:pt x="85" y="1"/>
                  </a:lnTo>
                  <a:lnTo>
                    <a:pt x="69" y="0"/>
                  </a:lnTo>
                  <a:lnTo>
                    <a:pt x="53" y="0"/>
                  </a:lnTo>
                  <a:lnTo>
                    <a:pt x="39" y="1"/>
                  </a:lnTo>
                  <a:lnTo>
                    <a:pt x="27" y="5"/>
                  </a:lnTo>
                  <a:lnTo>
                    <a:pt x="15" y="9"/>
                  </a:lnTo>
                  <a:lnTo>
                    <a:pt x="8" y="14"/>
                  </a:lnTo>
                  <a:lnTo>
                    <a:pt x="2" y="19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" name="Freeform 112"/>
            <p:cNvSpPr>
              <a:spLocks/>
            </p:cNvSpPr>
            <p:nvPr/>
          </p:nvSpPr>
          <p:spPr bwMode="auto">
            <a:xfrm>
              <a:off x="3264" y="1127"/>
              <a:ext cx="126" cy="113"/>
            </a:xfrm>
            <a:custGeom>
              <a:avLst/>
              <a:gdLst>
                <a:gd name="T0" fmla="*/ 6 w 126"/>
                <a:gd name="T1" fmla="*/ 107 h 113"/>
                <a:gd name="T2" fmla="*/ 12 w 126"/>
                <a:gd name="T3" fmla="*/ 111 h 113"/>
                <a:gd name="T4" fmla="*/ 20 w 126"/>
                <a:gd name="T5" fmla="*/ 113 h 113"/>
                <a:gd name="T6" fmla="*/ 30 w 126"/>
                <a:gd name="T7" fmla="*/ 111 h 113"/>
                <a:gd name="T8" fmla="*/ 42 w 126"/>
                <a:gd name="T9" fmla="*/ 109 h 113"/>
                <a:gd name="T10" fmla="*/ 53 w 126"/>
                <a:gd name="T11" fmla="*/ 104 h 113"/>
                <a:gd name="T12" fmla="*/ 67 w 126"/>
                <a:gd name="T13" fmla="*/ 97 h 113"/>
                <a:gd name="T14" fmla="*/ 79 w 126"/>
                <a:gd name="T15" fmla="*/ 90 h 113"/>
                <a:gd name="T16" fmla="*/ 91 w 126"/>
                <a:gd name="T17" fmla="*/ 79 h 113"/>
                <a:gd name="T18" fmla="*/ 111 w 126"/>
                <a:gd name="T19" fmla="*/ 58 h 113"/>
                <a:gd name="T20" fmla="*/ 124 w 126"/>
                <a:gd name="T21" fmla="*/ 37 h 113"/>
                <a:gd name="T22" fmla="*/ 126 w 126"/>
                <a:gd name="T23" fmla="*/ 17 h 113"/>
                <a:gd name="T24" fmla="*/ 120 w 126"/>
                <a:gd name="T25" fmla="*/ 5 h 113"/>
                <a:gd name="T26" fmla="*/ 115 w 126"/>
                <a:gd name="T27" fmla="*/ 1 h 113"/>
                <a:gd name="T28" fmla="*/ 107 w 126"/>
                <a:gd name="T29" fmla="*/ 0 h 113"/>
                <a:gd name="T30" fmla="*/ 97 w 126"/>
                <a:gd name="T31" fmla="*/ 0 h 113"/>
                <a:gd name="T32" fmla="*/ 85 w 126"/>
                <a:gd name="T33" fmla="*/ 3 h 113"/>
                <a:gd name="T34" fmla="*/ 73 w 126"/>
                <a:gd name="T35" fmla="*/ 7 h 113"/>
                <a:gd name="T36" fmla="*/ 61 w 126"/>
                <a:gd name="T37" fmla="*/ 14 h 113"/>
                <a:gd name="T38" fmla="*/ 49 w 126"/>
                <a:gd name="T39" fmla="*/ 21 h 113"/>
                <a:gd name="T40" fmla="*/ 38 w 126"/>
                <a:gd name="T41" fmla="*/ 31 h 113"/>
                <a:gd name="T42" fmla="*/ 18 w 126"/>
                <a:gd name="T43" fmla="*/ 53 h 113"/>
                <a:gd name="T44" fmla="*/ 4 w 126"/>
                <a:gd name="T45" fmla="*/ 74 h 113"/>
                <a:gd name="T46" fmla="*/ 0 w 126"/>
                <a:gd name="T47" fmla="*/ 93 h 113"/>
                <a:gd name="T48" fmla="*/ 6 w 126"/>
                <a:gd name="T49" fmla="*/ 107 h 1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6" h="113">
                  <a:moveTo>
                    <a:pt x="6" y="107"/>
                  </a:moveTo>
                  <a:lnTo>
                    <a:pt x="12" y="111"/>
                  </a:lnTo>
                  <a:lnTo>
                    <a:pt x="20" y="113"/>
                  </a:lnTo>
                  <a:lnTo>
                    <a:pt x="30" y="111"/>
                  </a:lnTo>
                  <a:lnTo>
                    <a:pt x="42" y="109"/>
                  </a:lnTo>
                  <a:lnTo>
                    <a:pt x="53" y="104"/>
                  </a:lnTo>
                  <a:lnTo>
                    <a:pt x="67" y="97"/>
                  </a:lnTo>
                  <a:lnTo>
                    <a:pt x="79" y="90"/>
                  </a:lnTo>
                  <a:lnTo>
                    <a:pt x="91" y="79"/>
                  </a:lnTo>
                  <a:lnTo>
                    <a:pt x="111" y="58"/>
                  </a:lnTo>
                  <a:lnTo>
                    <a:pt x="124" y="37"/>
                  </a:lnTo>
                  <a:lnTo>
                    <a:pt x="126" y="17"/>
                  </a:lnTo>
                  <a:lnTo>
                    <a:pt x="120" y="5"/>
                  </a:lnTo>
                  <a:lnTo>
                    <a:pt x="115" y="1"/>
                  </a:lnTo>
                  <a:lnTo>
                    <a:pt x="107" y="0"/>
                  </a:lnTo>
                  <a:lnTo>
                    <a:pt x="97" y="0"/>
                  </a:lnTo>
                  <a:lnTo>
                    <a:pt x="85" y="3"/>
                  </a:lnTo>
                  <a:lnTo>
                    <a:pt x="73" y="7"/>
                  </a:lnTo>
                  <a:lnTo>
                    <a:pt x="61" y="14"/>
                  </a:lnTo>
                  <a:lnTo>
                    <a:pt x="49" y="21"/>
                  </a:lnTo>
                  <a:lnTo>
                    <a:pt x="38" y="31"/>
                  </a:lnTo>
                  <a:lnTo>
                    <a:pt x="18" y="53"/>
                  </a:lnTo>
                  <a:lnTo>
                    <a:pt x="4" y="74"/>
                  </a:lnTo>
                  <a:lnTo>
                    <a:pt x="0" y="93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" name="Freeform 113"/>
            <p:cNvSpPr>
              <a:spLocks/>
            </p:cNvSpPr>
            <p:nvPr/>
          </p:nvSpPr>
          <p:spPr bwMode="auto">
            <a:xfrm>
              <a:off x="3432" y="1317"/>
              <a:ext cx="102" cy="131"/>
            </a:xfrm>
            <a:custGeom>
              <a:avLst/>
              <a:gdLst>
                <a:gd name="T0" fmla="*/ 91 w 102"/>
                <a:gd name="T1" fmla="*/ 129 h 131"/>
                <a:gd name="T2" fmla="*/ 100 w 102"/>
                <a:gd name="T3" fmla="*/ 118 h 131"/>
                <a:gd name="T4" fmla="*/ 102 w 102"/>
                <a:gd name="T5" fmla="*/ 99 h 131"/>
                <a:gd name="T6" fmla="*/ 96 w 102"/>
                <a:gd name="T7" fmla="*/ 76 h 131"/>
                <a:gd name="T8" fmla="*/ 85 w 102"/>
                <a:gd name="T9" fmla="*/ 50 h 131"/>
                <a:gd name="T10" fmla="*/ 77 w 102"/>
                <a:gd name="T11" fmla="*/ 37 h 131"/>
                <a:gd name="T12" fmla="*/ 67 w 102"/>
                <a:gd name="T13" fmla="*/ 27 h 131"/>
                <a:gd name="T14" fmla="*/ 57 w 102"/>
                <a:gd name="T15" fmla="*/ 16 h 131"/>
                <a:gd name="T16" fmla="*/ 47 w 102"/>
                <a:gd name="T17" fmla="*/ 9 h 131"/>
                <a:gd name="T18" fmla="*/ 37 w 102"/>
                <a:gd name="T19" fmla="*/ 4 h 131"/>
                <a:gd name="T20" fmla="*/ 27 w 102"/>
                <a:gd name="T21" fmla="*/ 0 h 131"/>
                <a:gd name="T22" fmla="*/ 20 w 102"/>
                <a:gd name="T23" fmla="*/ 0 h 131"/>
                <a:gd name="T24" fmla="*/ 12 w 102"/>
                <a:gd name="T25" fmla="*/ 2 h 131"/>
                <a:gd name="T26" fmla="*/ 2 w 102"/>
                <a:gd name="T27" fmla="*/ 13 h 131"/>
                <a:gd name="T28" fmla="*/ 0 w 102"/>
                <a:gd name="T29" fmla="*/ 32 h 131"/>
                <a:gd name="T30" fmla="*/ 6 w 102"/>
                <a:gd name="T31" fmla="*/ 55 h 131"/>
                <a:gd name="T32" fmla="*/ 18 w 102"/>
                <a:gd name="T33" fmla="*/ 81 h 131"/>
                <a:gd name="T34" fmla="*/ 25 w 102"/>
                <a:gd name="T35" fmla="*/ 94 h 131"/>
                <a:gd name="T36" fmla="*/ 35 w 102"/>
                <a:gd name="T37" fmla="*/ 104 h 131"/>
                <a:gd name="T38" fmla="*/ 45 w 102"/>
                <a:gd name="T39" fmla="*/ 115 h 131"/>
                <a:gd name="T40" fmla="*/ 55 w 102"/>
                <a:gd name="T41" fmla="*/ 122 h 131"/>
                <a:gd name="T42" fmla="*/ 65 w 102"/>
                <a:gd name="T43" fmla="*/ 127 h 131"/>
                <a:gd name="T44" fmla="*/ 75 w 102"/>
                <a:gd name="T45" fmla="*/ 131 h 131"/>
                <a:gd name="T46" fmla="*/ 83 w 102"/>
                <a:gd name="T47" fmla="*/ 131 h 131"/>
                <a:gd name="T48" fmla="*/ 91 w 102"/>
                <a:gd name="T49" fmla="*/ 129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2" h="131">
                  <a:moveTo>
                    <a:pt x="91" y="129"/>
                  </a:moveTo>
                  <a:lnTo>
                    <a:pt x="100" y="118"/>
                  </a:lnTo>
                  <a:lnTo>
                    <a:pt x="102" y="99"/>
                  </a:lnTo>
                  <a:lnTo>
                    <a:pt x="96" y="76"/>
                  </a:lnTo>
                  <a:lnTo>
                    <a:pt x="85" y="50"/>
                  </a:lnTo>
                  <a:lnTo>
                    <a:pt x="77" y="37"/>
                  </a:lnTo>
                  <a:lnTo>
                    <a:pt x="67" y="27"/>
                  </a:lnTo>
                  <a:lnTo>
                    <a:pt x="57" y="16"/>
                  </a:lnTo>
                  <a:lnTo>
                    <a:pt x="47" y="9"/>
                  </a:lnTo>
                  <a:lnTo>
                    <a:pt x="37" y="4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2" y="13"/>
                  </a:lnTo>
                  <a:lnTo>
                    <a:pt x="0" y="32"/>
                  </a:lnTo>
                  <a:lnTo>
                    <a:pt x="6" y="55"/>
                  </a:lnTo>
                  <a:lnTo>
                    <a:pt x="18" y="81"/>
                  </a:lnTo>
                  <a:lnTo>
                    <a:pt x="25" y="94"/>
                  </a:lnTo>
                  <a:lnTo>
                    <a:pt x="35" y="104"/>
                  </a:lnTo>
                  <a:lnTo>
                    <a:pt x="45" y="115"/>
                  </a:lnTo>
                  <a:lnTo>
                    <a:pt x="55" y="122"/>
                  </a:lnTo>
                  <a:lnTo>
                    <a:pt x="65" y="127"/>
                  </a:lnTo>
                  <a:lnTo>
                    <a:pt x="75" y="131"/>
                  </a:lnTo>
                  <a:lnTo>
                    <a:pt x="83" y="131"/>
                  </a:lnTo>
                  <a:lnTo>
                    <a:pt x="91" y="129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" name="Freeform 114"/>
            <p:cNvSpPr>
              <a:spLocks/>
            </p:cNvSpPr>
            <p:nvPr/>
          </p:nvSpPr>
          <p:spPr bwMode="auto">
            <a:xfrm>
              <a:off x="2652" y="1672"/>
              <a:ext cx="1323" cy="829"/>
            </a:xfrm>
            <a:custGeom>
              <a:avLst/>
              <a:gdLst>
                <a:gd name="T0" fmla="*/ 584 w 1323"/>
                <a:gd name="T1" fmla="*/ 1 h 829"/>
                <a:gd name="T2" fmla="*/ 497 w 1323"/>
                <a:gd name="T3" fmla="*/ 7 h 829"/>
                <a:gd name="T4" fmla="*/ 398 w 1323"/>
                <a:gd name="T5" fmla="*/ 19 h 829"/>
                <a:gd name="T6" fmla="*/ 300 w 1323"/>
                <a:gd name="T7" fmla="*/ 38 h 829"/>
                <a:gd name="T8" fmla="*/ 207 w 1323"/>
                <a:gd name="T9" fmla="*/ 63 h 829"/>
                <a:gd name="T10" fmla="*/ 134 w 1323"/>
                <a:gd name="T11" fmla="*/ 95 h 829"/>
                <a:gd name="T12" fmla="*/ 90 w 1323"/>
                <a:gd name="T13" fmla="*/ 132 h 829"/>
                <a:gd name="T14" fmla="*/ 83 w 1323"/>
                <a:gd name="T15" fmla="*/ 176 h 829"/>
                <a:gd name="T16" fmla="*/ 61 w 1323"/>
                <a:gd name="T17" fmla="*/ 240 h 829"/>
                <a:gd name="T18" fmla="*/ 10 w 1323"/>
                <a:gd name="T19" fmla="*/ 370 h 829"/>
                <a:gd name="T20" fmla="*/ 10 w 1323"/>
                <a:gd name="T21" fmla="*/ 536 h 829"/>
                <a:gd name="T22" fmla="*/ 96 w 1323"/>
                <a:gd name="T23" fmla="*/ 688 h 829"/>
                <a:gd name="T24" fmla="*/ 234 w 1323"/>
                <a:gd name="T25" fmla="*/ 769 h 829"/>
                <a:gd name="T26" fmla="*/ 357 w 1323"/>
                <a:gd name="T27" fmla="*/ 802 h 829"/>
                <a:gd name="T28" fmla="*/ 489 w 1323"/>
                <a:gd name="T29" fmla="*/ 822 h 829"/>
                <a:gd name="T30" fmla="*/ 629 w 1323"/>
                <a:gd name="T31" fmla="*/ 829 h 829"/>
                <a:gd name="T32" fmla="*/ 767 w 1323"/>
                <a:gd name="T33" fmla="*/ 822 h 829"/>
                <a:gd name="T34" fmla="*/ 897 w 1323"/>
                <a:gd name="T35" fmla="*/ 804 h 829"/>
                <a:gd name="T36" fmla="*/ 1014 w 1323"/>
                <a:gd name="T37" fmla="*/ 776 h 829"/>
                <a:gd name="T38" fmla="*/ 1108 w 1323"/>
                <a:gd name="T39" fmla="*/ 739 h 829"/>
                <a:gd name="T40" fmla="*/ 1201 w 1323"/>
                <a:gd name="T41" fmla="*/ 670 h 829"/>
                <a:gd name="T42" fmla="*/ 1290 w 1323"/>
                <a:gd name="T43" fmla="*/ 534 h 829"/>
                <a:gd name="T44" fmla="*/ 1323 w 1323"/>
                <a:gd name="T45" fmla="*/ 368 h 829"/>
                <a:gd name="T46" fmla="*/ 1270 w 1323"/>
                <a:gd name="T47" fmla="*/ 208 h 829"/>
                <a:gd name="T48" fmla="*/ 1205 w 1323"/>
                <a:gd name="T49" fmla="*/ 123 h 829"/>
                <a:gd name="T50" fmla="*/ 1199 w 1323"/>
                <a:gd name="T51" fmla="*/ 90 h 829"/>
                <a:gd name="T52" fmla="*/ 1169 w 1323"/>
                <a:gd name="T53" fmla="*/ 63 h 829"/>
                <a:gd name="T54" fmla="*/ 1118 w 1323"/>
                <a:gd name="T55" fmla="*/ 40 h 829"/>
                <a:gd name="T56" fmla="*/ 1045 w 1323"/>
                <a:gd name="T57" fmla="*/ 23 h 829"/>
                <a:gd name="T58" fmla="*/ 951 w 1323"/>
                <a:gd name="T59" fmla="*/ 10 h 829"/>
                <a:gd name="T60" fmla="*/ 834 w 1323"/>
                <a:gd name="T61" fmla="*/ 1 h 829"/>
                <a:gd name="T62" fmla="*/ 698 w 1323"/>
                <a:gd name="T63" fmla="*/ 0 h 82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323" h="829">
                  <a:moveTo>
                    <a:pt x="621" y="0"/>
                  </a:moveTo>
                  <a:lnTo>
                    <a:pt x="584" y="1"/>
                  </a:lnTo>
                  <a:lnTo>
                    <a:pt x="542" y="3"/>
                  </a:lnTo>
                  <a:lnTo>
                    <a:pt x="497" y="7"/>
                  </a:lnTo>
                  <a:lnTo>
                    <a:pt x="448" y="12"/>
                  </a:lnTo>
                  <a:lnTo>
                    <a:pt x="398" y="19"/>
                  </a:lnTo>
                  <a:lnTo>
                    <a:pt x="349" y="28"/>
                  </a:lnTo>
                  <a:lnTo>
                    <a:pt x="300" y="38"/>
                  </a:lnTo>
                  <a:lnTo>
                    <a:pt x="252" y="49"/>
                  </a:lnTo>
                  <a:lnTo>
                    <a:pt x="207" y="63"/>
                  </a:lnTo>
                  <a:lnTo>
                    <a:pt x="167" y="77"/>
                  </a:lnTo>
                  <a:lnTo>
                    <a:pt x="134" y="95"/>
                  </a:lnTo>
                  <a:lnTo>
                    <a:pt x="108" y="113"/>
                  </a:lnTo>
                  <a:lnTo>
                    <a:pt x="90" y="132"/>
                  </a:lnTo>
                  <a:lnTo>
                    <a:pt x="81" y="153"/>
                  </a:lnTo>
                  <a:lnTo>
                    <a:pt x="83" y="176"/>
                  </a:lnTo>
                  <a:lnTo>
                    <a:pt x="96" y="201"/>
                  </a:lnTo>
                  <a:lnTo>
                    <a:pt x="61" y="240"/>
                  </a:lnTo>
                  <a:lnTo>
                    <a:pt x="31" y="298"/>
                  </a:lnTo>
                  <a:lnTo>
                    <a:pt x="10" y="370"/>
                  </a:lnTo>
                  <a:lnTo>
                    <a:pt x="0" y="451"/>
                  </a:lnTo>
                  <a:lnTo>
                    <a:pt x="10" y="536"/>
                  </a:lnTo>
                  <a:lnTo>
                    <a:pt x="39" y="615"/>
                  </a:lnTo>
                  <a:lnTo>
                    <a:pt x="96" y="688"/>
                  </a:lnTo>
                  <a:lnTo>
                    <a:pt x="181" y="746"/>
                  </a:lnTo>
                  <a:lnTo>
                    <a:pt x="234" y="769"/>
                  </a:lnTo>
                  <a:lnTo>
                    <a:pt x="294" y="788"/>
                  </a:lnTo>
                  <a:lnTo>
                    <a:pt x="357" y="802"/>
                  </a:lnTo>
                  <a:lnTo>
                    <a:pt x="422" y="815"/>
                  </a:lnTo>
                  <a:lnTo>
                    <a:pt x="489" y="822"/>
                  </a:lnTo>
                  <a:lnTo>
                    <a:pt x="560" y="827"/>
                  </a:lnTo>
                  <a:lnTo>
                    <a:pt x="629" y="829"/>
                  </a:lnTo>
                  <a:lnTo>
                    <a:pt x="698" y="827"/>
                  </a:lnTo>
                  <a:lnTo>
                    <a:pt x="767" y="822"/>
                  </a:lnTo>
                  <a:lnTo>
                    <a:pt x="832" y="815"/>
                  </a:lnTo>
                  <a:lnTo>
                    <a:pt x="897" y="804"/>
                  </a:lnTo>
                  <a:lnTo>
                    <a:pt x="956" y="792"/>
                  </a:lnTo>
                  <a:lnTo>
                    <a:pt x="1014" y="776"/>
                  </a:lnTo>
                  <a:lnTo>
                    <a:pt x="1063" y="758"/>
                  </a:lnTo>
                  <a:lnTo>
                    <a:pt x="1108" y="739"/>
                  </a:lnTo>
                  <a:lnTo>
                    <a:pt x="1146" y="718"/>
                  </a:lnTo>
                  <a:lnTo>
                    <a:pt x="1201" y="670"/>
                  </a:lnTo>
                  <a:lnTo>
                    <a:pt x="1250" y="608"/>
                  </a:lnTo>
                  <a:lnTo>
                    <a:pt x="1290" y="534"/>
                  </a:lnTo>
                  <a:lnTo>
                    <a:pt x="1315" y="453"/>
                  </a:lnTo>
                  <a:lnTo>
                    <a:pt x="1323" y="368"/>
                  </a:lnTo>
                  <a:lnTo>
                    <a:pt x="1310" y="285"/>
                  </a:lnTo>
                  <a:lnTo>
                    <a:pt x="1270" y="208"/>
                  </a:lnTo>
                  <a:lnTo>
                    <a:pt x="1199" y="141"/>
                  </a:lnTo>
                  <a:lnTo>
                    <a:pt x="1205" y="123"/>
                  </a:lnTo>
                  <a:lnTo>
                    <a:pt x="1205" y="105"/>
                  </a:lnTo>
                  <a:lnTo>
                    <a:pt x="1199" y="90"/>
                  </a:lnTo>
                  <a:lnTo>
                    <a:pt x="1187" y="75"/>
                  </a:lnTo>
                  <a:lnTo>
                    <a:pt x="1169" y="63"/>
                  </a:lnTo>
                  <a:lnTo>
                    <a:pt x="1148" y="51"/>
                  </a:lnTo>
                  <a:lnTo>
                    <a:pt x="1118" y="40"/>
                  </a:lnTo>
                  <a:lnTo>
                    <a:pt x="1085" y="30"/>
                  </a:lnTo>
                  <a:lnTo>
                    <a:pt x="1045" y="23"/>
                  </a:lnTo>
                  <a:lnTo>
                    <a:pt x="1000" y="15"/>
                  </a:lnTo>
                  <a:lnTo>
                    <a:pt x="951" y="10"/>
                  </a:lnTo>
                  <a:lnTo>
                    <a:pt x="895" y="5"/>
                  </a:lnTo>
                  <a:lnTo>
                    <a:pt x="834" y="1"/>
                  </a:lnTo>
                  <a:lnTo>
                    <a:pt x="769" y="0"/>
                  </a:lnTo>
                  <a:lnTo>
                    <a:pt x="698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4C5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" name="Freeform 115"/>
            <p:cNvSpPr>
              <a:spLocks/>
            </p:cNvSpPr>
            <p:nvPr/>
          </p:nvSpPr>
          <p:spPr bwMode="auto">
            <a:xfrm>
              <a:off x="2722" y="1667"/>
              <a:ext cx="546" cy="215"/>
            </a:xfrm>
            <a:custGeom>
              <a:avLst/>
              <a:gdLst>
                <a:gd name="T0" fmla="*/ 25 w 546"/>
                <a:gd name="T1" fmla="*/ 213 h 215"/>
                <a:gd name="T2" fmla="*/ 27 w 546"/>
                <a:gd name="T3" fmla="*/ 204 h 215"/>
                <a:gd name="T4" fmla="*/ 14 w 546"/>
                <a:gd name="T5" fmla="*/ 181 h 215"/>
                <a:gd name="T6" fmla="*/ 12 w 546"/>
                <a:gd name="T7" fmla="*/ 160 h 215"/>
                <a:gd name="T8" fmla="*/ 21 w 546"/>
                <a:gd name="T9" fmla="*/ 142 h 215"/>
                <a:gd name="T10" fmla="*/ 37 w 546"/>
                <a:gd name="T11" fmla="*/ 123 h 215"/>
                <a:gd name="T12" fmla="*/ 63 w 546"/>
                <a:gd name="T13" fmla="*/ 107 h 215"/>
                <a:gd name="T14" fmla="*/ 94 w 546"/>
                <a:gd name="T15" fmla="*/ 90 h 215"/>
                <a:gd name="T16" fmla="*/ 134 w 546"/>
                <a:gd name="T17" fmla="*/ 75 h 215"/>
                <a:gd name="T18" fmla="*/ 179 w 546"/>
                <a:gd name="T19" fmla="*/ 61 h 215"/>
                <a:gd name="T20" fmla="*/ 225 w 546"/>
                <a:gd name="T21" fmla="*/ 51 h 215"/>
                <a:gd name="T22" fmla="*/ 274 w 546"/>
                <a:gd name="T23" fmla="*/ 40 h 215"/>
                <a:gd name="T24" fmla="*/ 323 w 546"/>
                <a:gd name="T25" fmla="*/ 31 h 215"/>
                <a:gd name="T26" fmla="*/ 373 w 546"/>
                <a:gd name="T27" fmla="*/ 24 h 215"/>
                <a:gd name="T28" fmla="*/ 422 w 546"/>
                <a:gd name="T29" fmla="*/ 19 h 215"/>
                <a:gd name="T30" fmla="*/ 467 w 546"/>
                <a:gd name="T31" fmla="*/ 15 h 215"/>
                <a:gd name="T32" fmla="*/ 509 w 546"/>
                <a:gd name="T33" fmla="*/ 14 h 215"/>
                <a:gd name="T34" fmla="*/ 546 w 546"/>
                <a:gd name="T35" fmla="*/ 14 h 215"/>
                <a:gd name="T36" fmla="*/ 546 w 546"/>
                <a:gd name="T37" fmla="*/ 0 h 215"/>
                <a:gd name="T38" fmla="*/ 509 w 546"/>
                <a:gd name="T39" fmla="*/ 3 h 215"/>
                <a:gd name="T40" fmla="*/ 467 w 546"/>
                <a:gd name="T41" fmla="*/ 5 h 215"/>
                <a:gd name="T42" fmla="*/ 422 w 546"/>
                <a:gd name="T43" fmla="*/ 8 h 215"/>
                <a:gd name="T44" fmla="*/ 373 w 546"/>
                <a:gd name="T45" fmla="*/ 14 h 215"/>
                <a:gd name="T46" fmla="*/ 323 w 546"/>
                <a:gd name="T47" fmla="*/ 21 h 215"/>
                <a:gd name="T48" fmla="*/ 274 w 546"/>
                <a:gd name="T49" fmla="*/ 30 h 215"/>
                <a:gd name="T50" fmla="*/ 225 w 546"/>
                <a:gd name="T51" fmla="*/ 40 h 215"/>
                <a:gd name="T52" fmla="*/ 175 w 546"/>
                <a:gd name="T53" fmla="*/ 51 h 215"/>
                <a:gd name="T54" fmla="*/ 130 w 546"/>
                <a:gd name="T55" fmla="*/ 65 h 215"/>
                <a:gd name="T56" fmla="*/ 90 w 546"/>
                <a:gd name="T57" fmla="*/ 79 h 215"/>
                <a:gd name="T58" fmla="*/ 55 w 546"/>
                <a:gd name="T59" fmla="*/ 97 h 215"/>
                <a:gd name="T60" fmla="*/ 29 w 546"/>
                <a:gd name="T61" fmla="*/ 116 h 215"/>
                <a:gd name="T62" fmla="*/ 10 w 546"/>
                <a:gd name="T63" fmla="*/ 135 h 215"/>
                <a:gd name="T64" fmla="*/ 0 w 546"/>
                <a:gd name="T65" fmla="*/ 160 h 215"/>
                <a:gd name="T66" fmla="*/ 2 w 546"/>
                <a:gd name="T67" fmla="*/ 185 h 215"/>
                <a:gd name="T68" fmla="*/ 15 w 546"/>
                <a:gd name="T69" fmla="*/ 211 h 215"/>
                <a:gd name="T70" fmla="*/ 17 w 546"/>
                <a:gd name="T71" fmla="*/ 202 h 215"/>
                <a:gd name="T72" fmla="*/ 15 w 546"/>
                <a:gd name="T73" fmla="*/ 211 h 215"/>
                <a:gd name="T74" fmla="*/ 19 w 546"/>
                <a:gd name="T75" fmla="*/ 215 h 215"/>
                <a:gd name="T76" fmla="*/ 25 w 546"/>
                <a:gd name="T77" fmla="*/ 213 h 215"/>
                <a:gd name="T78" fmla="*/ 27 w 546"/>
                <a:gd name="T79" fmla="*/ 210 h 215"/>
                <a:gd name="T80" fmla="*/ 27 w 546"/>
                <a:gd name="T81" fmla="*/ 204 h 215"/>
                <a:gd name="T82" fmla="*/ 25 w 546"/>
                <a:gd name="T83" fmla="*/ 213 h 2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46" h="215">
                  <a:moveTo>
                    <a:pt x="25" y="213"/>
                  </a:moveTo>
                  <a:lnTo>
                    <a:pt x="27" y="204"/>
                  </a:lnTo>
                  <a:lnTo>
                    <a:pt x="14" y="181"/>
                  </a:lnTo>
                  <a:lnTo>
                    <a:pt x="12" y="160"/>
                  </a:lnTo>
                  <a:lnTo>
                    <a:pt x="21" y="142"/>
                  </a:lnTo>
                  <a:lnTo>
                    <a:pt x="37" y="123"/>
                  </a:lnTo>
                  <a:lnTo>
                    <a:pt x="63" y="107"/>
                  </a:lnTo>
                  <a:lnTo>
                    <a:pt x="94" y="90"/>
                  </a:lnTo>
                  <a:lnTo>
                    <a:pt x="134" y="75"/>
                  </a:lnTo>
                  <a:lnTo>
                    <a:pt x="179" y="61"/>
                  </a:lnTo>
                  <a:lnTo>
                    <a:pt x="225" y="51"/>
                  </a:lnTo>
                  <a:lnTo>
                    <a:pt x="274" y="40"/>
                  </a:lnTo>
                  <a:lnTo>
                    <a:pt x="323" y="31"/>
                  </a:lnTo>
                  <a:lnTo>
                    <a:pt x="373" y="24"/>
                  </a:lnTo>
                  <a:lnTo>
                    <a:pt x="422" y="19"/>
                  </a:lnTo>
                  <a:lnTo>
                    <a:pt x="467" y="15"/>
                  </a:lnTo>
                  <a:lnTo>
                    <a:pt x="509" y="14"/>
                  </a:lnTo>
                  <a:lnTo>
                    <a:pt x="546" y="14"/>
                  </a:lnTo>
                  <a:lnTo>
                    <a:pt x="546" y="0"/>
                  </a:lnTo>
                  <a:lnTo>
                    <a:pt x="509" y="3"/>
                  </a:lnTo>
                  <a:lnTo>
                    <a:pt x="467" y="5"/>
                  </a:lnTo>
                  <a:lnTo>
                    <a:pt x="422" y="8"/>
                  </a:lnTo>
                  <a:lnTo>
                    <a:pt x="373" y="14"/>
                  </a:lnTo>
                  <a:lnTo>
                    <a:pt x="323" y="21"/>
                  </a:lnTo>
                  <a:lnTo>
                    <a:pt x="274" y="30"/>
                  </a:lnTo>
                  <a:lnTo>
                    <a:pt x="225" y="40"/>
                  </a:lnTo>
                  <a:lnTo>
                    <a:pt x="175" y="51"/>
                  </a:lnTo>
                  <a:lnTo>
                    <a:pt x="130" y="65"/>
                  </a:lnTo>
                  <a:lnTo>
                    <a:pt x="90" y="79"/>
                  </a:lnTo>
                  <a:lnTo>
                    <a:pt x="55" y="97"/>
                  </a:lnTo>
                  <a:lnTo>
                    <a:pt x="29" y="116"/>
                  </a:lnTo>
                  <a:lnTo>
                    <a:pt x="10" y="135"/>
                  </a:lnTo>
                  <a:lnTo>
                    <a:pt x="0" y="160"/>
                  </a:lnTo>
                  <a:lnTo>
                    <a:pt x="2" y="185"/>
                  </a:lnTo>
                  <a:lnTo>
                    <a:pt x="15" y="211"/>
                  </a:lnTo>
                  <a:lnTo>
                    <a:pt x="17" y="202"/>
                  </a:lnTo>
                  <a:lnTo>
                    <a:pt x="15" y="211"/>
                  </a:lnTo>
                  <a:lnTo>
                    <a:pt x="19" y="215"/>
                  </a:lnTo>
                  <a:lnTo>
                    <a:pt x="25" y="213"/>
                  </a:lnTo>
                  <a:lnTo>
                    <a:pt x="27" y="210"/>
                  </a:lnTo>
                  <a:lnTo>
                    <a:pt x="27" y="204"/>
                  </a:lnTo>
                  <a:lnTo>
                    <a:pt x="25" y="2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7" name="Freeform 116"/>
            <p:cNvSpPr>
              <a:spLocks/>
            </p:cNvSpPr>
            <p:nvPr/>
          </p:nvSpPr>
          <p:spPr bwMode="auto">
            <a:xfrm>
              <a:off x="2639" y="1869"/>
              <a:ext cx="191" cy="556"/>
            </a:xfrm>
            <a:custGeom>
              <a:avLst/>
              <a:gdLst>
                <a:gd name="T0" fmla="*/ 191 w 191"/>
                <a:gd name="T1" fmla="*/ 546 h 556"/>
                <a:gd name="T2" fmla="*/ 191 w 191"/>
                <a:gd name="T3" fmla="*/ 546 h 556"/>
                <a:gd name="T4" fmla="*/ 108 w 191"/>
                <a:gd name="T5" fmla="*/ 489 h 556"/>
                <a:gd name="T6" fmla="*/ 53 w 191"/>
                <a:gd name="T7" fmla="*/ 419 h 556"/>
                <a:gd name="T8" fmla="*/ 24 w 191"/>
                <a:gd name="T9" fmla="*/ 341 h 556"/>
                <a:gd name="T10" fmla="*/ 16 w 191"/>
                <a:gd name="T11" fmla="*/ 256 h 556"/>
                <a:gd name="T12" fmla="*/ 24 w 191"/>
                <a:gd name="T13" fmla="*/ 175 h 556"/>
                <a:gd name="T14" fmla="*/ 45 w 191"/>
                <a:gd name="T15" fmla="*/ 105 h 556"/>
                <a:gd name="T16" fmla="*/ 75 w 191"/>
                <a:gd name="T17" fmla="*/ 48 h 556"/>
                <a:gd name="T18" fmla="*/ 108 w 191"/>
                <a:gd name="T19" fmla="*/ 11 h 556"/>
                <a:gd name="T20" fmla="*/ 100 w 191"/>
                <a:gd name="T21" fmla="*/ 0 h 556"/>
                <a:gd name="T22" fmla="*/ 63 w 191"/>
                <a:gd name="T23" fmla="*/ 41 h 556"/>
                <a:gd name="T24" fmla="*/ 33 w 191"/>
                <a:gd name="T25" fmla="*/ 101 h 556"/>
                <a:gd name="T26" fmla="*/ 12 w 191"/>
                <a:gd name="T27" fmla="*/ 175 h 556"/>
                <a:gd name="T28" fmla="*/ 0 w 191"/>
                <a:gd name="T29" fmla="*/ 256 h 556"/>
                <a:gd name="T30" fmla="*/ 12 w 191"/>
                <a:gd name="T31" fmla="*/ 341 h 556"/>
                <a:gd name="T32" fmla="*/ 41 w 191"/>
                <a:gd name="T33" fmla="*/ 422 h 556"/>
                <a:gd name="T34" fmla="*/ 100 w 191"/>
                <a:gd name="T35" fmla="*/ 496 h 556"/>
                <a:gd name="T36" fmla="*/ 187 w 191"/>
                <a:gd name="T37" fmla="*/ 556 h 556"/>
                <a:gd name="T38" fmla="*/ 187 w 191"/>
                <a:gd name="T39" fmla="*/ 556 h 556"/>
                <a:gd name="T40" fmla="*/ 191 w 191"/>
                <a:gd name="T41" fmla="*/ 546 h 5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1" h="556">
                  <a:moveTo>
                    <a:pt x="191" y="546"/>
                  </a:moveTo>
                  <a:lnTo>
                    <a:pt x="191" y="546"/>
                  </a:lnTo>
                  <a:lnTo>
                    <a:pt x="108" y="489"/>
                  </a:lnTo>
                  <a:lnTo>
                    <a:pt x="53" y="419"/>
                  </a:lnTo>
                  <a:lnTo>
                    <a:pt x="24" y="341"/>
                  </a:lnTo>
                  <a:lnTo>
                    <a:pt x="16" y="256"/>
                  </a:lnTo>
                  <a:lnTo>
                    <a:pt x="24" y="175"/>
                  </a:lnTo>
                  <a:lnTo>
                    <a:pt x="45" y="105"/>
                  </a:lnTo>
                  <a:lnTo>
                    <a:pt x="75" y="48"/>
                  </a:lnTo>
                  <a:lnTo>
                    <a:pt x="108" y="11"/>
                  </a:lnTo>
                  <a:lnTo>
                    <a:pt x="100" y="0"/>
                  </a:lnTo>
                  <a:lnTo>
                    <a:pt x="63" y="41"/>
                  </a:lnTo>
                  <a:lnTo>
                    <a:pt x="33" y="101"/>
                  </a:lnTo>
                  <a:lnTo>
                    <a:pt x="12" y="175"/>
                  </a:lnTo>
                  <a:lnTo>
                    <a:pt x="0" y="256"/>
                  </a:lnTo>
                  <a:lnTo>
                    <a:pt x="12" y="341"/>
                  </a:lnTo>
                  <a:lnTo>
                    <a:pt x="41" y="422"/>
                  </a:lnTo>
                  <a:lnTo>
                    <a:pt x="100" y="496"/>
                  </a:lnTo>
                  <a:lnTo>
                    <a:pt x="187" y="556"/>
                  </a:lnTo>
                  <a:lnTo>
                    <a:pt x="191" y="5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8" name="Freeform 117"/>
            <p:cNvSpPr>
              <a:spLocks/>
            </p:cNvSpPr>
            <p:nvPr/>
          </p:nvSpPr>
          <p:spPr bwMode="auto">
            <a:xfrm>
              <a:off x="2826" y="2386"/>
              <a:ext cx="971" cy="124"/>
            </a:xfrm>
            <a:custGeom>
              <a:avLst/>
              <a:gdLst>
                <a:gd name="T0" fmla="*/ 963 w 971"/>
                <a:gd name="T1" fmla="*/ 0 h 124"/>
                <a:gd name="T2" fmla="*/ 963 w 971"/>
                <a:gd name="T3" fmla="*/ 0 h 124"/>
                <a:gd name="T4" fmla="*/ 927 w 971"/>
                <a:gd name="T5" fmla="*/ 22 h 124"/>
                <a:gd name="T6" fmla="*/ 882 w 971"/>
                <a:gd name="T7" fmla="*/ 41 h 124"/>
                <a:gd name="T8" fmla="*/ 833 w 971"/>
                <a:gd name="T9" fmla="*/ 59 h 124"/>
                <a:gd name="T10" fmla="*/ 775 w 971"/>
                <a:gd name="T11" fmla="*/ 74 h 124"/>
                <a:gd name="T12" fmla="*/ 718 w 971"/>
                <a:gd name="T13" fmla="*/ 87 h 124"/>
                <a:gd name="T14" fmla="*/ 653 w 971"/>
                <a:gd name="T15" fmla="*/ 97 h 124"/>
                <a:gd name="T16" fmla="*/ 588 w 971"/>
                <a:gd name="T17" fmla="*/ 104 h 124"/>
                <a:gd name="T18" fmla="*/ 519 w 971"/>
                <a:gd name="T19" fmla="*/ 110 h 124"/>
                <a:gd name="T20" fmla="*/ 450 w 971"/>
                <a:gd name="T21" fmla="*/ 110 h 124"/>
                <a:gd name="T22" fmla="*/ 381 w 971"/>
                <a:gd name="T23" fmla="*/ 110 h 124"/>
                <a:gd name="T24" fmla="*/ 310 w 971"/>
                <a:gd name="T25" fmla="*/ 104 h 124"/>
                <a:gd name="T26" fmla="*/ 243 w 971"/>
                <a:gd name="T27" fmla="*/ 97 h 124"/>
                <a:gd name="T28" fmla="*/ 178 w 971"/>
                <a:gd name="T29" fmla="*/ 85 h 124"/>
                <a:gd name="T30" fmla="*/ 117 w 971"/>
                <a:gd name="T31" fmla="*/ 71 h 124"/>
                <a:gd name="T32" fmla="*/ 57 w 971"/>
                <a:gd name="T33" fmla="*/ 52 h 124"/>
                <a:gd name="T34" fmla="*/ 4 w 971"/>
                <a:gd name="T35" fmla="*/ 29 h 124"/>
                <a:gd name="T36" fmla="*/ 0 w 971"/>
                <a:gd name="T37" fmla="*/ 39 h 124"/>
                <a:gd name="T38" fmla="*/ 54 w 971"/>
                <a:gd name="T39" fmla="*/ 62 h 124"/>
                <a:gd name="T40" fmla="*/ 113 w 971"/>
                <a:gd name="T41" fmla="*/ 82 h 124"/>
                <a:gd name="T42" fmla="*/ 178 w 971"/>
                <a:gd name="T43" fmla="*/ 96 h 124"/>
                <a:gd name="T44" fmla="*/ 243 w 971"/>
                <a:gd name="T45" fmla="*/ 108 h 124"/>
                <a:gd name="T46" fmla="*/ 310 w 971"/>
                <a:gd name="T47" fmla="*/ 115 h 124"/>
                <a:gd name="T48" fmla="*/ 381 w 971"/>
                <a:gd name="T49" fmla="*/ 120 h 124"/>
                <a:gd name="T50" fmla="*/ 450 w 971"/>
                <a:gd name="T51" fmla="*/ 124 h 124"/>
                <a:gd name="T52" fmla="*/ 519 w 971"/>
                <a:gd name="T53" fmla="*/ 120 h 124"/>
                <a:gd name="T54" fmla="*/ 588 w 971"/>
                <a:gd name="T55" fmla="*/ 115 h 124"/>
                <a:gd name="T56" fmla="*/ 653 w 971"/>
                <a:gd name="T57" fmla="*/ 108 h 124"/>
                <a:gd name="T58" fmla="*/ 718 w 971"/>
                <a:gd name="T59" fmla="*/ 97 h 124"/>
                <a:gd name="T60" fmla="*/ 779 w 971"/>
                <a:gd name="T61" fmla="*/ 85 h 124"/>
                <a:gd name="T62" fmla="*/ 837 w 971"/>
                <a:gd name="T63" fmla="*/ 69 h 124"/>
                <a:gd name="T64" fmla="*/ 886 w 971"/>
                <a:gd name="T65" fmla="*/ 52 h 124"/>
                <a:gd name="T66" fmla="*/ 931 w 971"/>
                <a:gd name="T67" fmla="*/ 32 h 124"/>
                <a:gd name="T68" fmla="*/ 971 w 971"/>
                <a:gd name="T69" fmla="*/ 11 h 124"/>
                <a:gd name="T70" fmla="*/ 971 w 971"/>
                <a:gd name="T71" fmla="*/ 11 h 124"/>
                <a:gd name="T72" fmla="*/ 963 w 971"/>
                <a:gd name="T73" fmla="*/ 0 h 12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71" h="124">
                  <a:moveTo>
                    <a:pt x="963" y="0"/>
                  </a:moveTo>
                  <a:lnTo>
                    <a:pt x="963" y="0"/>
                  </a:lnTo>
                  <a:lnTo>
                    <a:pt x="927" y="22"/>
                  </a:lnTo>
                  <a:lnTo>
                    <a:pt x="882" y="41"/>
                  </a:lnTo>
                  <a:lnTo>
                    <a:pt x="833" y="59"/>
                  </a:lnTo>
                  <a:lnTo>
                    <a:pt x="775" y="74"/>
                  </a:lnTo>
                  <a:lnTo>
                    <a:pt x="718" y="87"/>
                  </a:lnTo>
                  <a:lnTo>
                    <a:pt x="653" y="97"/>
                  </a:lnTo>
                  <a:lnTo>
                    <a:pt x="588" y="104"/>
                  </a:lnTo>
                  <a:lnTo>
                    <a:pt x="519" y="110"/>
                  </a:lnTo>
                  <a:lnTo>
                    <a:pt x="450" y="110"/>
                  </a:lnTo>
                  <a:lnTo>
                    <a:pt x="381" y="110"/>
                  </a:lnTo>
                  <a:lnTo>
                    <a:pt x="310" y="104"/>
                  </a:lnTo>
                  <a:lnTo>
                    <a:pt x="243" y="97"/>
                  </a:lnTo>
                  <a:lnTo>
                    <a:pt x="178" y="85"/>
                  </a:lnTo>
                  <a:lnTo>
                    <a:pt x="117" y="71"/>
                  </a:lnTo>
                  <a:lnTo>
                    <a:pt x="57" y="52"/>
                  </a:lnTo>
                  <a:lnTo>
                    <a:pt x="4" y="29"/>
                  </a:lnTo>
                  <a:lnTo>
                    <a:pt x="0" y="39"/>
                  </a:lnTo>
                  <a:lnTo>
                    <a:pt x="54" y="62"/>
                  </a:lnTo>
                  <a:lnTo>
                    <a:pt x="113" y="82"/>
                  </a:lnTo>
                  <a:lnTo>
                    <a:pt x="178" y="96"/>
                  </a:lnTo>
                  <a:lnTo>
                    <a:pt x="243" y="108"/>
                  </a:lnTo>
                  <a:lnTo>
                    <a:pt x="310" y="115"/>
                  </a:lnTo>
                  <a:lnTo>
                    <a:pt x="381" y="120"/>
                  </a:lnTo>
                  <a:lnTo>
                    <a:pt x="450" y="124"/>
                  </a:lnTo>
                  <a:lnTo>
                    <a:pt x="519" y="120"/>
                  </a:lnTo>
                  <a:lnTo>
                    <a:pt x="588" y="115"/>
                  </a:lnTo>
                  <a:lnTo>
                    <a:pt x="653" y="108"/>
                  </a:lnTo>
                  <a:lnTo>
                    <a:pt x="718" y="97"/>
                  </a:lnTo>
                  <a:lnTo>
                    <a:pt x="779" y="85"/>
                  </a:lnTo>
                  <a:lnTo>
                    <a:pt x="837" y="69"/>
                  </a:lnTo>
                  <a:lnTo>
                    <a:pt x="886" y="52"/>
                  </a:lnTo>
                  <a:lnTo>
                    <a:pt x="931" y="32"/>
                  </a:lnTo>
                  <a:lnTo>
                    <a:pt x="971" y="11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9" name="Freeform 118"/>
            <p:cNvSpPr>
              <a:spLocks/>
            </p:cNvSpPr>
            <p:nvPr/>
          </p:nvSpPr>
          <p:spPr bwMode="auto">
            <a:xfrm>
              <a:off x="3789" y="1809"/>
              <a:ext cx="187" cy="588"/>
            </a:xfrm>
            <a:custGeom>
              <a:avLst/>
              <a:gdLst>
                <a:gd name="T0" fmla="*/ 51 w 187"/>
                <a:gd name="T1" fmla="*/ 4 h 588"/>
                <a:gd name="T2" fmla="*/ 53 w 187"/>
                <a:gd name="T3" fmla="*/ 11 h 588"/>
                <a:gd name="T4" fmla="*/ 122 w 187"/>
                <a:gd name="T5" fmla="*/ 76 h 588"/>
                <a:gd name="T6" fmla="*/ 162 w 187"/>
                <a:gd name="T7" fmla="*/ 152 h 588"/>
                <a:gd name="T8" fmla="*/ 175 w 187"/>
                <a:gd name="T9" fmla="*/ 233 h 588"/>
                <a:gd name="T10" fmla="*/ 168 w 187"/>
                <a:gd name="T11" fmla="*/ 318 h 588"/>
                <a:gd name="T12" fmla="*/ 142 w 187"/>
                <a:gd name="T13" fmla="*/ 397 h 588"/>
                <a:gd name="T14" fmla="*/ 102 w 187"/>
                <a:gd name="T15" fmla="*/ 470 h 588"/>
                <a:gd name="T16" fmla="*/ 53 w 187"/>
                <a:gd name="T17" fmla="*/ 532 h 588"/>
                <a:gd name="T18" fmla="*/ 0 w 187"/>
                <a:gd name="T19" fmla="*/ 577 h 588"/>
                <a:gd name="T20" fmla="*/ 8 w 187"/>
                <a:gd name="T21" fmla="*/ 588 h 588"/>
                <a:gd name="T22" fmla="*/ 65 w 187"/>
                <a:gd name="T23" fmla="*/ 539 h 588"/>
                <a:gd name="T24" fmla="*/ 114 w 187"/>
                <a:gd name="T25" fmla="*/ 477 h 588"/>
                <a:gd name="T26" fmla="*/ 154 w 187"/>
                <a:gd name="T27" fmla="*/ 401 h 588"/>
                <a:gd name="T28" fmla="*/ 179 w 187"/>
                <a:gd name="T29" fmla="*/ 318 h 588"/>
                <a:gd name="T30" fmla="*/ 187 w 187"/>
                <a:gd name="T31" fmla="*/ 233 h 588"/>
                <a:gd name="T32" fmla="*/ 173 w 187"/>
                <a:gd name="T33" fmla="*/ 149 h 588"/>
                <a:gd name="T34" fmla="*/ 134 w 187"/>
                <a:gd name="T35" fmla="*/ 69 h 588"/>
                <a:gd name="T36" fmla="*/ 61 w 187"/>
                <a:gd name="T37" fmla="*/ 0 h 588"/>
                <a:gd name="T38" fmla="*/ 63 w 187"/>
                <a:gd name="T39" fmla="*/ 8 h 588"/>
                <a:gd name="T40" fmla="*/ 61 w 187"/>
                <a:gd name="T41" fmla="*/ 0 h 588"/>
                <a:gd name="T42" fmla="*/ 55 w 187"/>
                <a:gd name="T43" fmla="*/ 0 h 588"/>
                <a:gd name="T44" fmla="*/ 51 w 187"/>
                <a:gd name="T45" fmla="*/ 2 h 588"/>
                <a:gd name="T46" fmla="*/ 49 w 187"/>
                <a:gd name="T47" fmla="*/ 8 h 588"/>
                <a:gd name="T48" fmla="*/ 53 w 187"/>
                <a:gd name="T49" fmla="*/ 11 h 588"/>
                <a:gd name="T50" fmla="*/ 51 w 187"/>
                <a:gd name="T51" fmla="*/ 4 h 58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87" h="588">
                  <a:moveTo>
                    <a:pt x="51" y="4"/>
                  </a:moveTo>
                  <a:lnTo>
                    <a:pt x="53" y="11"/>
                  </a:lnTo>
                  <a:lnTo>
                    <a:pt x="122" y="76"/>
                  </a:lnTo>
                  <a:lnTo>
                    <a:pt x="162" y="152"/>
                  </a:lnTo>
                  <a:lnTo>
                    <a:pt x="175" y="233"/>
                  </a:lnTo>
                  <a:lnTo>
                    <a:pt x="168" y="318"/>
                  </a:lnTo>
                  <a:lnTo>
                    <a:pt x="142" y="397"/>
                  </a:lnTo>
                  <a:lnTo>
                    <a:pt x="102" y="470"/>
                  </a:lnTo>
                  <a:lnTo>
                    <a:pt x="53" y="532"/>
                  </a:lnTo>
                  <a:lnTo>
                    <a:pt x="0" y="577"/>
                  </a:lnTo>
                  <a:lnTo>
                    <a:pt x="8" y="588"/>
                  </a:lnTo>
                  <a:lnTo>
                    <a:pt x="65" y="539"/>
                  </a:lnTo>
                  <a:lnTo>
                    <a:pt x="114" y="477"/>
                  </a:lnTo>
                  <a:lnTo>
                    <a:pt x="154" y="401"/>
                  </a:lnTo>
                  <a:lnTo>
                    <a:pt x="179" y="318"/>
                  </a:lnTo>
                  <a:lnTo>
                    <a:pt x="187" y="233"/>
                  </a:lnTo>
                  <a:lnTo>
                    <a:pt x="173" y="149"/>
                  </a:lnTo>
                  <a:lnTo>
                    <a:pt x="134" y="69"/>
                  </a:lnTo>
                  <a:lnTo>
                    <a:pt x="61" y="0"/>
                  </a:lnTo>
                  <a:lnTo>
                    <a:pt x="63" y="8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49" y="8"/>
                  </a:lnTo>
                  <a:lnTo>
                    <a:pt x="53" y="11"/>
                  </a:lnTo>
                  <a:lnTo>
                    <a:pt x="5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0" name="Freeform 119"/>
            <p:cNvSpPr>
              <a:spLocks/>
            </p:cNvSpPr>
            <p:nvPr/>
          </p:nvSpPr>
          <p:spPr bwMode="auto">
            <a:xfrm>
              <a:off x="3268" y="1667"/>
              <a:ext cx="590" cy="150"/>
            </a:xfrm>
            <a:custGeom>
              <a:avLst/>
              <a:gdLst>
                <a:gd name="T0" fmla="*/ 0 w 590"/>
                <a:gd name="T1" fmla="*/ 14 h 150"/>
                <a:gd name="T2" fmla="*/ 0 w 590"/>
                <a:gd name="T3" fmla="*/ 12 h 150"/>
                <a:gd name="T4" fmla="*/ 77 w 590"/>
                <a:gd name="T5" fmla="*/ 14 h 150"/>
                <a:gd name="T6" fmla="*/ 148 w 590"/>
                <a:gd name="T7" fmla="*/ 14 h 150"/>
                <a:gd name="T8" fmla="*/ 213 w 590"/>
                <a:gd name="T9" fmla="*/ 14 h 150"/>
                <a:gd name="T10" fmla="*/ 274 w 590"/>
                <a:gd name="T11" fmla="*/ 17 h 150"/>
                <a:gd name="T12" fmla="*/ 330 w 590"/>
                <a:gd name="T13" fmla="*/ 22 h 150"/>
                <a:gd name="T14" fmla="*/ 379 w 590"/>
                <a:gd name="T15" fmla="*/ 28 h 150"/>
                <a:gd name="T16" fmla="*/ 424 w 590"/>
                <a:gd name="T17" fmla="*/ 35 h 150"/>
                <a:gd name="T18" fmla="*/ 462 w 590"/>
                <a:gd name="T19" fmla="*/ 42 h 150"/>
                <a:gd name="T20" fmla="*/ 495 w 590"/>
                <a:gd name="T21" fmla="*/ 52 h 150"/>
                <a:gd name="T22" fmla="*/ 525 w 590"/>
                <a:gd name="T23" fmla="*/ 63 h 150"/>
                <a:gd name="T24" fmla="*/ 545 w 590"/>
                <a:gd name="T25" fmla="*/ 75 h 150"/>
                <a:gd name="T26" fmla="*/ 562 w 590"/>
                <a:gd name="T27" fmla="*/ 86 h 150"/>
                <a:gd name="T28" fmla="*/ 572 w 590"/>
                <a:gd name="T29" fmla="*/ 98 h 150"/>
                <a:gd name="T30" fmla="*/ 578 w 590"/>
                <a:gd name="T31" fmla="*/ 112 h 150"/>
                <a:gd name="T32" fmla="*/ 578 w 590"/>
                <a:gd name="T33" fmla="*/ 130 h 150"/>
                <a:gd name="T34" fmla="*/ 572 w 590"/>
                <a:gd name="T35" fmla="*/ 146 h 150"/>
                <a:gd name="T36" fmla="*/ 584 w 590"/>
                <a:gd name="T37" fmla="*/ 150 h 150"/>
                <a:gd name="T38" fmla="*/ 590 w 590"/>
                <a:gd name="T39" fmla="*/ 130 h 150"/>
                <a:gd name="T40" fmla="*/ 590 w 590"/>
                <a:gd name="T41" fmla="*/ 112 h 150"/>
                <a:gd name="T42" fmla="*/ 584 w 590"/>
                <a:gd name="T43" fmla="*/ 95 h 150"/>
                <a:gd name="T44" fmla="*/ 570 w 590"/>
                <a:gd name="T45" fmla="*/ 79 h 150"/>
                <a:gd name="T46" fmla="*/ 552 w 590"/>
                <a:gd name="T47" fmla="*/ 65 h 150"/>
                <a:gd name="T48" fmla="*/ 529 w 590"/>
                <a:gd name="T49" fmla="*/ 52 h 150"/>
                <a:gd name="T50" fmla="*/ 499 w 590"/>
                <a:gd name="T51" fmla="*/ 42 h 150"/>
                <a:gd name="T52" fmla="*/ 466 w 590"/>
                <a:gd name="T53" fmla="*/ 31 h 150"/>
                <a:gd name="T54" fmla="*/ 424 w 590"/>
                <a:gd name="T55" fmla="*/ 24 h 150"/>
                <a:gd name="T56" fmla="*/ 379 w 590"/>
                <a:gd name="T57" fmla="*/ 17 h 150"/>
                <a:gd name="T58" fmla="*/ 330 w 590"/>
                <a:gd name="T59" fmla="*/ 12 h 150"/>
                <a:gd name="T60" fmla="*/ 274 w 590"/>
                <a:gd name="T61" fmla="*/ 7 h 150"/>
                <a:gd name="T62" fmla="*/ 213 w 590"/>
                <a:gd name="T63" fmla="*/ 3 h 150"/>
                <a:gd name="T64" fmla="*/ 148 w 590"/>
                <a:gd name="T65" fmla="*/ 0 h 150"/>
                <a:gd name="T66" fmla="*/ 77 w 590"/>
                <a:gd name="T67" fmla="*/ 0 h 150"/>
                <a:gd name="T68" fmla="*/ 0 w 590"/>
                <a:gd name="T69" fmla="*/ 1 h 150"/>
                <a:gd name="T70" fmla="*/ 0 w 590"/>
                <a:gd name="T71" fmla="*/ 0 h 150"/>
                <a:gd name="T72" fmla="*/ 0 w 590"/>
                <a:gd name="T73" fmla="*/ 14 h 1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90" h="150">
                  <a:moveTo>
                    <a:pt x="0" y="14"/>
                  </a:moveTo>
                  <a:lnTo>
                    <a:pt x="0" y="12"/>
                  </a:lnTo>
                  <a:lnTo>
                    <a:pt x="77" y="14"/>
                  </a:lnTo>
                  <a:lnTo>
                    <a:pt x="148" y="14"/>
                  </a:lnTo>
                  <a:lnTo>
                    <a:pt x="213" y="14"/>
                  </a:lnTo>
                  <a:lnTo>
                    <a:pt x="274" y="17"/>
                  </a:lnTo>
                  <a:lnTo>
                    <a:pt x="330" y="22"/>
                  </a:lnTo>
                  <a:lnTo>
                    <a:pt x="379" y="28"/>
                  </a:lnTo>
                  <a:lnTo>
                    <a:pt x="424" y="35"/>
                  </a:lnTo>
                  <a:lnTo>
                    <a:pt x="462" y="42"/>
                  </a:lnTo>
                  <a:lnTo>
                    <a:pt x="495" y="52"/>
                  </a:lnTo>
                  <a:lnTo>
                    <a:pt x="525" y="63"/>
                  </a:lnTo>
                  <a:lnTo>
                    <a:pt x="545" y="75"/>
                  </a:lnTo>
                  <a:lnTo>
                    <a:pt x="562" y="86"/>
                  </a:lnTo>
                  <a:lnTo>
                    <a:pt x="572" y="98"/>
                  </a:lnTo>
                  <a:lnTo>
                    <a:pt x="578" y="112"/>
                  </a:lnTo>
                  <a:lnTo>
                    <a:pt x="578" y="130"/>
                  </a:lnTo>
                  <a:lnTo>
                    <a:pt x="572" y="146"/>
                  </a:lnTo>
                  <a:lnTo>
                    <a:pt x="584" y="150"/>
                  </a:lnTo>
                  <a:lnTo>
                    <a:pt x="590" y="130"/>
                  </a:lnTo>
                  <a:lnTo>
                    <a:pt x="590" y="112"/>
                  </a:lnTo>
                  <a:lnTo>
                    <a:pt x="584" y="95"/>
                  </a:lnTo>
                  <a:lnTo>
                    <a:pt x="570" y="79"/>
                  </a:lnTo>
                  <a:lnTo>
                    <a:pt x="552" y="65"/>
                  </a:lnTo>
                  <a:lnTo>
                    <a:pt x="529" y="52"/>
                  </a:lnTo>
                  <a:lnTo>
                    <a:pt x="499" y="42"/>
                  </a:lnTo>
                  <a:lnTo>
                    <a:pt x="466" y="31"/>
                  </a:lnTo>
                  <a:lnTo>
                    <a:pt x="424" y="24"/>
                  </a:lnTo>
                  <a:lnTo>
                    <a:pt x="379" y="17"/>
                  </a:lnTo>
                  <a:lnTo>
                    <a:pt x="330" y="12"/>
                  </a:lnTo>
                  <a:lnTo>
                    <a:pt x="274" y="7"/>
                  </a:lnTo>
                  <a:lnTo>
                    <a:pt x="213" y="3"/>
                  </a:lnTo>
                  <a:lnTo>
                    <a:pt x="148" y="0"/>
                  </a:lnTo>
                  <a:lnTo>
                    <a:pt x="77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1" name="Freeform 120"/>
            <p:cNvSpPr>
              <a:spLocks/>
            </p:cNvSpPr>
            <p:nvPr/>
          </p:nvSpPr>
          <p:spPr bwMode="auto">
            <a:xfrm>
              <a:off x="2737" y="1868"/>
              <a:ext cx="12" cy="10"/>
            </a:xfrm>
            <a:custGeom>
              <a:avLst/>
              <a:gdLst>
                <a:gd name="T0" fmla="*/ 12 w 12"/>
                <a:gd name="T1" fmla="*/ 3 h 10"/>
                <a:gd name="T2" fmla="*/ 8 w 12"/>
                <a:gd name="T3" fmla="*/ 0 h 10"/>
                <a:gd name="T4" fmla="*/ 4 w 12"/>
                <a:gd name="T5" fmla="*/ 1 h 10"/>
                <a:gd name="T6" fmla="*/ 0 w 12"/>
                <a:gd name="T7" fmla="*/ 5 h 10"/>
                <a:gd name="T8" fmla="*/ 0 w 12"/>
                <a:gd name="T9" fmla="*/ 10 h 10"/>
                <a:gd name="T10" fmla="*/ 12 w 12"/>
                <a:gd name="T11" fmla="*/ 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0">
                  <a:moveTo>
                    <a:pt x="12" y="3"/>
                  </a:moveTo>
                  <a:lnTo>
                    <a:pt x="8" y="0"/>
                  </a:lnTo>
                  <a:lnTo>
                    <a:pt x="4" y="1"/>
                  </a:lnTo>
                  <a:lnTo>
                    <a:pt x="0" y="5"/>
                  </a:lnTo>
                  <a:lnTo>
                    <a:pt x="0" y="1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2" name="Freeform 121"/>
            <p:cNvSpPr>
              <a:spLocks/>
            </p:cNvSpPr>
            <p:nvPr/>
          </p:nvSpPr>
          <p:spPr bwMode="auto">
            <a:xfrm>
              <a:off x="2737" y="1871"/>
              <a:ext cx="285" cy="73"/>
            </a:xfrm>
            <a:custGeom>
              <a:avLst/>
              <a:gdLst>
                <a:gd name="T0" fmla="*/ 285 w 285"/>
                <a:gd name="T1" fmla="*/ 62 h 73"/>
                <a:gd name="T2" fmla="*/ 253 w 285"/>
                <a:gd name="T3" fmla="*/ 60 h 73"/>
                <a:gd name="T4" fmla="*/ 214 w 285"/>
                <a:gd name="T5" fmla="*/ 55 h 73"/>
                <a:gd name="T6" fmla="*/ 170 w 285"/>
                <a:gd name="T7" fmla="*/ 50 h 73"/>
                <a:gd name="T8" fmla="*/ 127 w 285"/>
                <a:gd name="T9" fmla="*/ 41 h 73"/>
                <a:gd name="T10" fmla="*/ 87 w 285"/>
                <a:gd name="T11" fmla="*/ 32 h 73"/>
                <a:gd name="T12" fmla="*/ 52 w 285"/>
                <a:gd name="T13" fmla="*/ 21 h 73"/>
                <a:gd name="T14" fmla="*/ 26 w 285"/>
                <a:gd name="T15" fmla="*/ 9 h 73"/>
                <a:gd name="T16" fmla="*/ 12 w 285"/>
                <a:gd name="T17" fmla="*/ 0 h 73"/>
                <a:gd name="T18" fmla="*/ 0 w 285"/>
                <a:gd name="T19" fmla="*/ 7 h 73"/>
                <a:gd name="T20" fmla="*/ 18 w 285"/>
                <a:gd name="T21" fmla="*/ 20 h 73"/>
                <a:gd name="T22" fmla="*/ 48 w 285"/>
                <a:gd name="T23" fmla="*/ 32 h 73"/>
                <a:gd name="T24" fmla="*/ 83 w 285"/>
                <a:gd name="T25" fmla="*/ 43 h 73"/>
                <a:gd name="T26" fmla="*/ 127 w 285"/>
                <a:gd name="T27" fmla="*/ 51 h 73"/>
                <a:gd name="T28" fmla="*/ 170 w 285"/>
                <a:gd name="T29" fmla="*/ 60 h 73"/>
                <a:gd name="T30" fmla="*/ 214 w 285"/>
                <a:gd name="T31" fmla="*/ 65 h 73"/>
                <a:gd name="T32" fmla="*/ 253 w 285"/>
                <a:gd name="T33" fmla="*/ 71 h 73"/>
                <a:gd name="T34" fmla="*/ 285 w 285"/>
                <a:gd name="T35" fmla="*/ 73 h 73"/>
                <a:gd name="T36" fmla="*/ 285 w 285"/>
                <a:gd name="T37" fmla="*/ 62 h 7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5" h="73">
                  <a:moveTo>
                    <a:pt x="285" y="62"/>
                  </a:moveTo>
                  <a:lnTo>
                    <a:pt x="253" y="60"/>
                  </a:lnTo>
                  <a:lnTo>
                    <a:pt x="214" y="55"/>
                  </a:lnTo>
                  <a:lnTo>
                    <a:pt x="170" y="50"/>
                  </a:lnTo>
                  <a:lnTo>
                    <a:pt x="127" y="41"/>
                  </a:lnTo>
                  <a:lnTo>
                    <a:pt x="87" y="32"/>
                  </a:lnTo>
                  <a:lnTo>
                    <a:pt x="52" y="21"/>
                  </a:lnTo>
                  <a:lnTo>
                    <a:pt x="26" y="9"/>
                  </a:lnTo>
                  <a:lnTo>
                    <a:pt x="12" y="0"/>
                  </a:lnTo>
                  <a:lnTo>
                    <a:pt x="0" y="7"/>
                  </a:lnTo>
                  <a:lnTo>
                    <a:pt x="18" y="20"/>
                  </a:lnTo>
                  <a:lnTo>
                    <a:pt x="48" y="32"/>
                  </a:lnTo>
                  <a:lnTo>
                    <a:pt x="83" y="43"/>
                  </a:lnTo>
                  <a:lnTo>
                    <a:pt x="127" y="51"/>
                  </a:lnTo>
                  <a:lnTo>
                    <a:pt x="170" y="60"/>
                  </a:lnTo>
                  <a:lnTo>
                    <a:pt x="214" y="65"/>
                  </a:lnTo>
                  <a:lnTo>
                    <a:pt x="253" y="71"/>
                  </a:lnTo>
                  <a:lnTo>
                    <a:pt x="285" y="73"/>
                  </a:lnTo>
                  <a:lnTo>
                    <a:pt x="285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3" name="Freeform 122"/>
            <p:cNvSpPr>
              <a:spLocks/>
            </p:cNvSpPr>
            <p:nvPr/>
          </p:nvSpPr>
          <p:spPr bwMode="auto">
            <a:xfrm>
              <a:off x="3022" y="1931"/>
              <a:ext cx="7" cy="14"/>
            </a:xfrm>
            <a:custGeom>
              <a:avLst/>
              <a:gdLst>
                <a:gd name="T0" fmla="*/ 0 w 7"/>
                <a:gd name="T1" fmla="*/ 14 h 14"/>
                <a:gd name="T2" fmla="*/ 5 w 7"/>
                <a:gd name="T3" fmla="*/ 13 h 14"/>
                <a:gd name="T4" fmla="*/ 7 w 7"/>
                <a:gd name="T5" fmla="*/ 7 h 14"/>
                <a:gd name="T6" fmla="*/ 5 w 7"/>
                <a:gd name="T7" fmla="*/ 2 h 14"/>
                <a:gd name="T8" fmla="*/ 0 w 7"/>
                <a:gd name="T9" fmla="*/ 0 h 14"/>
                <a:gd name="T10" fmla="*/ 0 w 7"/>
                <a:gd name="T11" fmla="*/ 14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14">
                  <a:moveTo>
                    <a:pt x="0" y="14"/>
                  </a:moveTo>
                  <a:lnTo>
                    <a:pt x="5" y="13"/>
                  </a:lnTo>
                  <a:lnTo>
                    <a:pt x="7" y="7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4" name="Freeform 123"/>
            <p:cNvSpPr>
              <a:spLocks/>
            </p:cNvSpPr>
            <p:nvPr/>
          </p:nvSpPr>
          <p:spPr bwMode="auto">
            <a:xfrm>
              <a:off x="3840" y="1809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2 h 8"/>
                <a:gd name="T4" fmla="*/ 8 w 12"/>
                <a:gd name="T5" fmla="*/ 0 h 8"/>
                <a:gd name="T6" fmla="*/ 4 w 12"/>
                <a:gd name="T7" fmla="*/ 0 h 8"/>
                <a:gd name="T8" fmla="*/ 0 w 12"/>
                <a:gd name="T9" fmla="*/ 4 h 8"/>
                <a:gd name="T10" fmla="*/ 12 w 12"/>
                <a:gd name="T11" fmla="*/ 8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5" name="Freeform 124"/>
            <p:cNvSpPr>
              <a:spLocks/>
            </p:cNvSpPr>
            <p:nvPr/>
          </p:nvSpPr>
          <p:spPr bwMode="auto">
            <a:xfrm>
              <a:off x="3598" y="1813"/>
              <a:ext cx="254" cy="104"/>
            </a:xfrm>
            <a:custGeom>
              <a:avLst/>
              <a:gdLst>
                <a:gd name="T0" fmla="*/ 0 w 254"/>
                <a:gd name="T1" fmla="*/ 104 h 104"/>
                <a:gd name="T2" fmla="*/ 17 w 254"/>
                <a:gd name="T3" fmla="*/ 101 h 104"/>
                <a:gd name="T4" fmla="*/ 49 w 254"/>
                <a:gd name="T5" fmla="*/ 93 h 104"/>
                <a:gd name="T6" fmla="*/ 86 w 254"/>
                <a:gd name="T7" fmla="*/ 85 h 104"/>
                <a:gd name="T8" fmla="*/ 126 w 254"/>
                <a:gd name="T9" fmla="*/ 72 h 104"/>
                <a:gd name="T10" fmla="*/ 165 w 254"/>
                <a:gd name="T11" fmla="*/ 58 h 104"/>
                <a:gd name="T12" fmla="*/ 203 w 254"/>
                <a:gd name="T13" fmla="*/ 42 h 104"/>
                <a:gd name="T14" fmla="*/ 234 w 254"/>
                <a:gd name="T15" fmla="*/ 26 h 104"/>
                <a:gd name="T16" fmla="*/ 254 w 254"/>
                <a:gd name="T17" fmla="*/ 4 h 104"/>
                <a:gd name="T18" fmla="*/ 242 w 254"/>
                <a:gd name="T19" fmla="*/ 0 h 104"/>
                <a:gd name="T20" fmla="*/ 226 w 254"/>
                <a:gd name="T21" fmla="*/ 16 h 104"/>
                <a:gd name="T22" fmla="*/ 199 w 254"/>
                <a:gd name="T23" fmla="*/ 32 h 104"/>
                <a:gd name="T24" fmla="*/ 161 w 254"/>
                <a:gd name="T25" fmla="*/ 48 h 104"/>
                <a:gd name="T26" fmla="*/ 122 w 254"/>
                <a:gd name="T27" fmla="*/ 62 h 104"/>
                <a:gd name="T28" fmla="*/ 82 w 254"/>
                <a:gd name="T29" fmla="*/ 74 h 104"/>
                <a:gd name="T30" fmla="*/ 45 w 254"/>
                <a:gd name="T31" fmla="*/ 83 h 104"/>
                <a:gd name="T32" fmla="*/ 17 w 254"/>
                <a:gd name="T33" fmla="*/ 90 h 104"/>
                <a:gd name="T34" fmla="*/ 0 w 254"/>
                <a:gd name="T35" fmla="*/ 93 h 104"/>
                <a:gd name="T36" fmla="*/ 0 w 254"/>
                <a:gd name="T37" fmla="*/ 104 h 1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4" h="104">
                  <a:moveTo>
                    <a:pt x="0" y="104"/>
                  </a:moveTo>
                  <a:lnTo>
                    <a:pt x="17" y="101"/>
                  </a:lnTo>
                  <a:lnTo>
                    <a:pt x="49" y="93"/>
                  </a:lnTo>
                  <a:lnTo>
                    <a:pt x="86" y="85"/>
                  </a:lnTo>
                  <a:lnTo>
                    <a:pt x="126" y="72"/>
                  </a:lnTo>
                  <a:lnTo>
                    <a:pt x="165" y="58"/>
                  </a:lnTo>
                  <a:lnTo>
                    <a:pt x="203" y="42"/>
                  </a:lnTo>
                  <a:lnTo>
                    <a:pt x="234" y="26"/>
                  </a:lnTo>
                  <a:lnTo>
                    <a:pt x="254" y="4"/>
                  </a:lnTo>
                  <a:lnTo>
                    <a:pt x="242" y="0"/>
                  </a:lnTo>
                  <a:lnTo>
                    <a:pt x="226" y="16"/>
                  </a:lnTo>
                  <a:lnTo>
                    <a:pt x="199" y="32"/>
                  </a:lnTo>
                  <a:lnTo>
                    <a:pt x="161" y="48"/>
                  </a:lnTo>
                  <a:lnTo>
                    <a:pt x="122" y="62"/>
                  </a:lnTo>
                  <a:lnTo>
                    <a:pt x="82" y="74"/>
                  </a:lnTo>
                  <a:lnTo>
                    <a:pt x="45" y="83"/>
                  </a:lnTo>
                  <a:lnTo>
                    <a:pt x="17" y="90"/>
                  </a:lnTo>
                  <a:lnTo>
                    <a:pt x="0" y="93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6" name="Freeform 125"/>
            <p:cNvSpPr>
              <a:spLocks/>
            </p:cNvSpPr>
            <p:nvPr/>
          </p:nvSpPr>
          <p:spPr bwMode="auto">
            <a:xfrm>
              <a:off x="3592" y="1906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2 h 11"/>
                <a:gd name="T4" fmla="*/ 0 w 6"/>
                <a:gd name="T5" fmla="*/ 6 h 11"/>
                <a:gd name="T6" fmla="*/ 2 w 6"/>
                <a:gd name="T7" fmla="*/ 9 h 11"/>
                <a:gd name="T8" fmla="*/ 6 w 6"/>
                <a:gd name="T9" fmla="*/ 11 h 11"/>
                <a:gd name="T10" fmla="*/ 6 w 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2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7" name="Freeform 126"/>
            <p:cNvSpPr>
              <a:spLocks/>
            </p:cNvSpPr>
            <p:nvPr/>
          </p:nvSpPr>
          <p:spPr bwMode="auto">
            <a:xfrm>
              <a:off x="2816" y="1719"/>
              <a:ext cx="922" cy="168"/>
            </a:xfrm>
            <a:custGeom>
              <a:avLst/>
              <a:gdLst>
                <a:gd name="T0" fmla="*/ 2 w 922"/>
                <a:gd name="T1" fmla="*/ 112 h 168"/>
                <a:gd name="T2" fmla="*/ 28 w 922"/>
                <a:gd name="T3" fmla="*/ 126 h 168"/>
                <a:gd name="T4" fmla="*/ 73 w 922"/>
                <a:gd name="T5" fmla="*/ 140 h 168"/>
                <a:gd name="T6" fmla="*/ 138 w 922"/>
                <a:gd name="T7" fmla="*/ 150 h 168"/>
                <a:gd name="T8" fmla="*/ 213 w 922"/>
                <a:gd name="T9" fmla="*/ 159 h 168"/>
                <a:gd name="T10" fmla="*/ 296 w 922"/>
                <a:gd name="T11" fmla="*/ 165 h 168"/>
                <a:gd name="T12" fmla="*/ 379 w 922"/>
                <a:gd name="T13" fmla="*/ 168 h 168"/>
                <a:gd name="T14" fmla="*/ 456 w 922"/>
                <a:gd name="T15" fmla="*/ 166 h 168"/>
                <a:gd name="T16" fmla="*/ 517 w 922"/>
                <a:gd name="T17" fmla="*/ 163 h 168"/>
                <a:gd name="T18" fmla="*/ 580 w 922"/>
                <a:gd name="T19" fmla="*/ 156 h 168"/>
                <a:gd name="T20" fmla="*/ 651 w 922"/>
                <a:gd name="T21" fmla="*/ 147 h 168"/>
                <a:gd name="T22" fmla="*/ 724 w 922"/>
                <a:gd name="T23" fmla="*/ 136 h 168"/>
                <a:gd name="T24" fmla="*/ 793 w 922"/>
                <a:gd name="T25" fmla="*/ 122 h 168"/>
                <a:gd name="T26" fmla="*/ 853 w 922"/>
                <a:gd name="T27" fmla="*/ 106 h 168"/>
                <a:gd name="T28" fmla="*/ 898 w 922"/>
                <a:gd name="T29" fmla="*/ 89 h 168"/>
                <a:gd name="T30" fmla="*/ 920 w 922"/>
                <a:gd name="T31" fmla="*/ 68 h 168"/>
                <a:gd name="T32" fmla="*/ 916 w 922"/>
                <a:gd name="T33" fmla="*/ 46 h 168"/>
                <a:gd name="T34" fmla="*/ 880 w 922"/>
                <a:gd name="T35" fmla="*/ 29 h 168"/>
                <a:gd name="T36" fmla="*/ 823 w 922"/>
                <a:gd name="T37" fmla="*/ 16 h 168"/>
                <a:gd name="T38" fmla="*/ 750 w 922"/>
                <a:gd name="T39" fmla="*/ 8 h 168"/>
                <a:gd name="T40" fmla="*/ 671 w 922"/>
                <a:gd name="T41" fmla="*/ 4 h 168"/>
                <a:gd name="T42" fmla="*/ 594 w 922"/>
                <a:gd name="T43" fmla="*/ 0 h 168"/>
                <a:gd name="T44" fmla="*/ 527 w 922"/>
                <a:gd name="T45" fmla="*/ 0 h 168"/>
                <a:gd name="T46" fmla="*/ 476 w 922"/>
                <a:gd name="T47" fmla="*/ 0 h 168"/>
                <a:gd name="T48" fmla="*/ 440 w 922"/>
                <a:gd name="T49" fmla="*/ 0 h 168"/>
                <a:gd name="T50" fmla="*/ 383 w 922"/>
                <a:gd name="T51" fmla="*/ 6 h 168"/>
                <a:gd name="T52" fmla="*/ 314 w 922"/>
                <a:gd name="T53" fmla="*/ 13 h 168"/>
                <a:gd name="T54" fmla="*/ 237 w 922"/>
                <a:gd name="T55" fmla="*/ 23 h 168"/>
                <a:gd name="T56" fmla="*/ 162 w 922"/>
                <a:gd name="T57" fmla="*/ 38 h 168"/>
                <a:gd name="T58" fmla="*/ 93 w 922"/>
                <a:gd name="T59" fmla="*/ 53 h 168"/>
                <a:gd name="T60" fmla="*/ 40 w 922"/>
                <a:gd name="T61" fmla="*/ 71 h 168"/>
                <a:gd name="T62" fmla="*/ 6 w 922"/>
                <a:gd name="T63" fmla="*/ 92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22" h="168">
                  <a:moveTo>
                    <a:pt x="0" y="103"/>
                  </a:moveTo>
                  <a:lnTo>
                    <a:pt x="2" y="112"/>
                  </a:lnTo>
                  <a:lnTo>
                    <a:pt x="12" y="119"/>
                  </a:lnTo>
                  <a:lnTo>
                    <a:pt x="28" y="126"/>
                  </a:lnTo>
                  <a:lnTo>
                    <a:pt x="48" y="133"/>
                  </a:lnTo>
                  <a:lnTo>
                    <a:pt x="73" y="140"/>
                  </a:lnTo>
                  <a:lnTo>
                    <a:pt x="105" y="145"/>
                  </a:lnTo>
                  <a:lnTo>
                    <a:pt x="138" y="150"/>
                  </a:lnTo>
                  <a:lnTo>
                    <a:pt x="176" y="156"/>
                  </a:lnTo>
                  <a:lnTo>
                    <a:pt x="213" y="159"/>
                  </a:lnTo>
                  <a:lnTo>
                    <a:pt x="255" y="163"/>
                  </a:lnTo>
                  <a:lnTo>
                    <a:pt x="296" y="165"/>
                  </a:lnTo>
                  <a:lnTo>
                    <a:pt x="338" y="166"/>
                  </a:lnTo>
                  <a:lnTo>
                    <a:pt x="379" y="168"/>
                  </a:lnTo>
                  <a:lnTo>
                    <a:pt x="419" y="168"/>
                  </a:lnTo>
                  <a:lnTo>
                    <a:pt x="456" y="166"/>
                  </a:lnTo>
                  <a:lnTo>
                    <a:pt x="492" y="165"/>
                  </a:lnTo>
                  <a:lnTo>
                    <a:pt x="517" y="163"/>
                  </a:lnTo>
                  <a:lnTo>
                    <a:pt x="547" y="159"/>
                  </a:lnTo>
                  <a:lnTo>
                    <a:pt x="580" y="156"/>
                  </a:lnTo>
                  <a:lnTo>
                    <a:pt x="614" y="150"/>
                  </a:lnTo>
                  <a:lnTo>
                    <a:pt x="651" y="147"/>
                  </a:lnTo>
                  <a:lnTo>
                    <a:pt x="687" y="142"/>
                  </a:lnTo>
                  <a:lnTo>
                    <a:pt x="724" y="136"/>
                  </a:lnTo>
                  <a:lnTo>
                    <a:pt x="760" y="129"/>
                  </a:lnTo>
                  <a:lnTo>
                    <a:pt x="793" y="122"/>
                  </a:lnTo>
                  <a:lnTo>
                    <a:pt x="825" y="115"/>
                  </a:lnTo>
                  <a:lnTo>
                    <a:pt x="853" y="106"/>
                  </a:lnTo>
                  <a:lnTo>
                    <a:pt x="878" y="98"/>
                  </a:lnTo>
                  <a:lnTo>
                    <a:pt x="898" y="89"/>
                  </a:lnTo>
                  <a:lnTo>
                    <a:pt x="912" y="78"/>
                  </a:lnTo>
                  <a:lnTo>
                    <a:pt x="920" y="68"/>
                  </a:lnTo>
                  <a:lnTo>
                    <a:pt x="922" y="57"/>
                  </a:lnTo>
                  <a:lnTo>
                    <a:pt x="916" y="46"/>
                  </a:lnTo>
                  <a:lnTo>
                    <a:pt x="900" y="38"/>
                  </a:lnTo>
                  <a:lnTo>
                    <a:pt x="880" y="29"/>
                  </a:lnTo>
                  <a:lnTo>
                    <a:pt x="853" y="22"/>
                  </a:lnTo>
                  <a:lnTo>
                    <a:pt x="823" y="16"/>
                  </a:lnTo>
                  <a:lnTo>
                    <a:pt x="787" y="11"/>
                  </a:lnTo>
                  <a:lnTo>
                    <a:pt x="750" y="8"/>
                  </a:lnTo>
                  <a:lnTo>
                    <a:pt x="712" y="6"/>
                  </a:lnTo>
                  <a:lnTo>
                    <a:pt x="671" y="4"/>
                  </a:lnTo>
                  <a:lnTo>
                    <a:pt x="634" y="2"/>
                  </a:lnTo>
                  <a:lnTo>
                    <a:pt x="594" y="0"/>
                  </a:lnTo>
                  <a:lnTo>
                    <a:pt x="559" y="0"/>
                  </a:lnTo>
                  <a:lnTo>
                    <a:pt x="527" y="0"/>
                  </a:lnTo>
                  <a:lnTo>
                    <a:pt x="499" y="0"/>
                  </a:lnTo>
                  <a:lnTo>
                    <a:pt x="476" y="0"/>
                  </a:lnTo>
                  <a:lnTo>
                    <a:pt x="460" y="0"/>
                  </a:lnTo>
                  <a:lnTo>
                    <a:pt x="440" y="0"/>
                  </a:lnTo>
                  <a:lnTo>
                    <a:pt x="413" y="2"/>
                  </a:lnTo>
                  <a:lnTo>
                    <a:pt x="383" y="6"/>
                  </a:lnTo>
                  <a:lnTo>
                    <a:pt x="350" y="8"/>
                  </a:lnTo>
                  <a:lnTo>
                    <a:pt x="314" y="13"/>
                  </a:lnTo>
                  <a:lnTo>
                    <a:pt x="277" y="18"/>
                  </a:lnTo>
                  <a:lnTo>
                    <a:pt x="237" y="23"/>
                  </a:lnTo>
                  <a:lnTo>
                    <a:pt x="200" y="30"/>
                  </a:lnTo>
                  <a:lnTo>
                    <a:pt x="162" y="38"/>
                  </a:lnTo>
                  <a:lnTo>
                    <a:pt x="127" y="45"/>
                  </a:lnTo>
                  <a:lnTo>
                    <a:pt x="93" y="53"/>
                  </a:lnTo>
                  <a:lnTo>
                    <a:pt x="64" y="62"/>
                  </a:lnTo>
                  <a:lnTo>
                    <a:pt x="40" y="71"/>
                  </a:lnTo>
                  <a:lnTo>
                    <a:pt x="20" y="82"/>
                  </a:lnTo>
                  <a:lnTo>
                    <a:pt x="6" y="9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8" name="Freeform 127"/>
            <p:cNvSpPr>
              <a:spLocks/>
            </p:cNvSpPr>
            <p:nvPr/>
          </p:nvSpPr>
          <p:spPr bwMode="auto">
            <a:xfrm>
              <a:off x="2810" y="1822"/>
              <a:ext cx="498" cy="72"/>
            </a:xfrm>
            <a:custGeom>
              <a:avLst/>
              <a:gdLst>
                <a:gd name="T0" fmla="*/ 498 w 498"/>
                <a:gd name="T1" fmla="*/ 56 h 72"/>
                <a:gd name="T2" fmla="*/ 498 w 498"/>
                <a:gd name="T3" fmla="*/ 56 h 72"/>
                <a:gd name="T4" fmla="*/ 462 w 498"/>
                <a:gd name="T5" fmla="*/ 58 h 72"/>
                <a:gd name="T6" fmla="*/ 425 w 498"/>
                <a:gd name="T7" fmla="*/ 58 h 72"/>
                <a:gd name="T8" fmla="*/ 385 w 498"/>
                <a:gd name="T9" fmla="*/ 58 h 72"/>
                <a:gd name="T10" fmla="*/ 344 w 498"/>
                <a:gd name="T11" fmla="*/ 58 h 72"/>
                <a:gd name="T12" fmla="*/ 302 w 498"/>
                <a:gd name="T13" fmla="*/ 56 h 72"/>
                <a:gd name="T14" fmla="*/ 261 w 498"/>
                <a:gd name="T15" fmla="*/ 55 h 72"/>
                <a:gd name="T16" fmla="*/ 219 w 498"/>
                <a:gd name="T17" fmla="*/ 51 h 72"/>
                <a:gd name="T18" fmla="*/ 182 w 498"/>
                <a:gd name="T19" fmla="*/ 47 h 72"/>
                <a:gd name="T20" fmla="*/ 144 w 498"/>
                <a:gd name="T21" fmla="*/ 42 h 72"/>
                <a:gd name="T22" fmla="*/ 111 w 498"/>
                <a:gd name="T23" fmla="*/ 37 h 72"/>
                <a:gd name="T24" fmla="*/ 79 w 498"/>
                <a:gd name="T25" fmla="*/ 32 h 72"/>
                <a:gd name="T26" fmla="*/ 56 w 498"/>
                <a:gd name="T27" fmla="*/ 25 h 72"/>
                <a:gd name="T28" fmla="*/ 36 w 498"/>
                <a:gd name="T29" fmla="*/ 17 h 72"/>
                <a:gd name="T30" fmla="*/ 22 w 498"/>
                <a:gd name="T31" fmla="*/ 10 h 72"/>
                <a:gd name="T32" fmla="*/ 14 w 498"/>
                <a:gd name="T33" fmla="*/ 5 h 72"/>
                <a:gd name="T34" fmla="*/ 12 w 498"/>
                <a:gd name="T35" fmla="*/ 0 h 72"/>
                <a:gd name="T36" fmla="*/ 0 w 498"/>
                <a:gd name="T37" fmla="*/ 0 h 72"/>
                <a:gd name="T38" fmla="*/ 2 w 498"/>
                <a:gd name="T39" fmla="*/ 12 h 72"/>
                <a:gd name="T40" fmla="*/ 14 w 498"/>
                <a:gd name="T41" fmla="*/ 21 h 72"/>
                <a:gd name="T42" fmla="*/ 32 w 498"/>
                <a:gd name="T43" fmla="*/ 28 h 72"/>
                <a:gd name="T44" fmla="*/ 52 w 498"/>
                <a:gd name="T45" fmla="*/ 35 h 72"/>
                <a:gd name="T46" fmla="*/ 79 w 498"/>
                <a:gd name="T47" fmla="*/ 42 h 72"/>
                <a:gd name="T48" fmla="*/ 111 w 498"/>
                <a:gd name="T49" fmla="*/ 47 h 72"/>
                <a:gd name="T50" fmla="*/ 144 w 498"/>
                <a:gd name="T51" fmla="*/ 53 h 72"/>
                <a:gd name="T52" fmla="*/ 182 w 498"/>
                <a:gd name="T53" fmla="*/ 58 h 72"/>
                <a:gd name="T54" fmla="*/ 219 w 498"/>
                <a:gd name="T55" fmla="*/ 62 h 72"/>
                <a:gd name="T56" fmla="*/ 261 w 498"/>
                <a:gd name="T57" fmla="*/ 65 h 72"/>
                <a:gd name="T58" fmla="*/ 302 w 498"/>
                <a:gd name="T59" fmla="*/ 67 h 72"/>
                <a:gd name="T60" fmla="*/ 344 w 498"/>
                <a:gd name="T61" fmla="*/ 69 h 72"/>
                <a:gd name="T62" fmla="*/ 385 w 498"/>
                <a:gd name="T63" fmla="*/ 72 h 72"/>
                <a:gd name="T64" fmla="*/ 425 w 498"/>
                <a:gd name="T65" fmla="*/ 72 h 72"/>
                <a:gd name="T66" fmla="*/ 462 w 498"/>
                <a:gd name="T67" fmla="*/ 69 h 72"/>
                <a:gd name="T68" fmla="*/ 498 w 498"/>
                <a:gd name="T69" fmla="*/ 67 h 72"/>
                <a:gd name="T70" fmla="*/ 498 w 498"/>
                <a:gd name="T71" fmla="*/ 67 h 72"/>
                <a:gd name="T72" fmla="*/ 498 w 498"/>
                <a:gd name="T73" fmla="*/ 56 h 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98" h="72">
                  <a:moveTo>
                    <a:pt x="498" y="56"/>
                  </a:moveTo>
                  <a:lnTo>
                    <a:pt x="498" y="56"/>
                  </a:lnTo>
                  <a:lnTo>
                    <a:pt x="462" y="58"/>
                  </a:lnTo>
                  <a:lnTo>
                    <a:pt x="425" y="58"/>
                  </a:lnTo>
                  <a:lnTo>
                    <a:pt x="385" y="58"/>
                  </a:lnTo>
                  <a:lnTo>
                    <a:pt x="344" y="58"/>
                  </a:lnTo>
                  <a:lnTo>
                    <a:pt x="302" y="56"/>
                  </a:lnTo>
                  <a:lnTo>
                    <a:pt x="261" y="55"/>
                  </a:lnTo>
                  <a:lnTo>
                    <a:pt x="219" y="51"/>
                  </a:lnTo>
                  <a:lnTo>
                    <a:pt x="182" y="47"/>
                  </a:lnTo>
                  <a:lnTo>
                    <a:pt x="144" y="42"/>
                  </a:lnTo>
                  <a:lnTo>
                    <a:pt x="111" y="37"/>
                  </a:lnTo>
                  <a:lnTo>
                    <a:pt x="79" y="32"/>
                  </a:lnTo>
                  <a:lnTo>
                    <a:pt x="56" y="25"/>
                  </a:lnTo>
                  <a:lnTo>
                    <a:pt x="36" y="17"/>
                  </a:lnTo>
                  <a:lnTo>
                    <a:pt x="22" y="10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4" y="21"/>
                  </a:lnTo>
                  <a:lnTo>
                    <a:pt x="32" y="28"/>
                  </a:lnTo>
                  <a:lnTo>
                    <a:pt x="52" y="35"/>
                  </a:lnTo>
                  <a:lnTo>
                    <a:pt x="79" y="42"/>
                  </a:lnTo>
                  <a:lnTo>
                    <a:pt x="111" y="47"/>
                  </a:lnTo>
                  <a:lnTo>
                    <a:pt x="144" y="53"/>
                  </a:lnTo>
                  <a:lnTo>
                    <a:pt x="182" y="58"/>
                  </a:lnTo>
                  <a:lnTo>
                    <a:pt x="219" y="62"/>
                  </a:lnTo>
                  <a:lnTo>
                    <a:pt x="261" y="65"/>
                  </a:lnTo>
                  <a:lnTo>
                    <a:pt x="302" y="67"/>
                  </a:lnTo>
                  <a:lnTo>
                    <a:pt x="344" y="69"/>
                  </a:lnTo>
                  <a:lnTo>
                    <a:pt x="385" y="72"/>
                  </a:lnTo>
                  <a:lnTo>
                    <a:pt x="425" y="72"/>
                  </a:lnTo>
                  <a:lnTo>
                    <a:pt x="462" y="69"/>
                  </a:lnTo>
                  <a:lnTo>
                    <a:pt x="498" y="67"/>
                  </a:lnTo>
                  <a:lnTo>
                    <a:pt x="498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9" name="Freeform 128"/>
            <p:cNvSpPr>
              <a:spLocks/>
            </p:cNvSpPr>
            <p:nvPr/>
          </p:nvSpPr>
          <p:spPr bwMode="auto">
            <a:xfrm>
              <a:off x="3308" y="1776"/>
              <a:ext cx="436" cy="113"/>
            </a:xfrm>
            <a:custGeom>
              <a:avLst/>
              <a:gdLst>
                <a:gd name="T0" fmla="*/ 424 w 436"/>
                <a:gd name="T1" fmla="*/ 0 h 113"/>
                <a:gd name="T2" fmla="*/ 424 w 436"/>
                <a:gd name="T3" fmla="*/ 0 h 113"/>
                <a:gd name="T4" fmla="*/ 422 w 436"/>
                <a:gd name="T5" fmla="*/ 9 h 113"/>
                <a:gd name="T6" fmla="*/ 416 w 436"/>
                <a:gd name="T7" fmla="*/ 18 h 113"/>
                <a:gd name="T8" fmla="*/ 402 w 436"/>
                <a:gd name="T9" fmla="*/ 26 h 113"/>
                <a:gd name="T10" fmla="*/ 384 w 436"/>
                <a:gd name="T11" fmla="*/ 35 h 113"/>
                <a:gd name="T12" fmla="*/ 359 w 436"/>
                <a:gd name="T13" fmla="*/ 44 h 113"/>
                <a:gd name="T14" fmla="*/ 331 w 436"/>
                <a:gd name="T15" fmla="*/ 53 h 113"/>
                <a:gd name="T16" fmla="*/ 301 w 436"/>
                <a:gd name="T17" fmla="*/ 60 h 113"/>
                <a:gd name="T18" fmla="*/ 268 w 436"/>
                <a:gd name="T19" fmla="*/ 67 h 113"/>
                <a:gd name="T20" fmla="*/ 232 w 436"/>
                <a:gd name="T21" fmla="*/ 74 h 113"/>
                <a:gd name="T22" fmla="*/ 195 w 436"/>
                <a:gd name="T23" fmla="*/ 79 h 113"/>
                <a:gd name="T24" fmla="*/ 159 w 436"/>
                <a:gd name="T25" fmla="*/ 85 h 113"/>
                <a:gd name="T26" fmla="*/ 122 w 436"/>
                <a:gd name="T27" fmla="*/ 88 h 113"/>
                <a:gd name="T28" fmla="*/ 88 w 436"/>
                <a:gd name="T29" fmla="*/ 93 h 113"/>
                <a:gd name="T30" fmla="*/ 55 w 436"/>
                <a:gd name="T31" fmla="*/ 97 h 113"/>
                <a:gd name="T32" fmla="*/ 25 w 436"/>
                <a:gd name="T33" fmla="*/ 101 h 113"/>
                <a:gd name="T34" fmla="*/ 0 w 436"/>
                <a:gd name="T35" fmla="*/ 102 h 113"/>
                <a:gd name="T36" fmla="*/ 0 w 436"/>
                <a:gd name="T37" fmla="*/ 113 h 113"/>
                <a:gd name="T38" fmla="*/ 25 w 436"/>
                <a:gd name="T39" fmla="*/ 111 h 113"/>
                <a:gd name="T40" fmla="*/ 55 w 436"/>
                <a:gd name="T41" fmla="*/ 108 h 113"/>
                <a:gd name="T42" fmla="*/ 88 w 436"/>
                <a:gd name="T43" fmla="*/ 104 h 113"/>
                <a:gd name="T44" fmla="*/ 122 w 436"/>
                <a:gd name="T45" fmla="*/ 99 h 113"/>
                <a:gd name="T46" fmla="*/ 159 w 436"/>
                <a:gd name="T47" fmla="*/ 95 h 113"/>
                <a:gd name="T48" fmla="*/ 195 w 436"/>
                <a:gd name="T49" fmla="*/ 90 h 113"/>
                <a:gd name="T50" fmla="*/ 232 w 436"/>
                <a:gd name="T51" fmla="*/ 85 h 113"/>
                <a:gd name="T52" fmla="*/ 268 w 436"/>
                <a:gd name="T53" fmla="*/ 78 h 113"/>
                <a:gd name="T54" fmla="*/ 301 w 436"/>
                <a:gd name="T55" fmla="*/ 71 h 113"/>
                <a:gd name="T56" fmla="*/ 335 w 436"/>
                <a:gd name="T57" fmla="*/ 63 h 113"/>
                <a:gd name="T58" fmla="*/ 363 w 436"/>
                <a:gd name="T59" fmla="*/ 55 h 113"/>
                <a:gd name="T60" fmla="*/ 388 w 436"/>
                <a:gd name="T61" fmla="*/ 46 h 113"/>
                <a:gd name="T62" fmla="*/ 410 w 436"/>
                <a:gd name="T63" fmla="*/ 37 h 113"/>
                <a:gd name="T64" fmla="*/ 424 w 436"/>
                <a:gd name="T65" fmla="*/ 25 h 113"/>
                <a:gd name="T66" fmla="*/ 434 w 436"/>
                <a:gd name="T67" fmla="*/ 12 h 113"/>
                <a:gd name="T68" fmla="*/ 436 w 436"/>
                <a:gd name="T69" fmla="*/ 0 h 113"/>
                <a:gd name="T70" fmla="*/ 436 w 436"/>
                <a:gd name="T71" fmla="*/ 0 h 113"/>
                <a:gd name="T72" fmla="*/ 424 w 436"/>
                <a:gd name="T73" fmla="*/ 0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36" h="113">
                  <a:moveTo>
                    <a:pt x="424" y="0"/>
                  </a:moveTo>
                  <a:lnTo>
                    <a:pt x="424" y="0"/>
                  </a:lnTo>
                  <a:lnTo>
                    <a:pt x="422" y="9"/>
                  </a:lnTo>
                  <a:lnTo>
                    <a:pt x="416" y="18"/>
                  </a:lnTo>
                  <a:lnTo>
                    <a:pt x="402" y="26"/>
                  </a:lnTo>
                  <a:lnTo>
                    <a:pt x="384" y="35"/>
                  </a:lnTo>
                  <a:lnTo>
                    <a:pt x="359" y="44"/>
                  </a:lnTo>
                  <a:lnTo>
                    <a:pt x="331" y="53"/>
                  </a:lnTo>
                  <a:lnTo>
                    <a:pt x="301" y="60"/>
                  </a:lnTo>
                  <a:lnTo>
                    <a:pt x="268" y="67"/>
                  </a:lnTo>
                  <a:lnTo>
                    <a:pt x="232" y="74"/>
                  </a:lnTo>
                  <a:lnTo>
                    <a:pt x="195" y="79"/>
                  </a:lnTo>
                  <a:lnTo>
                    <a:pt x="159" y="85"/>
                  </a:lnTo>
                  <a:lnTo>
                    <a:pt x="122" y="88"/>
                  </a:lnTo>
                  <a:lnTo>
                    <a:pt x="88" y="93"/>
                  </a:lnTo>
                  <a:lnTo>
                    <a:pt x="55" y="97"/>
                  </a:lnTo>
                  <a:lnTo>
                    <a:pt x="25" y="101"/>
                  </a:lnTo>
                  <a:lnTo>
                    <a:pt x="0" y="102"/>
                  </a:lnTo>
                  <a:lnTo>
                    <a:pt x="0" y="113"/>
                  </a:lnTo>
                  <a:lnTo>
                    <a:pt x="25" y="111"/>
                  </a:lnTo>
                  <a:lnTo>
                    <a:pt x="55" y="108"/>
                  </a:lnTo>
                  <a:lnTo>
                    <a:pt x="88" y="104"/>
                  </a:lnTo>
                  <a:lnTo>
                    <a:pt x="122" y="99"/>
                  </a:lnTo>
                  <a:lnTo>
                    <a:pt x="159" y="95"/>
                  </a:lnTo>
                  <a:lnTo>
                    <a:pt x="195" y="90"/>
                  </a:lnTo>
                  <a:lnTo>
                    <a:pt x="232" y="85"/>
                  </a:lnTo>
                  <a:lnTo>
                    <a:pt x="268" y="78"/>
                  </a:lnTo>
                  <a:lnTo>
                    <a:pt x="301" y="71"/>
                  </a:lnTo>
                  <a:lnTo>
                    <a:pt x="335" y="63"/>
                  </a:lnTo>
                  <a:lnTo>
                    <a:pt x="363" y="55"/>
                  </a:lnTo>
                  <a:lnTo>
                    <a:pt x="388" y="46"/>
                  </a:lnTo>
                  <a:lnTo>
                    <a:pt x="410" y="37"/>
                  </a:lnTo>
                  <a:lnTo>
                    <a:pt x="424" y="25"/>
                  </a:lnTo>
                  <a:lnTo>
                    <a:pt x="434" y="12"/>
                  </a:lnTo>
                  <a:lnTo>
                    <a:pt x="436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0" name="Freeform 129"/>
            <p:cNvSpPr>
              <a:spLocks/>
            </p:cNvSpPr>
            <p:nvPr/>
          </p:nvSpPr>
          <p:spPr bwMode="auto">
            <a:xfrm>
              <a:off x="3276" y="1712"/>
              <a:ext cx="468" cy="64"/>
            </a:xfrm>
            <a:custGeom>
              <a:avLst/>
              <a:gdLst>
                <a:gd name="T0" fmla="*/ 0 w 468"/>
                <a:gd name="T1" fmla="*/ 15 h 64"/>
                <a:gd name="T2" fmla="*/ 0 w 468"/>
                <a:gd name="T3" fmla="*/ 15 h 64"/>
                <a:gd name="T4" fmla="*/ 16 w 468"/>
                <a:gd name="T5" fmla="*/ 15 h 64"/>
                <a:gd name="T6" fmla="*/ 39 w 468"/>
                <a:gd name="T7" fmla="*/ 15 h 64"/>
                <a:gd name="T8" fmla="*/ 67 w 468"/>
                <a:gd name="T9" fmla="*/ 15 h 64"/>
                <a:gd name="T10" fmla="*/ 99 w 468"/>
                <a:gd name="T11" fmla="*/ 15 h 64"/>
                <a:gd name="T12" fmla="*/ 134 w 468"/>
                <a:gd name="T13" fmla="*/ 15 h 64"/>
                <a:gd name="T14" fmla="*/ 174 w 468"/>
                <a:gd name="T15" fmla="*/ 15 h 64"/>
                <a:gd name="T16" fmla="*/ 211 w 468"/>
                <a:gd name="T17" fmla="*/ 16 h 64"/>
                <a:gd name="T18" fmla="*/ 252 w 468"/>
                <a:gd name="T19" fmla="*/ 18 h 64"/>
                <a:gd name="T20" fmla="*/ 290 w 468"/>
                <a:gd name="T21" fmla="*/ 20 h 64"/>
                <a:gd name="T22" fmla="*/ 327 w 468"/>
                <a:gd name="T23" fmla="*/ 23 h 64"/>
                <a:gd name="T24" fmla="*/ 363 w 468"/>
                <a:gd name="T25" fmla="*/ 29 h 64"/>
                <a:gd name="T26" fmla="*/ 393 w 468"/>
                <a:gd name="T27" fmla="*/ 34 h 64"/>
                <a:gd name="T28" fmla="*/ 418 w 468"/>
                <a:gd name="T29" fmla="*/ 41 h 64"/>
                <a:gd name="T30" fmla="*/ 438 w 468"/>
                <a:gd name="T31" fmla="*/ 50 h 64"/>
                <a:gd name="T32" fmla="*/ 452 w 468"/>
                <a:gd name="T33" fmla="*/ 57 h 64"/>
                <a:gd name="T34" fmla="*/ 456 w 468"/>
                <a:gd name="T35" fmla="*/ 64 h 64"/>
                <a:gd name="T36" fmla="*/ 468 w 468"/>
                <a:gd name="T37" fmla="*/ 64 h 64"/>
                <a:gd name="T38" fmla="*/ 460 w 468"/>
                <a:gd name="T39" fmla="*/ 50 h 64"/>
                <a:gd name="T40" fmla="*/ 442 w 468"/>
                <a:gd name="T41" fmla="*/ 39 h 64"/>
                <a:gd name="T42" fmla="*/ 422 w 468"/>
                <a:gd name="T43" fmla="*/ 30 h 64"/>
                <a:gd name="T44" fmla="*/ 393 w 468"/>
                <a:gd name="T45" fmla="*/ 23 h 64"/>
                <a:gd name="T46" fmla="*/ 363 w 468"/>
                <a:gd name="T47" fmla="*/ 18 h 64"/>
                <a:gd name="T48" fmla="*/ 327 w 468"/>
                <a:gd name="T49" fmla="*/ 13 h 64"/>
                <a:gd name="T50" fmla="*/ 290 w 468"/>
                <a:gd name="T51" fmla="*/ 9 h 64"/>
                <a:gd name="T52" fmla="*/ 252 w 468"/>
                <a:gd name="T53" fmla="*/ 7 h 64"/>
                <a:gd name="T54" fmla="*/ 211 w 468"/>
                <a:gd name="T55" fmla="*/ 6 h 64"/>
                <a:gd name="T56" fmla="*/ 174 w 468"/>
                <a:gd name="T57" fmla="*/ 4 h 64"/>
                <a:gd name="T58" fmla="*/ 134 w 468"/>
                <a:gd name="T59" fmla="*/ 0 h 64"/>
                <a:gd name="T60" fmla="*/ 99 w 468"/>
                <a:gd name="T61" fmla="*/ 0 h 64"/>
                <a:gd name="T62" fmla="*/ 67 w 468"/>
                <a:gd name="T63" fmla="*/ 0 h 64"/>
                <a:gd name="T64" fmla="*/ 39 w 468"/>
                <a:gd name="T65" fmla="*/ 0 h 64"/>
                <a:gd name="T66" fmla="*/ 16 w 468"/>
                <a:gd name="T67" fmla="*/ 0 h 64"/>
                <a:gd name="T68" fmla="*/ 0 w 468"/>
                <a:gd name="T69" fmla="*/ 0 h 64"/>
                <a:gd name="T70" fmla="*/ 0 w 468"/>
                <a:gd name="T71" fmla="*/ 0 h 64"/>
                <a:gd name="T72" fmla="*/ 0 w 468"/>
                <a:gd name="T73" fmla="*/ 15 h 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68" h="64">
                  <a:moveTo>
                    <a:pt x="0" y="15"/>
                  </a:moveTo>
                  <a:lnTo>
                    <a:pt x="0" y="15"/>
                  </a:lnTo>
                  <a:lnTo>
                    <a:pt x="16" y="15"/>
                  </a:lnTo>
                  <a:lnTo>
                    <a:pt x="39" y="15"/>
                  </a:lnTo>
                  <a:lnTo>
                    <a:pt x="67" y="15"/>
                  </a:lnTo>
                  <a:lnTo>
                    <a:pt x="99" y="15"/>
                  </a:lnTo>
                  <a:lnTo>
                    <a:pt x="134" y="15"/>
                  </a:lnTo>
                  <a:lnTo>
                    <a:pt x="174" y="15"/>
                  </a:lnTo>
                  <a:lnTo>
                    <a:pt x="211" y="16"/>
                  </a:lnTo>
                  <a:lnTo>
                    <a:pt x="252" y="18"/>
                  </a:lnTo>
                  <a:lnTo>
                    <a:pt x="290" y="20"/>
                  </a:lnTo>
                  <a:lnTo>
                    <a:pt x="327" y="23"/>
                  </a:lnTo>
                  <a:lnTo>
                    <a:pt x="363" y="29"/>
                  </a:lnTo>
                  <a:lnTo>
                    <a:pt x="393" y="34"/>
                  </a:lnTo>
                  <a:lnTo>
                    <a:pt x="418" y="41"/>
                  </a:lnTo>
                  <a:lnTo>
                    <a:pt x="438" y="50"/>
                  </a:lnTo>
                  <a:lnTo>
                    <a:pt x="452" y="57"/>
                  </a:lnTo>
                  <a:lnTo>
                    <a:pt x="456" y="64"/>
                  </a:lnTo>
                  <a:lnTo>
                    <a:pt x="468" y="64"/>
                  </a:lnTo>
                  <a:lnTo>
                    <a:pt x="460" y="50"/>
                  </a:lnTo>
                  <a:lnTo>
                    <a:pt x="442" y="39"/>
                  </a:lnTo>
                  <a:lnTo>
                    <a:pt x="422" y="30"/>
                  </a:lnTo>
                  <a:lnTo>
                    <a:pt x="393" y="23"/>
                  </a:lnTo>
                  <a:lnTo>
                    <a:pt x="363" y="18"/>
                  </a:lnTo>
                  <a:lnTo>
                    <a:pt x="327" y="13"/>
                  </a:lnTo>
                  <a:lnTo>
                    <a:pt x="290" y="9"/>
                  </a:lnTo>
                  <a:lnTo>
                    <a:pt x="252" y="7"/>
                  </a:lnTo>
                  <a:lnTo>
                    <a:pt x="211" y="6"/>
                  </a:lnTo>
                  <a:lnTo>
                    <a:pt x="174" y="4"/>
                  </a:lnTo>
                  <a:lnTo>
                    <a:pt x="134" y="0"/>
                  </a:lnTo>
                  <a:lnTo>
                    <a:pt x="99" y="0"/>
                  </a:lnTo>
                  <a:lnTo>
                    <a:pt x="67" y="0"/>
                  </a:lnTo>
                  <a:lnTo>
                    <a:pt x="39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1" name="Freeform 130"/>
            <p:cNvSpPr>
              <a:spLocks/>
            </p:cNvSpPr>
            <p:nvPr/>
          </p:nvSpPr>
          <p:spPr bwMode="auto">
            <a:xfrm>
              <a:off x="2810" y="1712"/>
              <a:ext cx="466" cy="110"/>
            </a:xfrm>
            <a:custGeom>
              <a:avLst/>
              <a:gdLst>
                <a:gd name="T0" fmla="*/ 12 w 466"/>
                <a:gd name="T1" fmla="*/ 110 h 110"/>
                <a:gd name="T2" fmla="*/ 12 w 466"/>
                <a:gd name="T3" fmla="*/ 110 h 110"/>
                <a:gd name="T4" fmla="*/ 18 w 466"/>
                <a:gd name="T5" fmla="*/ 103 h 110"/>
                <a:gd name="T6" fmla="*/ 30 w 466"/>
                <a:gd name="T7" fmla="*/ 94 h 110"/>
                <a:gd name="T8" fmla="*/ 48 w 466"/>
                <a:gd name="T9" fmla="*/ 83 h 110"/>
                <a:gd name="T10" fmla="*/ 71 w 466"/>
                <a:gd name="T11" fmla="*/ 75 h 110"/>
                <a:gd name="T12" fmla="*/ 101 w 466"/>
                <a:gd name="T13" fmla="*/ 66 h 110"/>
                <a:gd name="T14" fmla="*/ 133 w 466"/>
                <a:gd name="T15" fmla="*/ 57 h 110"/>
                <a:gd name="T16" fmla="*/ 168 w 466"/>
                <a:gd name="T17" fmla="*/ 50 h 110"/>
                <a:gd name="T18" fmla="*/ 206 w 466"/>
                <a:gd name="T19" fmla="*/ 43 h 110"/>
                <a:gd name="T20" fmla="*/ 243 w 466"/>
                <a:gd name="T21" fmla="*/ 36 h 110"/>
                <a:gd name="T22" fmla="*/ 283 w 466"/>
                <a:gd name="T23" fmla="*/ 30 h 110"/>
                <a:gd name="T24" fmla="*/ 320 w 466"/>
                <a:gd name="T25" fmla="*/ 25 h 110"/>
                <a:gd name="T26" fmla="*/ 356 w 466"/>
                <a:gd name="T27" fmla="*/ 20 h 110"/>
                <a:gd name="T28" fmla="*/ 389 w 466"/>
                <a:gd name="T29" fmla="*/ 18 h 110"/>
                <a:gd name="T30" fmla="*/ 419 w 466"/>
                <a:gd name="T31" fmla="*/ 15 h 110"/>
                <a:gd name="T32" fmla="*/ 446 w 466"/>
                <a:gd name="T33" fmla="*/ 15 h 110"/>
                <a:gd name="T34" fmla="*/ 466 w 466"/>
                <a:gd name="T35" fmla="*/ 15 h 110"/>
                <a:gd name="T36" fmla="*/ 466 w 466"/>
                <a:gd name="T37" fmla="*/ 0 h 110"/>
                <a:gd name="T38" fmla="*/ 446 w 466"/>
                <a:gd name="T39" fmla="*/ 0 h 110"/>
                <a:gd name="T40" fmla="*/ 419 w 466"/>
                <a:gd name="T41" fmla="*/ 4 h 110"/>
                <a:gd name="T42" fmla="*/ 389 w 466"/>
                <a:gd name="T43" fmla="*/ 7 h 110"/>
                <a:gd name="T44" fmla="*/ 356 w 466"/>
                <a:gd name="T45" fmla="*/ 9 h 110"/>
                <a:gd name="T46" fmla="*/ 320 w 466"/>
                <a:gd name="T47" fmla="*/ 15 h 110"/>
                <a:gd name="T48" fmla="*/ 283 w 466"/>
                <a:gd name="T49" fmla="*/ 20 h 110"/>
                <a:gd name="T50" fmla="*/ 243 w 466"/>
                <a:gd name="T51" fmla="*/ 25 h 110"/>
                <a:gd name="T52" fmla="*/ 206 w 466"/>
                <a:gd name="T53" fmla="*/ 32 h 110"/>
                <a:gd name="T54" fmla="*/ 168 w 466"/>
                <a:gd name="T55" fmla="*/ 39 h 110"/>
                <a:gd name="T56" fmla="*/ 133 w 466"/>
                <a:gd name="T57" fmla="*/ 46 h 110"/>
                <a:gd name="T58" fmla="*/ 97 w 466"/>
                <a:gd name="T59" fmla="*/ 55 h 110"/>
                <a:gd name="T60" fmla="*/ 68 w 466"/>
                <a:gd name="T61" fmla="*/ 64 h 110"/>
                <a:gd name="T62" fmla="*/ 44 w 466"/>
                <a:gd name="T63" fmla="*/ 73 h 110"/>
                <a:gd name="T64" fmla="*/ 22 w 466"/>
                <a:gd name="T65" fmla="*/ 83 h 110"/>
                <a:gd name="T66" fmla="*/ 6 w 466"/>
                <a:gd name="T67" fmla="*/ 96 h 110"/>
                <a:gd name="T68" fmla="*/ 0 w 466"/>
                <a:gd name="T69" fmla="*/ 110 h 110"/>
                <a:gd name="T70" fmla="*/ 0 w 466"/>
                <a:gd name="T71" fmla="*/ 110 h 110"/>
                <a:gd name="T72" fmla="*/ 12 w 466"/>
                <a:gd name="T73" fmla="*/ 110 h 1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66" h="110">
                  <a:moveTo>
                    <a:pt x="12" y="110"/>
                  </a:moveTo>
                  <a:lnTo>
                    <a:pt x="12" y="110"/>
                  </a:lnTo>
                  <a:lnTo>
                    <a:pt x="18" y="103"/>
                  </a:lnTo>
                  <a:lnTo>
                    <a:pt x="30" y="94"/>
                  </a:lnTo>
                  <a:lnTo>
                    <a:pt x="48" y="83"/>
                  </a:lnTo>
                  <a:lnTo>
                    <a:pt x="71" y="75"/>
                  </a:lnTo>
                  <a:lnTo>
                    <a:pt x="101" y="66"/>
                  </a:lnTo>
                  <a:lnTo>
                    <a:pt x="133" y="57"/>
                  </a:lnTo>
                  <a:lnTo>
                    <a:pt x="168" y="50"/>
                  </a:lnTo>
                  <a:lnTo>
                    <a:pt x="206" y="43"/>
                  </a:lnTo>
                  <a:lnTo>
                    <a:pt x="243" y="36"/>
                  </a:lnTo>
                  <a:lnTo>
                    <a:pt x="283" y="30"/>
                  </a:lnTo>
                  <a:lnTo>
                    <a:pt x="320" y="25"/>
                  </a:lnTo>
                  <a:lnTo>
                    <a:pt x="356" y="20"/>
                  </a:lnTo>
                  <a:lnTo>
                    <a:pt x="389" y="18"/>
                  </a:lnTo>
                  <a:lnTo>
                    <a:pt x="419" y="15"/>
                  </a:lnTo>
                  <a:lnTo>
                    <a:pt x="446" y="15"/>
                  </a:lnTo>
                  <a:lnTo>
                    <a:pt x="466" y="15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19" y="4"/>
                  </a:lnTo>
                  <a:lnTo>
                    <a:pt x="389" y="7"/>
                  </a:lnTo>
                  <a:lnTo>
                    <a:pt x="356" y="9"/>
                  </a:lnTo>
                  <a:lnTo>
                    <a:pt x="320" y="15"/>
                  </a:lnTo>
                  <a:lnTo>
                    <a:pt x="283" y="20"/>
                  </a:lnTo>
                  <a:lnTo>
                    <a:pt x="243" y="25"/>
                  </a:lnTo>
                  <a:lnTo>
                    <a:pt x="206" y="32"/>
                  </a:lnTo>
                  <a:lnTo>
                    <a:pt x="168" y="39"/>
                  </a:lnTo>
                  <a:lnTo>
                    <a:pt x="133" y="46"/>
                  </a:lnTo>
                  <a:lnTo>
                    <a:pt x="97" y="55"/>
                  </a:lnTo>
                  <a:lnTo>
                    <a:pt x="68" y="64"/>
                  </a:lnTo>
                  <a:lnTo>
                    <a:pt x="44" y="73"/>
                  </a:lnTo>
                  <a:lnTo>
                    <a:pt x="22" y="83"/>
                  </a:lnTo>
                  <a:lnTo>
                    <a:pt x="6" y="96"/>
                  </a:lnTo>
                  <a:lnTo>
                    <a:pt x="0" y="110"/>
                  </a:lnTo>
                  <a:lnTo>
                    <a:pt x="12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2" name="Freeform 131"/>
            <p:cNvSpPr>
              <a:spLocks/>
            </p:cNvSpPr>
            <p:nvPr/>
          </p:nvSpPr>
          <p:spPr bwMode="auto">
            <a:xfrm>
              <a:off x="3061" y="1719"/>
              <a:ext cx="160" cy="71"/>
            </a:xfrm>
            <a:custGeom>
              <a:avLst/>
              <a:gdLst>
                <a:gd name="T0" fmla="*/ 73 w 160"/>
                <a:gd name="T1" fmla="*/ 69 h 71"/>
                <a:gd name="T2" fmla="*/ 89 w 160"/>
                <a:gd name="T3" fmla="*/ 71 h 71"/>
                <a:gd name="T4" fmla="*/ 105 w 160"/>
                <a:gd name="T5" fmla="*/ 71 h 71"/>
                <a:gd name="T6" fmla="*/ 120 w 160"/>
                <a:gd name="T7" fmla="*/ 71 h 71"/>
                <a:gd name="T8" fmla="*/ 132 w 160"/>
                <a:gd name="T9" fmla="*/ 69 h 71"/>
                <a:gd name="T10" fmla="*/ 142 w 160"/>
                <a:gd name="T11" fmla="*/ 66 h 71"/>
                <a:gd name="T12" fmla="*/ 152 w 160"/>
                <a:gd name="T13" fmla="*/ 60 h 71"/>
                <a:gd name="T14" fmla="*/ 156 w 160"/>
                <a:gd name="T15" fmla="*/ 55 h 71"/>
                <a:gd name="T16" fmla="*/ 160 w 160"/>
                <a:gd name="T17" fmla="*/ 48 h 71"/>
                <a:gd name="T18" fmla="*/ 160 w 160"/>
                <a:gd name="T19" fmla="*/ 41 h 71"/>
                <a:gd name="T20" fmla="*/ 156 w 160"/>
                <a:gd name="T21" fmla="*/ 34 h 71"/>
                <a:gd name="T22" fmla="*/ 150 w 160"/>
                <a:gd name="T23" fmla="*/ 27 h 71"/>
                <a:gd name="T24" fmla="*/ 142 w 160"/>
                <a:gd name="T25" fmla="*/ 22 h 71"/>
                <a:gd name="T26" fmla="*/ 130 w 160"/>
                <a:gd name="T27" fmla="*/ 15 h 71"/>
                <a:gd name="T28" fmla="*/ 116 w 160"/>
                <a:gd name="T29" fmla="*/ 9 h 71"/>
                <a:gd name="T30" fmla="*/ 103 w 160"/>
                <a:gd name="T31" fmla="*/ 6 h 71"/>
                <a:gd name="T32" fmla="*/ 87 w 160"/>
                <a:gd name="T33" fmla="*/ 2 h 71"/>
                <a:gd name="T34" fmla="*/ 71 w 160"/>
                <a:gd name="T35" fmla="*/ 0 h 71"/>
                <a:gd name="T36" fmla="*/ 55 w 160"/>
                <a:gd name="T37" fmla="*/ 0 h 71"/>
                <a:gd name="T38" fmla="*/ 39 w 160"/>
                <a:gd name="T39" fmla="*/ 2 h 71"/>
                <a:gd name="T40" fmla="*/ 28 w 160"/>
                <a:gd name="T41" fmla="*/ 4 h 71"/>
                <a:gd name="T42" fmla="*/ 18 w 160"/>
                <a:gd name="T43" fmla="*/ 8 h 71"/>
                <a:gd name="T44" fmla="*/ 8 w 160"/>
                <a:gd name="T45" fmla="*/ 11 h 71"/>
                <a:gd name="T46" fmla="*/ 4 w 160"/>
                <a:gd name="T47" fmla="*/ 16 h 71"/>
                <a:gd name="T48" fmla="*/ 0 w 160"/>
                <a:gd name="T49" fmla="*/ 23 h 71"/>
                <a:gd name="T50" fmla="*/ 0 w 160"/>
                <a:gd name="T51" fmla="*/ 30 h 71"/>
                <a:gd name="T52" fmla="*/ 4 w 160"/>
                <a:gd name="T53" fmla="*/ 38 h 71"/>
                <a:gd name="T54" fmla="*/ 10 w 160"/>
                <a:gd name="T55" fmla="*/ 45 h 71"/>
                <a:gd name="T56" fmla="*/ 20 w 160"/>
                <a:gd name="T57" fmla="*/ 52 h 71"/>
                <a:gd name="T58" fmla="*/ 30 w 160"/>
                <a:gd name="T59" fmla="*/ 57 h 71"/>
                <a:gd name="T60" fmla="*/ 43 w 160"/>
                <a:gd name="T61" fmla="*/ 62 h 71"/>
                <a:gd name="T62" fmla="*/ 57 w 160"/>
                <a:gd name="T63" fmla="*/ 66 h 71"/>
                <a:gd name="T64" fmla="*/ 73 w 160"/>
                <a:gd name="T65" fmla="*/ 69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1">
                  <a:moveTo>
                    <a:pt x="73" y="69"/>
                  </a:moveTo>
                  <a:lnTo>
                    <a:pt x="89" y="71"/>
                  </a:lnTo>
                  <a:lnTo>
                    <a:pt x="105" y="71"/>
                  </a:lnTo>
                  <a:lnTo>
                    <a:pt x="120" y="71"/>
                  </a:lnTo>
                  <a:lnTo>
                    <a:pt x="132" y="69"/>
                  </a:lnTo>
                  <a:lnTo>
                    <a:pt x="142" y="66"/>
                  </a:lnTo>
                  <a:lnTo>
                    <a:pt x="152" y="60"/>
                  </a:lnTo>
                  <a:lnTo>
                    <a:pt x="156" y="55"/>
                  </a:lnTo>
                  <a:lnTo>
                    <a:pt x="160" y="48"/>
                  </a:lnTo>
                  <a:lnTo>
                    <a:pt x="160" y="41"/>
                  </a:lnTo>
                  <a:lnTo>
                    <a:pt x="156" y="34"/>
                  </a:lnTo>
                  <a:lnTo>
                    <a:pt x="150" y="27"/>
                  </a:lnTo>
                  <a:lnTo>
                    <a:pt x="142" y="22"/>
                  </a:lnTo>
                  <a:lnTo>
                    <a:pt x="130" y="15"/>
                  </a:lnTo>
                  <a:lnTo>
                    <a:pt x="116" y="9"/>
                  </a:lnTo>
                  <a:lnTo>
                    <a:pt x="103" y="6"/>
                  </a:lnTo>
                  <a:lnTo>
                    <a:pt x="87" y="2"/>
                  </a:lnTo>
                  <a:lnTo>
                    <a:pt x="71" y="0"/>
                  </a:lnTo>
                  <a:lnTo>
                    <a:pt x="55" y="0"/>
                  </a:lnTo>
                  <a:lnTo>
                    <a:pt x="39" y="2"/>
                  </a:lnTo>
                  <a:lnTo>
                    <a:pt x="28" y="4"/>
                  </a:lnTo>
                  <a:lnTo>
                    <a:pt x="18" y="8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4" y="38"/>
                  </a:lnTo>
                  <a:lnTo>
                    <a:pt x="10" y="45"/>
                  </a:lnTo>
                  <a:lnTo>
                    <a:pt x="20" y="52"/>
                  </a:lnTo>
                  <a:lnTo>
                    <a:pt x="30" y="57"/>
                  </a:lnTo>
                  <a:lnTo>
                    <a:pt x="43" y="62"/>
                  </a:lnTo>
                  <a:lnTo>
                    <a:pt x="57" y="66"/>
                  </a:lnTo>
                  <a:lnTo>
                    <a:pt x="73" y="69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3" name="Freeform 132"/>
            <p:cNvSpPr>
              <a:spLocks/>
            </p:cNvSpPr>
            <p:nvPr/>
          </p:nvSpPr>
          <p:spPr bwMode="auto">
            <a:xfrm>
              <a:off x="3134" y="1767"/>
              <a:ext cx="93" cy="30"/>
            </a:xfrm>
            <a:custGeom>
              <a:avLst/>
              <a:gdLst>
                <a:gd name="T0" fmla="*/ 81 w 93"/>
                <a:gd name="T1" fmla="*/ 0 h 30"/>
                <a:gd name="T2" fmla="*/ 81 w 93"/>
                <a:gd name="T3" fmla="*/ 0 h 30"/>
                <a:gd name="T4" fmla="*/ 77 w 93"/>
                <a:gd name="T5" fmla="*/ 5 h 30"/>
                <a:gd name="T6" fmla="*/ 75 w 93"/>
                <a:gd name="T7" fmla="*/ 7 h 30"/>
                <a:gd name="T8" fmla="*/ 67 w 93"/>
                <a:gd name="T9" fmla="*/ 12 h 30"/>
                <a:gd name="T10" fmla="*/ 57 w 93"/>
                <a:gd name="T11" fmla="*/ 16 h 30"/>
                <a:gd name="T12" fmla="*/ 47 w 93"/>
                <a:gd name="T13" fmla="*/ 18 h 30"/>
                <a:gd name="T14" fmla="*/ 32 w 93"/>
                <a:gd name="T15" fmla="*/ 16 h 30"/>
                <a:gd name="T16" fmla="*/ 16 w 93"/>
                <a:gd name="T17" fmla="*/ 18 h 30"/>
                <a:gd name="T18" fmla="*/ 0 w 93"/>
                <a:gd name="T19" fmla="*/ 16 h 30"/>
                <a:gd name="T20" fmla="*/ 0 w 93"/>
                <a:gd name="T21" fmla="*/ 27 h 30"/>
                <a:gd name="T22" fmla="*/ 16 w 93"/>
                <a:gd name="T23" fmla="*/ 28 h 30"/>
                <a:gd name="T24" fmla="*/ 32 w 93"/>
                <a:gd name="T25" fmla="*/ 30 h 30"/>
                <a:gd name="T26" fmla="*/ 47 w 93"/>
                <a:gd name="T27" fmla="*/ 28 h 30"/>
                <a:gd name="T28" fmla="*/ 61 w 93"/>
                <a:gd name="T29" fmla="*/ 27 h 30"/>
                <a:gd name="T30" fmla="*/ 71 w 93"/>
                <a:gd name="T31" fmla="*/ 23 h 30"/>
                <a:gd name="T32" fmla="*/ 83 w 93"/>
                <a:gd name="T33" fmla="*/ 18 h 30"/>
                <a:gd name="T34" fmla="*/ 89 w 93"/>
                <a:gd name="T35" fmla="*/ 9 h 30"/>
                <a:gd name="T36" fmla="*/ 93 w 93"/>
                <a:gd name="T37" fmla="*/ 0 h 30"/>
                <a:gd name="T38" fmla="*/ 93 w 93"/>
                <a:gd name="T39" fmla="*/ 0 h 30"/>
                <a:gd name="T40" fmla="*/ 81 w 93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30">
                  <a:moveTo>
                    <a:pt x="81" y="0"/>
                  </a:moveTo>
                  <a:lnTo>
                    <a:pt x="81" y="0"/>
                  </a:lnTo>
                  <a:lnTo>
                    <a:pt x="77" y="5"/>
                  </a:lnTo>
                  <a:lnTo>
                    <a:pt x="75" y="7"/>
                  </a:lnTo>
                  <a:lnTo>
                    <a:pt x="67" y="12"/>
                  </a:lnTo>
                  <a:lnTo>
                    <a:pt x="57" y="16"/>
                  </a:lnTo>
                  <a:lnTo>
                    <a:pt x="47" y="18"/>
                  </a:lnTo>
                  <a:lnTo>
                    <a:pt x="32" y="16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0" y="27"/>
                  </a:lnTo>
                  <a:lnTo>
                    <a:pt x="16" y="28"/>
                  </a:lnTo>
                  <a:lnTo>
                    <a:pt x="32" y="30"/>
                  </a:lnTo>
                  <a:lnTo>
                    <a:pt x="47" y="28"/>
                  </a:lnTo>
                  <a:lnTo>
                    <a:pt x="61" y="27"/>
                  </a:lnTo>
                  <a:lnTo>
                    <a:pt x="71" y="23"/>
                  </a:lnTo>
                  <a:lnTo>
                    <a:pt x="83" y="18"/>
                  </a:lnTo>
                  <a:lnTo>
                    <a:pt x="89" y="9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4" name="Freeform 133"/>
            <p:cNvSpPr>
              <a:spLocks/>
            </p:cNvSpPr>
            <p:nvPr/>
          </p:nvSpPr>
          <p:spPr bwMode="auto">
            <a:xfrm>
              <a:off x="3148" y="1716"/>
              <a:ext cx="79" cy="51"/>
            </a:xfrm>
            <a:custGeom>
              <a:avLst/>
              <a:gdLst>
                <a:gd name="T0" fmla="*/ 0 w 79"/>
                <a:gd name="T1" fmla="*/ 11 h 51"/>
                <a:gd name="T2" fmla="*/ 0 w 79"/>
                <a:gd name="T3" fmla="*/ 11 h 51"/>
                <a:gd name="T4" fmla="*/ 14 w 79"/>
                <a:gd name="T5" fmla="*/ 14 h 51"/>
                <a:gd name="T6" fmla="*/ 27 w 79"/>
                <a:gd name="T7" fmla="*/ 18 h 51"/>
                <a:gd name="T8" fmla="*/ 41 w 79"/>
                <a:gd name="T9" fmla="*/ 23 h 51"/>
                <a:gd name="T10" fmla="*/ 51 w 79"/>
                <a:gd name="T11" fmla="*/ 30 h 51"/>
                <a:gd name="T12" fmla="*/ 59 w 79"/>
                <a:gd name="T13" fmla="*/ 33 h 51"/>
                <a:gd name="T14" fmla="*/ 63 w 79"/>
                <a:gd name="T15" fmla="*/ 41 h 51"/>
                <a:gd name="T16" fmla="*/ 67 w 79"/>
                <a:gd name="T17" fmla="*/ 44 h 51"/>
                <a:gd name="T18" fmla="*/ 67 w 79"/>
                <a:gd name="T19" fmla="*/ 51 h 51"/>
                <a:gd name="T20" fmla="*/ 79 w 79"/>
                <a:gd name="T21" fmla="*/ 51 h 51"/>
                <a:gd name="T22" fmla="*/ 79 w 79"/>
                <a:gd name="T23" fmla="*/ 44 h 51"/>
                <a:gd name="T24" fmla="*/ 75 w 79"/>
                <a:gd name="T25" fmla="*/ 33 h 51"/>
                <a:gd name="T26" fmla="*/ 67 w 79"/>
                <a:gd name="T27" fmla="*/ 26 h 51"/>
                <a:gd name="T28" fmla="*/ 59 w 79"/>
                <a:gd name="T29" fmla="*/ 19 h 51"/>
                <a:gd name="T30" fmla="*/ 45 w 79"/>
                <a:gd name="T31" fmla="*/ 12 h 51"/>
                <a:gd name="T32" fmla="*/ 31 w 79"/>
                <a:gd name="T33" fmla="*/ 7 h 51"/>
                <a:gd name="T34" fmla="*/ 18 w 79"/>
                <a:gd name="T35" fmla="*/ 3 h 51"/>
                <a:gd name="T36" fmla="*/ 0 w 79"/>
                <a:gd name="T37" fmla="*/ 0 h 51"/>
                <a:gd name="T38" fmla="*/ 0 w 79"/>
                <a:gd name="T39" fmla="*/ 0 h 51"/>
                <a:gd name="T40" fmla="*/ 0 w 79"/>
                <a:gd name="T41" fmla="*/ 11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0" y="11"/>
                  </a:moveTo>
                  <a:lnTo>
                    <a:pt x="0" y="11"/>
                  </a:lnTo>
                  <a:lnTo>
                    <a:pt x="14" y="14"/>
                  </a:lnTo>
                  <a:lnTo>
                    <a:pt x="27" y="18"/>
                  </a:lnTo>
                  <a:lnTo>
                    <a:pt x="41" y="23"/>
                  </a:lnTo>
                  <a:lnTo>
                    <a:pt x="51" y="30"/>
                  </a:lnTo>
                  <a:lnTo>
                    <a:pt x="59" y="33"/>
                  </a:lnTo>
                  <a:lnTo>
                    <a:pt x="63" y="41"/>
                  </a:lnTo>
                  <a:lnTo>
                    <a:pt x="67" y="44"/>
                  </a:lnTo>
                  <a:lnTo>
                    <a:pt x="67" y="51"/>
                  </a:lnTo>
                  <a:lnTo>
                    <a:pt x="79" y="51"/>
                  </a:lnTo>
                  <a:lnTo>
                    <a:pt x="79" y="44"/>
                  </a:lnTo>
                  <a:lnTo>
                    <a:pt x="75" y="33"/>
                  </a:lnTo>
                  <a:lnTo>
                    <a:pt x="67" y="26"/>
                  </a:lnTo>
                  <a:lnTo>
                    <a:pt x="59" y="19"/>
                  </a:lnTo>
                  <a:lnTo>
                    <a:pt x="45" y="12"/>
                  </a:lnTo>
                  <a:lnTo>
                    <a:pt x="31" y="7"/>
                  </a:lnTo>
                  <a:lnTo>
                    <a:pt x="18" y="3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5" name="Freeform 134"/>
            <p:cNvSpPr>
              <a:spLocks/>
            </p:cNvSpPr>
            <p:nvPr/>
          </p:nvSpPr>
          <p:spPr bwMode="auto">
            <a:xfrm>
              <a:off x="3055" y="1714"/>
              <a:ext cx="93" cy="28"/>
            </a:xfrm>
            <a:custGeom>
              <a:avLst/>
              <a:gdLst>
                <a:gd name="T0" fmla="*/ 12 w 93"/>
                <a:gd name="T1" fmla="*/ 28 h 28"/>
                <a:gd name="T2" fmla="*/ 12 w 93"/>
                <a:gd name="T3" fmla="*/ 28 h 28"/>
                <a:gd name="T4" fmla="*/ 16 w 93"/>
                <a:gd name="T5" fmla="*/ 23 h 28"/>
                <a:gd name="T6" fmla="*/ 18 w 93"/>
                <a:gd name="T7" fmla="*/ 21 h 28"/>
                <a:gd name="T8" fmla="*/ 26 w 93"/>
                <a:gd name="T9" fmla="*/ 18 h 28"/>
                <a:gd name="T10" fmla="*/ 36 w 93"/>
                <a:gd name="T11" fmla="*/ 14 h 28"/>
                <a:gd name="T12" fmla="*/ 45 w 93"/>
                <a:gd name="T13" fmla="*/ 13 h 28"/>
                <a:gd name="T14" fmla="*/ 61 w 93"/>
                <a:gd name="T15" fmla="*/ 11 h 28"/>
                <a:gd name="T16" fmla="*/ 77 w 93"/>
                <a:gd name="T17" fmla="*/ 11 h 28"/>
                <a:gd name="T18" fmla="*/ 93 w 93"/>
                <a:gd name="T19" fmla="*/ 13 h 28"/>
                <a:gd name="T20" fmla="*/ 93 w 93"/>
                <a:gd name="T21" fmla="*/ 2 h 28"/>
                <a:gd name="T22" fmla="*/ 77 w 93"/>
                <a:gd name="T23" fmla="*/ 0 h 28"/>
                <a:gd name="T24" fmla="*/ 61 w 93"/>
                <a:gd name="T25" fmla="*/ 0 h 28"/>
                <a:gd name="T26" fmla="*/ 45 w 93"/>
                <a:gd name="T27" fmla="*/ 2 h 28"/>
                <a:gd name="T28" fmla="*/ 32 w 93"/>
                <a:gd name="T29" fmla="*/ 4 h 28"/>
                <a:gd name="T30" fmla="*/ 22 w 93"/>
                <a:gd name="T31" fmla="*/ 7 h 28"/>
                <a:gd name="T32" fmla="*/ 10 w 93"/>
                <a:gd name="T33" fmla="*/ 11 h 28"/>
                <a:gd name="T34" fmla="*/ 4 w 93"/>
                <a:gd name="T35" fmla="*/ 20 h 28"/>
                <a:gd name="T36" fmla="*/ 0 w 93"/>
                <a:gd name="T37" fmla="*/ 28 h 28"/>
                <a:gd name="T38" fmla="*/ 0 w 93"/>
                <a:gd name="T39" fmla="*/ 28 h 28"/>
                <a:gd name="T40" fmla="*/ 12 w 93"/>
                <a:gd name="T41" fmla="*/ 28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8">
                  <a:moveTo>
                    <a:pt x="12" y="28"/>
                  </a:moveTo>
                  <a:lnTo>
                    <a:pt x="12" y="28"/>
                  </a:lnTo>
                  <a:lnTo>
                    <a:pt x="16" y="23"/>
                  </a:lnTo>
                  <a:lnTo>
                    <a:pt x="18" y="21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5" y="13"/>
                  </a:lnTo>
                  <a:lnTo>
                    <a:pt x="61" y="11"/>
                  </a:lnTo>
                  <a:lnTo>
                    <a:pt x="77" y="11"/>
                  </a:lnTo>
                  <a:lnTo>
                    <a:pt x="93" y="13"/>
                  </a:lnTo>
                  <a:lnTo>
                    <a:pt x="93" y="2"/>
                  </a:lnTo>
                  <a:lnTo>
                    <a:pt x="77" y="0"/>
                  </a:lnTo>
                  <a:lnTo>
                    <a:pt x="61" y="0"/>
                  </a:lnTo>
                  <a:lnTo>
                    <a:pt x="45" y="2"/>
                  </a:lnTo>
                  <a:lnTo>
                    <a:pt x="32" y="4"/>
                  </a:lnTo>
                  <a:lnTo>
                    <a:pt x="22" y="7"/>
                  </a:lnTo>
                  <a:lnTo>
                    <a:pt x="10" y="11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1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6" name="Freeform 135"/>
            <p:cNvSpPr>
              <a:spLocks/>
            </p:cNvSpPr>
            <p:nvPr/>
          </p:nvSpPr>
          <p:spPr bwMode="auto">
            <a:xfrm>
              <a:off x="3055" y="1742"/>
              <a:ext cx="79" cy="52"/>
            </a:xfrm>
            <a:custGeom>
              <a:avLst/>
              <a:gdLst>
                <a:gd name="T0" fmla="*/ 79 w 79"/>
                <a:gd name="T1" fmla="*/ 41 h 52"/>
                <a:gd name="T2" fmla="*/ 79 w 79"/>
                <a:gd name="T3" fmla="*/ 41 h 52"/>
                <a:gd name="T4" fmla="*/ 65 w 79"/>
                <a:gd name="T5" fmla="*/ 37 h 52"/>
                <a:gd name="T6" fmla="*/ 51 w 79"/>
                <a:gd name="T7" fmla="*/ 34 h 52"/>
                <a:gd name="T8" fmla="*/ 38 w 79"/>
                <a:gd name="T9" fmla="*/ 29 h 52"/>
                <a:gd name="T10" fmla="*/ 30 w 79"/>
                <a:gd name="T11" fmla="*/ 23 h 52"/>
                <a:gd name="T12" fmla="*/ 20 w 79"/>
                <a:gd name="T13" fmla="*/ 18 h 52"/>
                <a:gd name="T14" fmla="*/ 16 w 79"/>
                <a:gd name="T15" fmla="*/ 11 h 52"/>
                <a:gd name="T16" fmla="*/ 12 w 79"/>
                <a:gd name="T17" fmla="*/ 7 h 52"/>
                <a:gd name="T18" fmla="*/ 12 w 79"/>
                <a:gd name="T19" fmla="*/ 0 h 52"/>
                <a:gd name="T20" fmla="*/ 0 w 79"/>
                <a:gd name="T21" fmla="*/ 0 h 52"/>
                <a:gd name="T22" fmla="*/ 0 w 79"/>
                <a:gd name="T23" fmla="*/ 7 h 52"/>
                <a:gd name="T24" fmla="*/ 4 w 79"/>
                <a:gd name="T25" fmla="*/ 18 h 52"/>
                <a:gd name="T26" fmla="*/ 12 w 79"/>
                <a:gd name="T27" fmla="*/ 25 h 52"/>
                <a:gd name="T28" fmla="*/ 22 w 79"/>
                <a:gd name="T29" fmla="*/ 34 h 52"/>
                <a:gd name="T30" fmla="*/ 34 w 79"/>
                <a:gd name="T31" fmla="*/ 39 h 52"/>
                <a:gd name="T32" fmla="*/ 47 w 79"/>
                <a:gd name="T33" fmla="*/ 45 h 52"/>
                <a:gd name="T34" fmla="*/ 61 w 79"/>
                <a:gd name="T35" fmla="*/ 48 h 52"/>
                <a:gd name="T36" fmla="*/ 79 w 79"/>
                <a:gd name="T37" fmla="*/ 52 h 52"/>
                <a:gd name="T38" fmla="*/ 79 w 79"/>
                <a:gd name="T39" fmla="*/ 52 h 52"/>
                <a:gd name="T40" fmla="*/ 79 w 79"/>
                <a:gd name="T41" fmla="*/ 41 h 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2">
                  <a:moveTo>
                    <a:pt x="79" y="41"/>
                  </a:moveTo>
                  <a:lnTo>
                    <a:pt x="79" y="41"/>
                  </a:lnTo>
                  <a:lnTo>
                    <a:pt x="65" y="37"/>
                  </a:lnTo>
                  <a:lnTo>
                    <a:pt x="51" y="34"/>
                  </a:lnTo>
                  <a:lnTo>
                    <a:pt x="38" y="29"/>
                  </a:lnTo>
                  <a:lnTo>
                    <a:pt x="30" y="23"/>
                  </a:lnTo>
                  <a:lnTo>
                    <a:pt x="20" y="18"/>
                  </a:lnTo>
                  <a:lnTo>
                    <a:pt x="16" y="11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2" y="25"/>
                  </a:lnTo>
                  <a:lnTo>
                    <a:pt x="22" y="34"/>
                  </a:lnTo>
                  <a:lnTo>
                    <a:pt x="34" y="39"/>
                  </a:lnTo>
                  <a:lnTo>
                    <a:pt x="47" y="45"/>
                  </a:lnTo>
                  <a:lnTo>
                    <a:pt x="61" y="48"/>
                  </a:lnTo>
                  <a:lnTo>
                    <a:pt x="79" y="52"/>
                  </a:lnTo>
                  <a:lnTo>
                    <a:pt x="79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3142" y="1797"/>
              <a:ext cx="162" cy="67"/>
            </a:xfrm>
            <a:custGeom>
              <a:avLst/>
              <a:gdLst>
                <a:gd name="T0" fmla="*/ 83 w 162"/>
                <a:gd name="T1" fmla="*/ 67 h 67"/>
                <a:gd name="T2" fmla="*/ 98 w 162"/>
                <a:gd name="T3" fmla="*/ 65 h 67"/>
                <a:gd name="T4" fmla="*/ 114 w 162"/>
                <a:gd name="T5" fmla="*/ 62 h 67"/>
                <a:gd name="T6" fmla="*/ 128 w 162"/>
                <a:gd name="T7" fmla="*/ 58 h 67"/>
                <a:gd name="T8" fmla="*/ 140 w 162"/>
                <a:gd name="T9" fmla="*/ 53 h 67"/>
                <a:gd name="T10" fmla="*/ 148 w 162"/>
                <a:gd name="T11" fmla="*/ 48 h 67"/>
                <a:gd name="T12" fmla="*/ 156 w 162"/>
                <a:gd name="T13" fmla="*/ 42 h 67"/>
                <a:gd name="T14" fmla="*/ 160 w 162"/>
                <a:gd name="T15" fmla="*/ 35 h 67"/>
                <a:gd name="T16" fmla="*/ 162 w 162"/>
                <a:gd name="T17" fmla="*/ 28 h 67"/>
                <a:gd name="T18" fmla="*/ 160 w 162"/>
                <a:gd name="T19" fmla="*/ 21 h 67"/>
                <a:gd name="T20" fmla="*/ 154 w 162"/>
                <a:gd name="T21" fmla="*/ 16 h 67"/>
                <a:gd name="T22" fmla="*/ 146 w 162"/>
                <a:gd name="T23" fmla="*/ 11 h 67"/>
                <a:gd name="T24" fmla="*/ 136 w 162"/>
                <a:gd name="T25" fmla="*/ 5 h 67"/>
                <a:gd name="T26" fmla="*/ 122 w 162"/>
                <a:gd name="T27" fmla="*/ 4 h 67"/>
                <a:gd name="T28" fmla="*/ 108 w 162"/>
                <a:gd name="T29" fmla="*/ 0 h 67"/>
                <a:gd name="T30" fmla="*/ 93 w 162"/>
                <a:gd name="T31" fmla="*/ 0 h 67"/>
                <a:gd name="T32" fmla="*/ 77 w 162"/>
                <a:gd name="T33" fmla="*/ 0 h 67"/>
                <a:gd name="T34" fmla="*/ 61 w 162"/>
                <a:gd name="T35" fmla="*/ 2 h 67"/>
                <a:gd name="T36" fmla="*/ 45 w 162"/>
                <a:gd name="T37" fmla="*/ 4 h 67"/>
                <a:gd name="T38" fmla="*/ 33 w 162"/>
                <a:gd name="T39" fmla="*/ 7 h 67"/>
                <a:gd name="T40" fmla="*/ 22 w 162"/>
                <a:gd name="T41" fmla="*/ 12 h 67"/>
                <a:gd name="T42" fmla="*/ 12 w 162"/>
                <a:gd name="T43" fmla="*/ 18 h 67"/>
                <a:gd name="T44" fmla="*/ 6 w 162"/>
                <a:gd name="T45" fmla="*/ 25 h 67"/>
                <a:gd name="T46" fmla="*/ 0 w 162"/>
                <a:gd name="T47" fmla="*/ 32 h 67"/>
                <a:gd name="T48" fmla="*/ 0 w 162"/>
                <a:gd name="T49" fmla="*/ 39 h 67"/>
                <a:gd name="T50" fmla="*/ 2 w 162"/>
                <a:gd name="T51" fmla="*/ 46 h 67"/>
                <a:gd name="T52" fmla="*/ 6 w 162"/>
                <a:gd name="T53" fmla="*/ 51 h 67"/>
                <a:gd name="T54" fmla="*/ 14 w 162"/>
                <a:gd name="T55" fmla="*/ 57 h 67"/>
                <a:gd name="T56" fmla="*/ 24 w 162"/>
                <a:gd name="T57" fmla="*/ 60 h 67"/>
                <a:gd name="T58" fmla="*/ 37 w 162"/>
                <a:gd name="T59" fmla="*/ 64 h 67"/>
                <a:gd name="T60" fmla="*/ 51 w 162"/>
                <a:gd name="T61" fmla="*/ 65 h 67"/>
                <a:gd name="T62" fmla="*/ 67 w 162"/>
                <a:gd name="T63" fmla="*/ 67 h 67"/>
                <a:gd name="T64" fmla="*/ 83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3" y="67"/>
                  </a:moveTo>
                  <a:lnTo>
                    <a:pt x="98" y="65"/>
                  </a:lnTo>
                  <a:lnTo>
                    <a:pt x="114" y="62"/>
                  </a:lnTo>
                  <a:lnTo>
                    <a:pt x="128" y="58"/>
                  </a:lnTo>
                  <a:lnTo>
                    <a:pt x="140" y="53"/>
                  </a:lnTo>
                  <a:lnTo>
                    <a:pt x="148" y="48"/>
                  </a:lnTo>
                  <a:lnTo>
                    <a:pt x="156" y="42"/>
                  </a:lnTo>
                  <a:lnTo>
                    <a:pt x="160" y="35"/>
                  </a:lnTo>
                  <a:lnTo>
                    <a:pt x="162" y="28"/>
                  </a:lnTo>
                  <a:lnTo>
                    <a:pt x="160" y="21"/>
                  </a:lnTo>
                  <a:lnTo>
                    <a:pt x="154" y="16"/>
                  </a:lnTo>
                  <a:lnTo>
                    <a:pt x="146" y="11"/>
                  </a:lnTo>
                  <a:lnTo>
                    <a:pt x="136" y="5"/>
                  </a:lnTo>
                  <a:lnTo>
                    <a:pt x="122" y="4"/>
                  </a:lnTo>
                  <a:lnTo>
                    <a:pt x="108" y="0"/>
                  </a:lnTo>
                  <a:lnTo>
                    <a:pt x="93" y="0"/>
                  </a:lnTo>
                  <a:lnTo>
                    <a:pt x="77" y="0"/>
                  </a:lnTo>
                  <a:lnTo>
                    <a:pt x="61" y="2"/>
                  </a:lnTo>
                  <a:lnTo>
                    <a:pt x="45" y="4"/>
                  </a:lnTo>
                  <a:lnTo>
                    <a:pt x="33" y="7"/>
                  </a:lnTo>
                  <a:lnTo>
                    <a:pt x="22" y="12"/>
                  </a:lnTo>
                  <a:lnTo>
                    <a:pt x="12" y="18"/>
                  </a:lnTo>
                  <a:lnTo>
                    <a:pt x="6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4" y="57"/>
                  </a:lnTo>
                  <a:lnTo>
                    <a:pt x="24" y="60"/>
                  </a:lnTo>
                  <a:lnTo>
                    <a:pt x="37" y="64"/>
                  </a:lnTo>
                  <a:lnTo>
                    <a:pt x="51" y="65"/>
                  </a:lnTo>
                  <a:lnTo>
                    <a:pt x="67" y="67"/>
                  </a:lnTo>
                  <a:lnTo>
                    <a:pt x="8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8" name="Freeform 137"/>
            <p:cNvSpPr>
              <a:spLocks/>
            </p:cNvSpPr>
            <p:nvPr/>
          </p:nvSpPr>
          <p:spPr bwMode="auto">
            <a:xfrm>
              <a:off x="3225" y="1825"/>
              <a:ext cx="87" cy="44"/>
            </a:xfrm>
            <a:custGeom>
              <a:avLst/>
              <a:gdLst>
                <a:gd name="T0" fmla="*/ 73 w 87"/>
                <a:gd name="T1" fmla="*/ 0 h 44"/>
                <a:gd name="T2" fmla="*/ 71 w 87"/>
                <a:gd name="T3" fmla="*/ 0 h 44"/>
                <a:gd name="T4" fmla="*/ 71 w 87"/>
                <a:gd name="T5" fmla="*/ 6 h 44"/>
                <a:gd name="T6" fmla="*/ 67 w 87"/>
                <a:gd name="T7" fmla="*/ 11 h 44"/>
                <a:gd name="T8" fmla="*/ 61 w 87"/>
                <a:gd name="T9" fmla="*/ 14 h 44"/>
                <a:gd name="T10" fmla="*/ 53 w 87"/>
                <a:gd name="T11" fmla="*/ 20 h 44"/>
                <a:gd name="T12" fmla="*/ 43 w 87"/>
                <a:gd name="T13" fmla="*/ 25 h 44"/>
                <a:gd name="T14" fmla="*/ 29 w 87"/>
                <a:gd name="T15" fmla="*/ 29 h 44"/>
                <a:gd name="T16" fmla="*/ 15 w 87"/>
                <a:gd name="T17" fmla="*/ 32 h 44"/>
                <a:gd name="T18" fmla="*/ 0 w 87"/>
                <a:gd name="T19" fmla="*/ 34 h 44"/>
                <a:gd name="T20" fmla="*/ 0 w 87"/>
                <a:gd name="T21" fmla="*/ 44 h 44"/>
                <a:gd name="T22" fmla="*/ 15 w 87"/>
                <a:gd name="T23" fmla="*/ 43 h 44"/>
                <a:gd name="T24" fmla="*/ 33 w 87"/>
                <a:gd name="T25" fmla="*/ 39 h 44"/>
                <a:gd name="T26" fmla="*/ 47 w 87"/>
                <a:gd name="T27" fmla="*/ 36 h 44"/>
                <a:gd name="T28" fmla="*/ 61 w 87"/>
                <a:gd name="T29" fmla="*/ 30 h 44"/>
                <a:gd name="T30" fmla="*/ 69 w 87"/>
                <a:gd name="T31" fmla="*/ 25 h 44"/>
                <a:gd name="T32" fmla="*/ 79 w 87"/>
                <a:gd name="T33" fmla="*/ 18 h 44"/>
                <a:gd name="T34" fmla="*/ 83 w 87"/>
                <a:gd name="T35" fmla="*/ 9 h 44"/>
                <a:gd name="T36" fmla="*/ 87 w 87"/>
                <a:gd name="T37" fmla="*/ 0 h 44"/>
                <a:gd name="T38" fmla="*/ 85 w 87"/>
                <a:gd name="T39" fmla="*/ 0 h 44"/>
                <a:gd name="T40" fmla="*/ 73 w 87"/>
                <a:gd name="T41" fmla="*/ 0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4">
                  <a:moveTo>
                    <a:pt x="73" y="0"/>
                  </a:moveTo>
                  <a:lnTo>
                    <a:pt x="71" y="0"/>
                  </a:lnTo>
                  <a:lnTo>
                    <a:pt x="71" y="6"/>
                  </a:lnTo>
                  <a:lnTo>
                    <a:pt x="67" y="11"/>
                  </a:lnTo>
                  <a:lnTo>
                    <a:pt x="61" y="14"/>
                  </a:lnTo>
                  <a:lnTo>
                    <a:pt x="53" y="20"/>
                  </a:lnTo>
                  <a:lnTo>
                    <a:pt x="43" y="25"/>
                  </a:lnTo>
                  <a:lnTo>
                    <a:pt x="29" y="29"/>
                  </a:lnTo>
                  <a:lnTo>
                    <a:pt x="15" y="32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15" y="43"/>
                  </a:lnTo>
                  <a:lnTo>
                    <a:pt x="33" y="39"/>
                  </a:lnTo>
                  <a:lnTo>
                    <a:pt x="47" y="36"/>
                  </a:lnTo>
                  <a:lnTo>
                    <a:pt x="61" y="30"/>
                  </a:lnTo>
                  <a:lnTo>
                    <a:pt x="69" y="25"/>
                  </a:lnTo>
                  <a:lnTo>
                    <a:pt x="79" y="18"/>
                  </a:lnTo>
                  <a:lnTo>
                    <a:pt x="83" y="9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9" name="Freeform 138"/>
            <p:cNvSpPr>
              <a:spLocks/>
            </p:cNvSpPr>
            <p:nvPr/>
          </p:nvSpPr>
          <p:spPr bwMode="auto">
            <a:xfrm>
              <a:off x="3219" y="1790"/>
              <a:ext cx="91" cy="35"/>
            </a:xfrm>
            <a:custGeom>
              <a:avLst/>
              <a:gdLst>
                <a:gd name="T0" fmla="*/ 0 w 91"/>
                <a:gd name="T1" fmla="*/ 12 h 35"/>
                <a:gd name="T2" fmla="*/ 0 w 91"/>
                <a:gd name="T3" fmla="*/ 12 h 35"/>
                <a:gd name="T4" fmla="*/ 16 w 91"/>
                <a:gd name="T5" fmla="*/ 14 h 35"/>
                <a:gd name="T6" fmla="*/ 31 w 91"/>
                <a:gd name="T7" fmla="*/ 12 h 35"/>
                <a:gd name="T8" fmla="*/ 45 w 91"/>
                <a:gd name="T9" fmla="*/ 16 h 35"/>
                <a:gd name="T10" fmla="*/ 57 w 91"/>
                <a:gd name="T11" fmla="*/ 18 h 35"/>
                <a:gd name="T12" fmla="*/ 65 w 91"/>
                <a:gd name="T13" fmla="*/ 23 h 35"/>
                <a:gd name="T14" fmla="*/ 73 w 91"/>
                <a:gd name="T15" fmla="*/ 28 h 35"/>
                <a:gd name="T16" fmla="*/ 77 w 91"/>
                <a:gd name="T17" fmla="*/ 30 h 35"/>
                <a:gd name="T18" fmla="*/ 79 w 91"/>
                <a:gd name="T19" fmla="*/ 35 h 35"/>
                <a:gd name="T20" fmla="*/ 91 w 91"/>
                <a:gd name="T21" fmla="*/ 35 h 35"/>
                <a:gd name="T22" fmla="*/ 89 w 91"/>
                <a:gd name="T23" fmla="*/ 27 h 35"/>
                <a:gd name="T24" fmla="*/ 81 w 91"/>
                <a:gd name="T25" fmla="*/ 18 h 35"/>
                <a:gd name="T26" fmla="*/ 73 w 91"/>
                <a:gd name="T27" fmla="*/ 12 h 35"/>
                <a:gd name="T28" fmla="*/ 61 w 91"/>
                <a:gd name="T29" fmla="*/ 7 h 35"/>
                <a:gd name="T30" fmla="*/ 45 w 91"/>
                <a:gd name="T31" fmla="*/ 5 h 35"/>
                <a:gd name="T32" fmla="*/ 31 w 91"/>
                <a:gd name="T33" fmla="*/ 2 h 35"/>
                <a:gd name="T34" fmla="*/ 16 w 91"/>
                <a:gd name="T35" fmla="*/ 0 h 35"/>
                <a:gd name="T36" fmla="*/ 0 w 91"/>
                <a:gd name="T37" fmla="*/ 2 h 35"/>
                <a:gd name="T38" fmla="*/ 0 w 91"/>
                <a:gd name="T39" fmla="*/ 2 h 35"/>
                <a:gd name="T40" fmla="*/ 0 w 91"/>
                <a:gd name="T41" fmla="*/ 12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5">
                  <a:moveTo>
                    <a:pt x="0" y="12"/>
                  </a:moveTo>
                  <a:lnTo>
                    <a:pt x="0" y="12"/>
                  </a:lnTo>
                  <a:lnTo>
                    <a:pt x="16" y="14"/>
                  </a:lnTo>
                  <a:lnTo>
                    <a:pt x="31" y="12"/>
                  </a:lnTo>
                  <a:lnTo>
                    <a:pt x="45" y="16"/>
                  </a:lnTo>
                  <a:lnTo>
                    <a:pt x="57" y="18"/>
                  </a:lnTo>
                  <a:lnTo>
                    <a:pt x="65" y="23"/>
                  </a:lnTo>
                  <a:lnTo>
                    <a:pt x="73" y="28"/>
                  </a:lnTo>
                  <a:lnTo>
                    <a:pt x="77" y="30"/>
                  </a:lnTo>
                  <a:lnTo>
                    <a:pt x="79" y="35"/>
                  </a:lnTo>
                  <a:lnTo>
                    <a:pt x="91" y="35"/>
                  </a:lnTo>
                  <a:lnTo>
                    <a:pt x="89" y="27"/>
                  </a:lnTo>
                  <a:lnTo>
                    <a:pt x="81" y="18"/>
                  </a:lnTo>
                  <a:lnTo>
                    <a:pt x="73" y="12"/>
                  </a:lnTo>
                  <a:lnTo>
                    <a:pt x="61" y="7"/>
                  </a:lnTo>
                  <a:lnTo>
                    <a:pt x="45" y="5"/>
                  </a:lnTo>
                  <a:lnTo>
                    <a:pt x="31" y="2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0" name="Freeform 139"/>
            <p:cNvSpPr>
              <a:spLocks/>
            </p:cNvSpPr>
            <p:nvPr/>
          </p:nvSpPr>
          <p:spPr bwMode="auto">
            <a:xfrm>
              <a:off x="3134" y="1792"/>
              <a:ext cx="85" cy="44"/>
            </a:xfrm>
            <a:custGeom>
              <a:avLst/>
              <a:gdLst>
                <a:gd name="T0" fmla="*/ 16 w 85"/>
                <a:gd name="T1" fmla="*/ 44 h 44"/>
                <a:gd name="T2" fmla="*/ 14 w 85"/>
                <a:gd name="T3" fmla="*/ 44 h 44"/>
                <a:gd name="T4" fmla="*/ 14 w 85"/>
                <a:gd name="T5" fmla="*/ 39 h 44"/>
                <a:gd name="T6" fmla="*/ 20 w 85"/>
                <a:gd name="T7" fmla="*/ 33 h 44"/>
                <a:gd name="T8" fmla="*/ 24 w 85"/>
                <a:gd name="T9" fmla="*/ 28 h 44"/>
                <a:gd name="T10" fmla="*/ 32 w 85"/>
                <a:gd name="T11" fmla="*/ 23 h 44"/>
                <a:gd name="T12" fmla="*/ 43 w 85"/>
                <a:gd name="T13" fmla="*/ 17 h 44"/>
                <a:gd name="T14" fmla="*/ 53 w 85"/>
                <a:gd name="T15" fmla="*/ 14 h 44"/>
                <a:gd name="T16" fmla="*/ 69 w 85"/>
                <a:gd name="T17" fmla="*/ 12 h 44"/>
                <a:gd name="T18" fmla="*/ 85 w 85"/>
                <a:gd name="T19" fmla="*/ 10 h 44"/>
                <a:gd name="T20" fmla="*/ 85 w 85"/>
                <a:gd name="T21" fmla="*/ 0 h 44"/>
                <a:gd name="T22" fmla="*/ 69 w 85"/>
                <a:gd name="T23" fmla="*/ 2 h 44"/>
                <a:gd name="T24" fmla="*/ 53 w 85"/>
                <a:gd name="T25" fmla="*/ 3 h 44"/>
                <a:gd name="T26" fmla="*/ 39 w 85"/>
                <a:gd name="T27" fmla="*/ 7 h 44"/>
                <a:gd name="T28" fmla="*/ 28 w 85"/>
                <a:gd name="T29" fmla="*/ 12 h 44"/>
                <a:gd name="T30" fmla="*/ 16 w 85"/>
                <a:gd name="T31" fmla="*/ 17 h 44"/>
                <a:gd name="T32" fmla="*/ 8 w 85"/>
                <a:gd name="T33" fmla="*/ 26 h 44"/>
                <a:gd name="T34" fmla="*/ 2 w 85"/>
                <a:gd name="T35" fmla="*/ 35 h 44"/>
                <a:gd name="T36" fmla="*/ 2 w 85"/>
                <a:gd name="T37" fmla="*/ 44 h 44"/>
                <a:gd name="T38" fmla="*/ 0 w 85"/>
                <a:gd name="T39" fmla="*/ 44 h 44"/>
                <a:gd name="T40" fmla="*/ 16 w 85"/>
                <a:gd name="T41" fmla="*/ 44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44">
                  <a:moveTo>
                    <a:pt x="16" y="44"/>
                  </a:moveTo>
                  <a:lnTo>
                    <a:pt x="14" y="44"/>
                  </a:lnTo>
                  <a:lnTo>
                    <a:pt x="14" y="39"/>
                  </a:lnTo>
                  <a:lnTo>
                    <a:pt x="20" y="33"/>
                  </a:lnTo>
                  <a:lnTo>
                    <a:pt x="24" y="28"/>
                  </a:lnTo>
                  <a:lnTo>
                    <a:pt x="32" y="23"/>
                  </a:lnTo>
                  <a:lnTo>
                    <a:pt x="43" y="17"/>
                  </a:lnTo>
                  <a:lnTo>
                    <a:pt x="53" y="14"/>
                  </a:lnTo>
                  <a:lnTo>
                    <a:pt x="69" y="12"/>
                  </a:lnTo>
                  <a:lnTo>
                    <a:pt x="85" y="10"/>
                  </a:lnTo>
                  <a:lnTo>
                    <a:pt x="85" y="0"/>
                  </a:lnTo>
                  <a:lnTo>
                    <a:pt x="69" y="2"/>
                  </a:lnTo>
                  <a:lnTo>
                    <a:pt x="53" y="3"/>
                  </a:lnTo>
                  <a:lnTo>
                    <a:pt x="39" y="7"/>
                  </a:lnTo>
                  <a:lnTo>
                    <a:pt x="28" y="12"/>
                  </a:lnTo>
                  <a:lnTo>
                    <a:pt x="16" y="17"/>
                  </a:lnTo>
                  <a:lnTo>
                    <a:pt x="8" y="26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16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1" name="Freeform 140"/>
            <p:cNvSpPr>
              <a:spLocks/>
            </p:cNvSpPr>
            <p:nvPr/>
          </p:nvSpPr>
          <p:spPr bwMode="auto">
            <a:xfrm>
              <a:off x="3134" y="1836"/>
              <a:ext cx="91" cy="33"/>
            </a:xfrm>
            <a:custGeom>
              <a:avLst/>
              <a:gdLst>
                <a:gd name="T0" fmla="*/ 91 w 91"/>
                <a:gd name="T1" fmla="*/ 23 h 33"/>
                <a:gd name="T2" fmla="*/ 91 w 91"/>
                <a:gd name="T3" fmla="*/ 23 h 33"/>
                <a:gd name="T4" fmla="*/ 75 w 91"/>
                <a:gd name="T5" fmla="*/ 23 h 33"/>
                <a:gd name="T6" fmla="*/ 59 w 91"/>
                <a:gd name="T7" fmla="*/ 21 h 33"/>
                <a:gd name="T8" fmla="*/ 45 w 91"/>
                <a:gd name="T9" fmla="*/ 19 h 33"/>
                <a:gd name="T10" fmla="*/ 34 w 91"/>
                <a:gd name="T11" fmla="*/ 16 h 33"/>
                <a:gd name="T12" fmla="*/ 24 w 91"/>
                <a:gd name="T13" fmla="*/ 12 h 33"/>
                <a:gd name="T14" fmla="*/ 18 w 91"/>
                <a:gd name="T15" fmla="*/ 9 h 33"/>
                <a:gd name="T16" fmla="*/ 16 w 91"/>
                <a:gd name="T17" fmla="*/ 5 h 33"/>
                <a:gd name="T18" fmla="*/ 16 w 91"/>
                <a:gd name="T19" fmla="*/ 0 h 33"/>
                <a:gd name="T20" fmla="*/ 0 w 91"/>
                <a:gd name="T21" fmla="*/ 0 h 33"/>
                <a:gd name="T22" fmla="*/ 4 w 91"/>
                <a:gd name="T23" fmla="*/ 9 h 33"/>
                <a:gd name="T24" fmla="*/ 10 w 91"/>
                <a:gd name="T25" fmla="*/ 16 h 33"/>
                <a:gd name="T26" fmla="*/ 20 w 91"/>
                <a:gd name="T27" fmla="*/ 23 h 33"/>
                <a:gd name="T28" fmla="*/ 30 w 91"/>
                <a:gd name="T29" fmla="*/ 26 h 33"/>
                <a:gd name="T30" fmla="*/ 45 w 91"/>
                <a:gd name="T31" fmla="*/ 30 h 33"/>
                <a:gd name="T32" fmla="*/ 59 w 91"/>
                <a:gd name="T33" fmla="*/ 32 h 33"/>
                <a:gd name="T34" fmla="*/ 75 w 91"/>
                <a:gd name="T35" fmla="*/ 33 h 33"/>
                <a:gd name="T36" fmla="*/ 91 w 91"/>
                <a:gd name="T37" fmla="*/ 33 h 33"/>
                <a:gd name="T38" fmla="*/ 91 w 91"/>
                <a:gd name="T39" fmla="*/ 33 h 33"/>
                <a:gd name="T40" fmla="*/ 91 w 91"/>
                <a:gd name="T41" fmla="*/ 23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3">
                  <a:moveTo>
                    <a:pt x="91" y="23"/>
                  </a:moveTo>
                  <a:lnTo>
                    <a:pt x="91" y="23"/>
                  </a:lnTo>
                  <a:lnTo>
                    <a:pt x="75" y="23"/>
                  </a:lnTo>
                  <a:lnTo>
                    <a:pt x="59" y="21"/>
                  </a:lnTo>
                  <a:lnTo>
                    <a:pt x="45" y="19"/>
                  </a:lnTo>
                  <a:lnTo>
                    <a:pt x="34" y="16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20" y="23"/>
                  </a:lnTo>
                  <a:lnTo>
                    <a:pt x="30" y="26"/>
                  </a:lnTo>
                  <a:lnTo>
                    <a:pt x="45" y="30"/>
                  </a:lnTo>
                  <a:lnTo>
                    <a:pt x="59" y="32"/>
                  </a:lnTo>
                  <a:lnTo>
                    <a:pt x="75" y="33"/>
                  </a:lnTo>
                  <a:lnTo>
                    <a:pt x="91" y="33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2" name="Freeform 141"/>
            <p:cNvSpPr>
              <a:spLocks/>
            </p:cNvSpPr>
            <p:nvPr/>
          </p:nvSpPr>
          <p:spPr bwMode="auto">
            <a:xfrm>
              <a:off x="2990" y="1778"/>
              <a:ext cx="164" cy="67"/>
            </a:xfrm>
            <a:custGeom>
              <a:avLst/>
              <a:gdLst>
                <a:gd name="T0" fmla="*/ 81 w 164"/>
                <a:gd name="T1" fmla="*/ 67 h 67"/>
                <a:gd name="T2" fmla="*/ 97 w 164"/>
                <a:gd name="T3" fmla="*/ 67 h 67"/>
                <a:gd name="T4" fmla="*/ 112 w 164"/>
                <a:gd name="T5" fmla="*/ 65 h 67"/>
                <a:gd name="T6" fmla="*/ 126 w 164"/>
                <a:gd name="T7" fmla="*/ 61 h 67"/>
                <a:gd name="T8" fmla="*/ 138 w 164"/>
                <a:gd name="T9" fmla="*/ 58 h 67"/>
                <a:gd name="T10" fmla="*/ 148 w 164"/>
                <a:gd name="T11" fmla="*/ 53 h 67"/>
                <a:gd name="T12" fmla="*/ 156 w 164"/>
                <a:gd name="T13" fmla="*/ 47 h 67"/>
                <a:gd name="T14" fmla="*/ 162 w 164"/>
                <a:gd name="T15" fmla="*/ 42 h 67"/>
                <a:gd name="T16" fmla="*/ 164 w 164"/>
                <a:gd name="T17" fmla="*/ 35 h 67"/>
                <a:gd name="T18" fmla="*/ 162 w 164"/>
                <a:gd name="T19" fmla="*/ 28 h 67"/>
                <a:gd name="T20" fmla="*/ 158 w 164"/>
                <a:gd name="T21" fmla="*/ 21 h 67"/>
                <a:gd name="T22" fmla="*/ 150 w 164"/>
                <a:gd name="T23" fmla="*/ 16 h 67"/>
                <a:gd name="T24" fmla="*/ 140 w 164"/>
                <a:gd name="T25" fmla="*/ 10 h 67"/>
                <a:gd name="T26" fmla="*/ 128 w 164"/>
                <a:gd name="T27" fmla="*/ 5 h 67"/>
                <a:gd name="T28" fmla="*/ 114 w 164"/>
                <a:gd name="T29" fmla="*/ 3 h 67"/>
                <a:gd name="T30" fmla="*/ 99 w 164"/>
                <a:gd name="T31" fmla="*/ 0 h 67"/>
                <a:gd name="T32" fmla="*/ 83 w 164"/>
                <a:gd name="T33" fmla="*/ 0 h 67"/>
                <a:gd name="T34" fmla="*/ 67 w 164"/>
                <a:gd name="T35" fmla="*/ 0 h 67"/>
                <a:gd name="T36" fmla="*/ 51 w 164"/>
                <a:gd name="T37" fmla="*/ 1 h 67"/>
                <a:gd name="T38" fmla="*/ 37 w 164"/>
                <a:gd name="T39" fmla="*/ 5 h 67"/>
                <a:gd name="T40" fmla="*/ 26 w 164"/>
                <a:gd name="T41" fmla="*/ 9 h 67"/>
                <a:gd name="T42" fmla="*/ 16 w 164"/>
                <a:gd name="T43" fmla="*/ 14 h 67"/>
                <a:gd name="T44" fmla="*/ 8 w 164"/>
                <a:gd name="T45" fmla="*/ 19 h 67"/>
                <a:gd name="T46" fmla="*/ 2 w 164"/>
                <a:gd name="T47" fmla="*/ 24 h 67"/>
                <a:gd name="T48" fmla="*/ 0 w 164"/>
                <a:gd name="T49" fmla="*/ 31 h 67"/>
                <a:gd name="T50" fmla="*/ 2 w 164"/>
                <a:gd name="T51" fmla="*/ 39 h 67"/>
                <a:gd name="T52" fmla="*/ 6 w 164"/>
                <a:gd name="T53" fmla="*/ 46 h 67"/>
                <a:gd name="T54" fmla="*/ 14 w 164"/>
                <a:gd name="T55" fmla="*/ 51 h 67"/>
                <a:gd name="T56" fmla="*/ 24 w 164"/>
                <a:gd name="T57" fmla="*/ 56 h 67"/>
                <a:gd name="T58" fmla="*/ 35 w 164"/>
                <a:gd name="T59" fmla="*/ 61 h 67"/>
                <a:gd name="T60" fmla="*/ 49 w 164"/>
                <a:gd name="T61" fmla="*/ 63 h 67"/>
                <a:gd name="T62" fmla="*/ 65 w 164"/>
                <a:gd name="T63" fmla="*/ 67 h 67"/>
                <a:gd name="T64" fmla="*/ 81 w 164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4" h="67">
                  <a:moveTo>
                    <a:pt x="81" y="67"/>
                  </a:moveTo>
                  <a:lnTo>
                    <a:pt x="97" y="67"/>
                  </a:lnTo>
                  <a:lnTo>
                    <a:pt x="112" y="65"/>
                  </a:lnTo>
                  <a:lnTo>
                    <a:pt x="126" y="61"/>
                  </a:lnTo>
                  <a:lnTo>
                    <a:pt x="138" y="58"/>
                  </a:lnTo>
                  <a:lnTo>
                    <a:pt x="148" y="53"/>
                  </a:lnTo>
                  <a:lnTo>
                    <a:pt x="156" y="47"/>
                  </a:lnTo>
                  <a:lnTo>
                    <a:pt x="162" y="42"/>
                  </a:lnTo>
                  <a:lnTo>
                    <a:pt x="164" y="35"/>
                  </a:lnTo>
                  <a:lnTo>
                    <a:pt x="162" y="28"/>
                  </a:lnTo>
                  <a:lnTo>
                    <a:pt x="158" y="21"/>
                  </a:lnTo>
                  <a:lnTo>
                    <a:pt x="150" y="16"/>
                  </a:lnTo>
                  <a:lnTo>
                    <a:pt x="140" y="10"/>
                  </a:lnTo>
                  <a:lnTo>
                    <a:pt x="128" y="5"/>
                  </a:lnTo>
                  <a:lnTo>
                    <a:pt x="114" y="3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1" y="1"/>
                  </a:lnTo>
                  <a:lnTo>
                    <a:pt x="37" y="5"/>
                  </a:lnTo>
                  <a:lnTo>
                    <a:pt x="26" y="9"/>
                  </a:lnTo>
                  <a:lnTo>
                    <a:pt x="16" y="14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2" y="39"/>
                  </a:lnTo>
                  <a:lnTo>
                    <a:pt x="6" y="46"/>
                  </a:lnTo>
                  <a:lnTo>
                    <a:pt x="14" y="51"/>
                  </a:lnTo>
                  <a:lnTo>
                    <a:pt x="24" y="56"/>
                  </a:lnTo>
                  <a:lnTo>
                    <a:pt x="35" y="61"/>
                  </a:lnTo>
                  <a:lnTo>
                    <a:pt x="49" y="63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3" name="Freeform 142"/>
            <p:cNvSpPr>
              <a:spLocks/>
            </p:cNvSpPr>
            <p:nvPr/>
          </p:nvSpPr>
          <p:spPr bwMode="auto">
            <a:xfrm>
              <a:off x="3071" y="1813"/>
              <a:ext cx="91" cy="37"/>
            </a:xfrm>
            <a:custGeom>
              <a:avLst/>
              <a:gdLst>
                <a:gd name="T0" fmla="*/ 75 w 91"/>
                <a:gd name="T1" fmla="*/ 0 h 37"/>
                <a:gd name="T2" fmla="*/ 77 w 91"/>
                <a:gd name="T3" fmla="*/ 0 h 37"/>
                <a:gd name="T4" fmla="*/ 75 w 91"/>
                <a:gd name="T5" fmla="*/ 5 h 37"/>
                <a:gd name="T6" fmla="*/ 71 w 91"/>
                <a:gd name="T7" fmla="*/ 7 h 37"/>
                <a:gd name="T8" fmla="*/ 63 w 91"/>
                <a:gd name="T9" fmla="*/ 12 h 37"/>
                <a:gd name="T10" fmla="*/ 55 w 91"/>
                <a:gd name="T11" fmla="*/ 18 h 37"/>
                <a:gd name="T12" fmla="*/ 43 w 91"/>
                <a:gd name="T13" fmla="*/ 21 h 37"/>
                <a:gd name="T14" fmla="*/ 31 w 91"/>
                <a:gd name="T15" fmla="*/ 25 h 37"/>
                <a:gd name="T16" fmla="*/ 16 w 91"/>
                <a:gd name="T17" fmla="*/ 26 h 37"/>
                <a:gd name="T18" fmla="*/ 0 w 91"/>
                <a:gd name="T19" fmla="*/ 26 h 37"/>
                <a:gd name="T20" fmla="*/ 0 w 91"/>
                <a:gd name="T21" fmla="*/ 37 h 37"/>
                <a:gd name="T22" fmla="*/ 16 w 91"/>
                <a:gd name="T23" fmla="*/ 37 h 37"/>
                <a:gd name="T24" fmla="*/ 31 w 91"/>
                <a:gd name="T25" fmla="*/ 35 h 37"/>
                <a:gd name="T26" fmla="*/ 47 w 91"/>
                <a:gd name="T27" fmla="*/ 32 h 37"/>
                <a:gd name="T28" fmla="*/ 59 w 91"/>
                <a:gd name="T29" fmla="*/ 28 h 37"/>
                <a:gd name="T30" fmla="*/ 71 w 91"/>
                <a:gd name="T31" fmla="*/ 23 h 37"/>
                <a:gd name="T32" fmla="*/ 79 w 91"/>
                <a:gd name="T33" fmla="*/ 18 h 37"/>
                <a:gd name="T34" fmla="*/ 87 w 91"/>
                <a:gd name="T35" fmla="*/ 9 h 37"/>
                <a:gd name="T36" fmla="*/ 89 w 91"/>
                <a:gd name="T37" fmla="*/ 0 h 37"/>
                <a:gd name="T38" fmla="*/ 91 w 91"/>
                <a:gd name="T39" fmla="*/ 0 h 37"/>
                <a:gd name="T40" fmla="*/ 75 w 9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7">
                  <a:moveTo>
                    <a:pt x="75" y="0"/>
                  </a:moveTo>
                  <a:lnTo>
                    <a:pt x="77" y="0"/>
                  </a:lnTo>
                  <a:lnTo>
                    <a:pt x="75" y="5"/>
                  </a:lnTo>
                  <a:lnTo>
                    <a:pt x="71" y="7"/>
                  </a:lnTo>
                  <a:lnTo>
                    <a:pt x="63" y="12"/>
                  </a:lnTo>
                  <a:lnTo>
                    <a:pt x="55" y="18"/>
                  </a:lnTo>
                  <a:lnTo>
                    <a:pt x="43" y="21"/>
                  </a:lnTo>
                  <a:lnTo>
                    <a:pt x="31" y="25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16" y="37"/>
                  </a:lnTo>
                  <a:lnTo>
                    <a:pt x="31" y="35"/>
                  </a:lnTo>
                  <a:lnTo>
                    <a:pt x="47" y="32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8"/>
                  </a:lnTo>
                  <a:lnTo>
                    <a:pt x="87" y="9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4" name="Freeform 143"/>
            <p:cNvSpPr>
              <a:spLocks/>
            </p:cNvSpPr>
            <p:nvPr/>
          </p:nvSpPr>
          <p:spPr bwMode="auto">
            <a:xfrm>
              <a:off x="3073" y="1771"/>
              <a:ext cx="89" cy="42"/>
            </a:xfrm>
            <a:custGeom>
              <a:avLst/>
              <a:gdLst>
                <a:gd name="T0" fmla="*/ 0 w 89"/>
                <a:gd name="T1" fmla="*/ 14 h 42"/>
                <a:gd name="T2" fmla="*/ 0 w 89"/>
                <a:gd name="T3" fmla="*/ 14 h 42"/>
                <a:gd name="T4" fmla="*/ 16 w 89"/>
                <a:gd name="T5" fmla="*/ 12 h 42"/>
                <a:gd name="T6" fmla="*/ 31 w 89"/>
                <a:gd name="T7" fmla="*/ 16 h 42"/>
                <a:gd name="T8" fmla="*/ 43 w 89"/>
                <a:gd name="T9" fmla="*/ 17 h 42"/>
                <a:gd name="T10" fmla="*/ 55 w 89"/>
                <a:gd name="T11" fmla="*/ 23 h 42"/>
                <a:gd name="T12" fmla="*/ 63 w 89"/>
                <a:gd name="T13" fmla="*/ 28 h 42"/>
                <a:gd name="T14" fmla="*/ 69 w 89"/>
                <a:gd name="T15" fmla="*/ 31 h 42"/>
                <a:gd name="T16" fmla="*/ 73 w 89"/>
                <a:gd name="T17" fmla="*/ 37 h 42"/>
                <a:gd name="T18" fmla="*/ 73 w 89"/>
                <a:gd name="T19" fmla="*/ 42 h 42"/>
                <a:gd name="T20" fmla="*/ 89 w 89"/>
                <a:gd name="T21" fmla="*/ 42 h 42"/>
                <a:gd name="T22" fmla="*/ 85 w 89"/>
                <a:gd name="T23" fmla="*/ 33 h 42"/>
                <a:gd name="T24" fmla="*/ 81 w 89"/>
                <a:gd name="T25" fmla="*/ 24 h 42"/>
                <a:gd name="T26" fmla="*/ 71 w 89"/>
                <a:gd name="T27" fmla="*/ 17 h 42"/>
                <a:gd name="T28" fmla="*/ 59 w 89"/>
                <a:gd name="T29" fmla="*/ 12 h 42"/>
                <a:gd name="T30" fmla="*/ 47 w 89"/>
                <a:gd name="T31" fmla="*/ 7 h 42"/>
                <a:gd name="T32" fmla="*/ 31 w 89"/>
                <a:gd name="T33" fmla="*/ 5 h 42"/>
                <a:gd name="T34" fmla="*/ 16 w 89"/>
                <a:gd name="T35" fmla="*/ 1 h 42"/>
                <a:gd name="T36" fmla="*/ 0 w 89"/>
                <a:gd name="T37" fmla="*/ 0 h 42"/>
                <a:gd name="T38" fmla="*/ 0 w 89"/>
                <a:gd name="T39" fmla="*/ 0 h 42"/>
                <a:gd name="T40" fmla="*/ 0 w 89"/>
                <a:gd name="T41" fmla="*/ 14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0" y="14"/>
                  </a:moveTo>
                  <a:lnTo>
                    <a:pt x="0" y="14"/>
                  </a:lnTo>
                  <a:lnTo>
                    <a:pt x="16" y="12"/>
                  </a:lnTo>
                  <a:lnTo>
                    <a:pt x="31" y="16"/>
                  </a:lnTo>
                  <a:lnTo>
                    <a:pt x="43" y="17"/>
                  </a:lnTo>
                  <a:lnTo>
                    <a:pt x="55" y="23"/>
                  </a:lnTo>
                  <a:lnTo>
                    <a:pt x="63" y="28"/>
                  </a:lnTo>
                  <a:lnTo>
                    <a:pt x="69" y="31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9" y="42"/>
                  </a:lnTo>
                  <a:lnTo>
                    <a:pt x="85" y="33"/>
                  </a:lnTo>
                  <a:lnTo>
                    <a:pt x="81" y="24"/>
                  </a:lnTo>
                  <a:lnTo>
                    <a:pt x="71" y="17"/>
                  </a:lnTo>
                  <a:lnTo>
                    <a:pt x="59" y="12"/>
                  </a:lnTo>
                  <a:lnTo>
                    <a:pt x="47" y="7"/>
                  </a:lnTo>
                  <a:lnTo>
                    <a:pt x="31" y="5"/>
                  </a:lnTo>
                  <a:lnTo>
                    <a:pt x="16" y="1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5" name="Freeform 144"/>
            <p:cNvSpPr>
              <a:spLocks/>
            </p:cNvSpPr>
            <p:nvPr/>
          </p:nvSpPr>
          <p:spPr bwMode="auto">
            <a:xfrm>
              <a:off x="2982" y="1771"/>
              <a:ext cx="91" cy="38"/>
            </a:xfrm>
            <a:custGeom>
              <a:avLst/>
              <a:gdLst>
                <a:gd name="T0" fmla="*/ 16 w 91"/>
                <a:gd name="T1" fmla="*/ 38 h 38"/>
                <a:gd name="T2" fmla="*/ 14 w 91"/>
                <a:gd name="T3" fmla="*/ 38 h 38"/>
                <a:gd name="T4" fmla="*/ 16 w 91"/>
                <a:gd name="T5" fmla="*/ 33 h 38"/>
                <a:gd name="T6" fmla="*/ 20 w 91"/>
                <a:gd name="T7" fmla="*/ 31 h 38"/>
                <a:gd name="T8" fmla="*/ 28 w 91"/>
                <a:gd name="T9" fmla="*/ 26 h 38"/>
                <a:gd name="T10" fmla="*/ 36 w 91"/>
                <a:gd name="T11" fmla="*/ 21 h 38"/>
                <a:gd name="T12" fmla="*/ 47 w 91"/>
                <a:gd name="T13" fmla="*/ 17 h 38"/>
                <a:gd name="T14" fmla="*/ 59 w 91"/>
                <a:gd name="T15" fmla="*/ 14 h 38"/>
                <a:gd name="T16" fmla="*/ 75 w 91"/>
                <a:gd name="T17" fmla="*/ 12 h 38"/>
                <a:gd name="T18" fmla="*/ 91 w 91"/>
                <a:gd name="T19" fmla="*/ 14 h 38"/>
                <a:gd name="T20" fmla="*/ 91 w 91"/>
                <a:gd name="T21" fmla="*/ 0 h 38"/>
                <a:gd name="T22" fmla="*/ 75 w 91"/>
                <a:gd name="T23" fmla="*/ 1 h 38"/>
                <a:gd name="T24" fmla="*/ 59 w 91"/>
                <a:gd name="T25" fmla="*/ 3 h 38"/>
                <a:gd name="T26" fmla="*/ 43 w 91"/>
                <a:gd name="T27" fmla="*/ 7 h 38"/>
                <a:gd name="T28" fmla="*/ 32 w 91"/>
                <a:gd name="T29" fmla="*/ 10 h 38"/>
                <a:gd name="T30" fmla="*/ 20 w 91"/>
                <a:gd name="T31" fmla="*/ 16 h 38"/>
                <a:gd name="T32" fmla="*/ 12 w 91"/>
                <a:gd name="T33" fmla="*/ 21 h 38"/>
                <a:gd name="T34" fmla="*/ 4 w 91"/>
                <a:gd name="T35" fmla="*/ 30 h 38"/>
                <a:gd name="T36" fmla="*/ 2 w 91"/>
                <a:gd name="T37" fmla="*/ 38 h 38"/>
                <a:gd name="T38" fmla="*/ 0 w 91"/>
                <a:gd name="T39" fmla="*/ 38 h 38"/>
                <a:gd name="T40" fmla="*/ 16 w 91"/>
                <a:gd name="T41" fmla="*/ 38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8">
                  <a:moveTo>
                    <a:pt x="16" y="38"/>
                  </a:moveTo>
                  <a:lnTo>
                    <a:pt x="14" y="38"/>
                  </a:lnTo>
                  <a:lnTo>
                    <a:pt x="16" y="33"/>
                  </a:lnTo>
                  <a:lnTo>
                    <a:pt x="20" y="31"/>
                  </a:lnTo>
                  <a:lnTo>
                    <a:pt x="28" y="26"/>
                  </a:lnTo>
                  <a:lnTo>
                    <a:pt x="36" y="21"/>
                  </a:lnTo>
                  <a:lnTo>
                    <a:pt x="47" y="17"/>
                  </a:lnTo>
                  <a:lnTo>
                    <a:pt x="59" y="14"/>
                  </a:lnTo>
                  <a:lnTo>
                    <a:pt x="75" y="12"/>
                  </a:lnTo>
                  <a:lnTo>
                    <a:pt x="91" y="14"/>
                  </a:lnTo>
                  <a:lnTo>
                    <a:pt x="91" y="0"/>
                  </a:lnTo>
                  <a:lnTo>
                    <a:pt x="75" y="1"/>
                  </a:lnTo>
                  <a:lnTo>
                    <a:pt x="59" y="3"/>
                  </a:lnTo>
                  <a:lnTo>
                    <a:pt x="43" y="7"/>
                  </a:lnTo>
                  <a:lnTo>
                    <a:pt x="32" y="10"/>
                  </a:lnTo>
                  <a:lnTo>
                    <a:pt x="20" y="16"/>
                  </a:lnTo>
                  <a:lnTo>
                    <a:pt x="12" y="21"/>
                  </a:lnTo>
                  <a:lnTo>
                    <a:pt x="4" y="30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16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6" name="Freeform 145"/>
            <p:cNvSpPr>
              <a:spLocks/>
            </p:cNvSpPr>
            <p:nvPr/>
          </p:nvSpPr>
          <p:spPr bwMode="auto">
            <a:xfrm>
              <a:off x="2982" y="1809"/>
              <a:ext cx="89" cy="43"/>
            </a:xfrm>
            <a:custGeom>
              <a:avLst/>
              <a:gdLst>
                <a:gd name="T0" fmla="*/ 89 w 89"/>
                <a:gd name="T1" fmla="*/ 30 h 43"/>
                <a:gd name="T2" fmla="*/ 89 w 89"/>
                <a:gd name="T3" fmla="*/ 29 h 43"/>
                <a:gd name="T4" fmla="*/ 73 w 89"/>
                <a:gd name="T5" fmla="*/ 30 h 43"/>
                <a:gd name="T6" fmla="*/ 57 w 89"/>
                <a:gd name="T7" fmla="*/ 27 h 43"/>
                <a:gd name="T8" fmla="*/ 45 w 89"/>
                <a:gd name="T9" fmla="*/ 25 h 43"/>
                <a:gd name="T10" fmla="*/ 34 w 89"/>
                <a:gd name="T11" fmla="*/ 20 h 43"/>
                <a:gd name="T12" fmla="*/ 26 w 89"/>
                <a:gd name="T13" fmla="*/ 15 h 43"/>
                <a:gd name="T14" fmla="*/ 20 w 89"/>
                <a:gd name="T15" fmla="*/ 11 h 43"/>
                <a:gd name="T16" fmla="*/ 16 w 89"/>
                <a:gd name="T17" fmla="*/ 6 h 43"/>
                <a:gd name="T18" fmla="*/ 16 w 89"/>
                <a:gd name="T19" fmla="*/ 0 h 43"/>
                <a:gd name="T20" fmla="*/ 0 w 89"/>
                <a:gd name="T21" fmla="*/ 0 h 43"/>
                <a:gd name="T22" fmla="*/ 4 w 89"/>
                <a:gd name="T23" fmla="*/ 9 h 43"/>
                <a:gd name="T24" fmla="*/ 8 w 89"/>
                <a:gd name="T25" fmla="*/ 18 h 43"/>
                <a:gd name="T26" fmla="*/ 18 w 89"/>
                <a:gd name="T27" fmla="*/ 25 h 43"/>
                <a:gd name="T28" fmla="*/ 30 w 89"/>
                <a:gd name="T29" fmla="*/ 30 h 43"/>
                <a:gd name="T30" fmla="*/ 42 w 89"/>
                <a:gd name="T31" fmla="*/ 36 h 43"/>
                <a:gd name="T32" fmla="*/ 57 w 89"/>
                <a:gd name="T33" fmla="*/ 38 h 43"/>
                <a:gd name="T34" fmla="*/ 73 w 89"/>
                <a:gd name="T35" fmla="*/ 41 h 43"/>
                <a:gd name="T36" fmla="*/ 89 w 89"/>
                <a:gd name="T37" fmla="*/ 43 h 43"/>
                <a:gd name="T38" fmla="*/ 89 w 89"/>
                <a:gd name="T39" fmla="*/ 41 h 43"/>
                <a:gd name="T40" fmla="*/ 89 w 89"/>
                <a:gd name="T41" fmla="*/ 30 h 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3">
                  <a:moveTo>
                    <a:pt x="89" y="30"/>
                  </a:moveTo>
                  <a:lnTo>
                    <a:pt x="89" y="29"/>
                  </a:lnTo>
                  <a:lnTo>
                    <a:pt x="73" y="30"/>
                  </a:lnTo>
                  <a:lnTo>
                    <a:pt x="57" y="27"/>
                  </a:lnTo>
                  <a:lnTo>
                    <a:pt x="45" y="25"/>
                  </a:lnTo>
                  <a:lnTo>
                    <a:pt x="34" y="20"/>
                  </a:lnTo>
                  <a:lnTo>
                    <a:pt x="26" y="15"/>
                  </a:lnTo>
                  <a:lnTo>
                    <a:pt x="20" y="11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8" y="18"/>
                  </a:lnTo>
                  <a:lnTo>
                    <a:pt x="18" y="25"/>
                  </a:lnTo>
                  <a:lnTo>
                    <a:pt x="30" y="30"/>
                  </a:lnTo>
                  <a:lnTo>
                    <a:pt x="42" y="36"/>
                  </a:lnTo>
                  <a:lnTo>
                    <a:pt x="57" y="38"/>
                  </a:lnTo>
                  <a:lnTo>
                    <a:pt x="73" y="41"/>
                  </a:lnTo>
                  <a:lnTo>
                    <a:pt x="89" y="43"/>
                  </a:lnTo>
                  <a:lnTo>
                    <a:pt x="89" y="41"/>
                  </a:lnTo>
                  <a:lnTo>
                    <a:pt x="8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3434" y="1795"/>
              <a:ext cx="162" cy="67"/>
            </a:xfrm>
            <a:custGeom>
              <a:avLst/>
              <a:gdLst>
                <a:gd name="T0" fmla="*/ 83 w 162"/>
                <a:gd name="T1" fmla="*/ 67 h 67"/>
                <a:gd name="T2" fmla="*/ 98 w 162"/>
                <a:gd name="T3" fmla="*/ 66 h 67"/>
                <a:gd name="T4" fmla="*/ 114 w 162"/>
                <a:gd name="T5" fmla="*/ 64 h 67"/>
                <a:gd name="T6" fmla="*/ 128 w 162"/>
                <a:gd name="T7" fmla="*/ 60 h 67"/>
                <a:gd name="T8" fmla="*/ 140 w 162"/>
                <a:gd name="T9" fmla="*/ 55 h 67"/>
                <a:gd name="T10" fmla="*/ 150 w 162"/>
                <a:gd name="T11" fmla="*/ 50 h 67"/>
                <a:gd name="T12" fmla="*/ 156 w 162"/>
                <a:gd name="T13" fmla="*/ 44 h 67"/>
                <a:gd name="T14" fmla="*/ 160 w 162"/>
                <a:gd name="T15" fmla="*/ 39 h 67"/>
                <a:gd name="T16" fmla="*/ 162 w 162"/>
                <a:gd name="T17" fmla="*/ 32 h 67"/>
                <a:gd name="T18" fmla="*/ 160 w 162"/>
                <a:gd name="T19" fmla="*/ 25 h 67"/>
                <a:gd name="T20" fmla="*/ 156 w 162"/>
                <a:gd name="T21" fmla="*/ 18 h 67"/>
                <a:gd name="T22" fmla="*/ 148 w 162"/>
                <a:gd name="T23" fmla="*/ 13 h 67"/>
                <a:gd name="T24" fmla="*/ 138 w 162"/>
                <a:gd name="T25" fmla="*/ 7 h 67"/>
                <a:gd name="T26" fmla="*/ 126 w 162"/>
                <a:gd name="T27" fmla="*/ 4 h 67"/>
                <a:gd name="T28" fmla="*/ 112 w 162"/>
                <a:gd name="T29" fmla="*/ 2 h 67"/>
                <a:gd name="T30" fmla="*/ 96 w 162"/>
                <a:gd name="T31" fmla="*/ 0 h 67"/>
                <a:gd name="T32" fmla="*/ 81 w 162"/>
                <a:gd name="T33" fmla="*/ 0 h 67"/>
                <a:gd name="T34" fmla="*/ 65 w 162"/>
                <a:gd name="T35" fmla="*/ 0 h 67"/>
                <a:gd name="T36" fmla="*/ 49 w 162"/>
                <a:gd name="T37" fmla="*/ 4 h 67"/>
                <a:gd name="T38" fmla="*/ 35 w 162"/>
                <a:gd name="T39" fmla="*/ 6 h 67"/>
                <a:gd name="T40" fmla="*/ 23 w 162"/>
                <a:gd name="T41" fmla="*/ 11 h 67"/>
                <a:gd name="T42" fmla="*/ 14 w 162"/>
                <a:gd name="T43" fmla="*/ 16 h 67"/>
                <a:gd name="T44" fmla="*/ 6 w 162"/>
                <a:gd name="T45" fmla="*/ 22 h 67"/>
                <a:gd name="T46" fmla="*/ 2 w 162"/>
                <a:gd name="T47" fmla="*/ 29 h 67"/>
                <a:gd name="T48" fmla="*/ 0 w 162"/>
                <a:gd name="T49" fmla="*/ 36 h 67"/>
                <a:gd name="T50" fmla="*/ 2 w 162"/>
                <a:gd name="T51" fmla="*/ 43 h 67"/>
                <a:gd name="T52" fmla="*/ 6 w 162"/>
                <a:gd name="T53" fmla="*/ 48 h 67"/>
                <a:gd name="T54" fmla="*/ 14 w 162"/>
                <a:gd name="T55" fmla="*/ 53 h 67"/>
                <a:gd name="T56" fmla="*/ 23 w 162"/>
                <a:gd name="T57" fmla="*/ 59 h 67"/>
                <a:gd name="T58" fmla="*/ 37 w 162"/>
                <a:gd name="T59" fmla="*/ 62 h 67"/>
                <a:gd name="T60" fmla="*/ 51 w 162"/>
                <a:gd name="T61" fmla="*/ 66 h 67"/>
                <a:gd name="T62" fmla="*/ 67 w 162"/>
                <a:gd name="T63" fmla="*/ 67 h 67"/>
                <a:gd name="T64" fmla="*/ 83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3" y="67"/>
                  </a:moveTo>
                  <a:lnTo>
                    <a:pt x="98" y="66"/>
                  </a:lnTo>
                  <a:lnTo>
                    <a:pt x="114" y="64"/>
                  </a:lnTo>
                  <a:lnTo>
                    <a:pt x="128" y="60"/>
                  </a:lnTo>
                  <a:lnTo>
                    <a:pt x="140" y="55"/>
                  </a:lnTo>
                  <a:lnTo>
                    <a:pt x="150" y="50"/>
                  </a:lnTo>
                  <a:lnTo>
                    <a:pt x="156" y="44"/>
                  </a:lnTo>
                  <a:lnTo>
                    <a:pt x="160" y="39"/>
                  </a:lnTo>
                  <a:lnTo>
                    <a:pt x="162" y="32"/>
                  </a:lnTo>
                  <a:lnTo>
                    <a:pt x="160" y="25"/>
                  </a:lnTo>
                  <a:lnTo>
                    <a:pt x="156" y="18"/>
                  </a:lnTo>
                  <a:lnTo>
                    <a:pt x="148" y="13"/>
                  </a:lnTo>
                  <a:lnTo>
                    <a:pt x="138" y="7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6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49" y="4"/>
                  </a:lnTo>
                  <a:lnTo>
                    <a:pt x="35" y="6"/>
                  </a:lnTo>
                  <a:lnTo>
                    <a:pt x="23" y="11"/>
                  </a:lnTo>
                  <a:lnTo>
                    <a:pt x="14" y="16"/>
                  </a:lnTo>
                  <a:lnTo>
                    <a:pt x="6" y="22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6" y="48"/>
                  </a:lnTo>
                  <a:lnTo>
                    <a:pt x="14" y="53"/>
                  </a:lnTo>
                  <a:lnTo>
                    <a:pt x="23" y="59"/>
                  </a:lnTo>
                  <a:lnTo>
                    <a:pt x="37" y="62"/>
                  </a:lnTo>
                  <a:lnTo>
                    <a:pt x="51" y="66"/>
                  </a:lnTo>
                  <a:lnTo>
                    <a:pt x="67" y="67"/>
                  </a:lnTo>
                  <a:lnTo>
                    <a:pt x="8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8" name="Freeform 147"/>
            <p:cNvSpPr>
              <a:spLocks/>
            </p:cNvSpPr>
            <p:nvPr/>
          </p:nvSpPr>
          <p:spPr bwMode="auto">
            <a:xfrm>
              <a:off x="3517" y="1827"/>
              <a:ext cx="86" cy="41"/>
            </a:xfrm>
            <a:custGeom>
              <a:avLst/>
              <a:gdLst>
                <a:gd name="T0" fmla="*/ 71 w 86"/>
                <a:gd name="T1" fmla="*/ 0 h 41"/>
                <a:gd name="T2" fmla="*/ 73 w 86"/>
                <a:gd name="T3" fmla="*/ 0 h 41"/>
                <a:gd name="T4" fmla="*/ 71 w 86"/>
                <a:gd name="T5" fmla="*/ 5 h 41"/>
                <a:gd name="T6" fmla="*/ 67 w 86"/>
                <a:gd name="T7" fmla="*/ 9 h 41"/>
                <a:gd name="T8" fmla="*/ 63 w 86"/>
                <a:gd name="T9" fmla="*/ 12 h 41"/>
                <a:gd name="T10" fmla="*/ 55 w 86"/>
                <a:gd name="T11" fmla="*/ 18 h 41"/>
                <a:gd name="T12" fmla="*/ 43 w 86"/>
                <a:gd name="T13" fmla="*/ 23 h 41"/>
                <a:gd name="T14" fmla="*/ 31 w 86"/>
                <a:gd name="T15" fmla="*/ 27 h 41"/>
                <a:gd name="T16" fmla="*/ 15 w 86"/>
                <a:gd name="T17" fmla="*/ 28 h 41"/>
                <a:gd name="T18" fmla="*/ 0 w 86"/>
                <a:gd name="T19" fmla="*/ 30 h 41"/>
                <a:gd name="T20" fmla="*/ 0 w 86"/>
                <a:gd name="T21" fmla="*/ 41 h 41"/>
                <a:gd name="T22" fmla="*/ 15 w 86"/>
                <a:gd name="T23" fmla="*/ 39 h 41"/>
                <a:gd name="T24" fmla="*/ 31 w 86"/>
                <a:gd name="T25" fmla="*/ 37 h 41"/>
                <a:gd name="T26" fmla="*/ 47 w 86"/>
                <a:gd name="T27" fmla="*/ 34 h 41"/>
                <a:gd name="T28" fmla="*/ 59 w 86"/>
                <a:gd name="T29" fmla="*/ 28 h 41"/>
                <a:gd name="T30" fmla="*/ 71 w 86"/>
                <a:gd name="T31" fmla="*/ 23 h 41"/>
                <a:gd name="T32" fmla="*/ 79 w 86"/>
                <a:gd name="T33" fmla="*/ 16 h 41"/>
                <a:gd name="T34" fmla="*/ 83 w 86"/>
                <a:gd name="T35" fmla="*/ 9 h 41"/>
                <a:gd name="T36" fmla="*/ 84 w 86"/>
                <a:gd name="T37" fmla="*/ 0 h 41"/>
                <a:gd name="T38" fmla="*/ 86 w 86"/>
                <a:gd name="T39" fmla="*/ 0 h 41"/>
                <a:gd name="T40" fmla="*/ 71 w 86"/>
                <a:gd name="T41" fmla="*/ 0 h 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6" h="41">
                  <a:moveTo>
                    <a:pt x="71" y="0"/>
                  </a:moveTo>
                  <a:lnTo>
                    <a:pt x="73" y="0"/>
                  </a:lnTo>
                  <a:lnTo>
                    <a:pt x="71" y="5"/>
                  </a:lnTo>
                  <a:lnTo>
                    <a:pt x="67" y="9"/>
                  </a:lnTo>
                  <a:lnTo>
                    <a:pt x="63" y="12"/>
                  </a:lnTo>
                  <a:lnTo>
                    <a:pt x="55" y="18"/>
                  </a:lnTo>
                  <a:lnTo>
                    <a:pt x="43" y="23"/>
                  </a:lnTo>
                  <a:lnTo>
                    <a:pt x="31" y="27"/>
                  </a:lnTo>
                  <a:lnTo>
                    <a:pt x="15" y="28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39"/>
                  </a:lnTo>
                  <a:lnTo>
                    <a:pt x="31" y="37"/>
                  </a:lnTo>
                  <a:lnTo>
                    <a:pt x="47" y="34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6"/>
                  </a:lnTo>
                  <a:lnTo>
                    <a:pt x="83" y="9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9" name="Freeform 148"/>
            <p:cNvSpPr>
              <a:spLocks/>
            </p:cNvSpPr>
            <p:nvPr/>
          </p:nvSpPr>
          <p:spPr bwMode="auto">
            <a:xfrm>
              <a:off x="3515" y="1788"/>
              <a:ext cx="88" cy="39"/>
            </a:xfrm>
            <a:custGeom>
              <a:avLst/>
              <a:gdLst>
                <a:gd name="T0" fmla="*/ 0 w 88"/>
                <a:gd name="T1" fmla="*/ 14 h 39"/>
                <a:gd name="T2" fmla="*/ 0 w 88"/>
                <a:gd name="T3" fmla="*/ 13 h 39"/>
                <a:gd name="T4" fmla="*/ 15 w 88"/>
                <a:gd name="T5" fmla="*/ 13 h 39"/>
                <a:gd name="T6" fmla="*/ 31 w 88"/>
                <a:gd name="T7" fmla="*/ 14 h 39"/>
                <a:gd name="T8" fmla="*/ 45 w 88"/>
                <a:gd name="T9" fmla="*/ 16 h 39"/>
                <a:gd name="T10" fmla="*/ 55 w 88"/>
                <a:gd name="T11" fmla="*/ 20 h 39"/>
                <a:gd name="T12" fmla="*/ 63 w 88"/>
                <a:gd name="T13" fmla="*/ 25 h 39"/>
                <a:gd name="T14" fmla="*/ 69 w 88"/>
                <a:gd name="T15" fmla="*/ 29 h 39"/>
                <a:gd name="T16" fmla="*/ 73 w 88"/>
                <a:gd name="T17" fmla="*/ 34 h 39"/>
                <a:gd name="T18" fmla="*/ 73 w 88"/>
                <a:gd name="T19" fmla="*/ 39 h 39"/>
                <a:gd name="T20" fmla="*/ 88 w 88"/>
                <a:gd name="T21" fmla="*/ 39 h 39"/>
                <a:gd name="T22" fmla="*/ 85 w 88"/>
                <a:gd name="T23" fmla="*/ 30 h 39"/>
                <a:gd name="T24" fmla="*/ 81 w 88"/>
                <a:gd name="T25" fmla="*/ 21 h 39"/>
                <a:gd name="T26" fmla="*/ 71 w 88"/>
                <a:gd name="T27" fmla="*/ 14 h 39"/>
                <a:gd name="T28" fmla="*/ 59 w 88"/>
                <a:gd name="T29" fmla="*/ 9 h 39"/>
                <a:gd name="T30" fmla="*/ 45 w 88"/>
                <a:gd name="T31" fmla="*/ 6 h 39"/>
                <a:gd name="T32" fmla="*/ 31 w 88"/>
                <a:gd name="T33" fmla="*/ 4 h 39"/>
                <a:gd name="T34" fmla="*/ 15 w 88"/>
                <a:gd name="T35" fmla="*/ 2 h 39"/>
                <a:gd name="T36" fmla="*/ 0 w 88"/>
                <a:gd name="T37" fmla="*/ 2 h 39"/>
                <a:gd name="T38" fmla="*/ 0 w 88"/>
                <a:gd name="T39" fmla="*/ 0 h 39"/>
                <a:gd name="T40" fmla="*/ 0 w 88"/>
                <a:gd name="T41" fmla="*/ 14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39">
                  <a:moveTo>
                    <a:pt x="0" y="14"/>
                  </a:moveTo>
                  <a:lnTo>
                    <a:pt x="0" y="13"/>
                  </a:lnTo>
                  <a:lnTo>
                    <a:pt x="15" y="13"/>
                  </a:lnTo>
                  <a:lnTo>
                    <a:pt x="31" y="14"/>
                  </a:lnTo>
                  <a:lnTo>
                    <a:pt x="45" y="16"/>
                  </a:lnTo>
                  <a:lnTo>
                    <a:pt x="55" y="20"/>
                  </a:lnTo>
                  <a:lnTo>
                    <a:pt x="63" y="25"/>
                  </a:lnTo>
                  <a:lnTo>
                    <a:pt x="69" y="29"/>
                  </a:lnTo>
                  <a:lnTo>
                    <a:pt x="73" y="34"/>
                  </a:lnTo>
                  <a:lnTo>
                    <a:pt x="73" y="39"/>
                  </a:lnTo>
                  <a:lnTo>
                    <a:pt x="88" y="39"/>
                  </a:lnTo>
                  <a:lnTo>
                    <a:pt x="85" y="30"/>
                  </a:lnTo>
                  <a:lnTo>
                    <a:pt x="81" y="21"/>
                  </a:lnTo>
                  <a:lnTo>
                    <a:pt x="71" y="14"/>
                  </a:lnTo>
                  <a:lnTo>
                    <a:pt x="59" y="9"/>
                  </a:lnTo>
                  <a:lnTo>
                    <a:pt x="45" y="6"/>
                  </a:lnTo>
                  <a:lnTo>
                    <a:pt x="31" y="4"/>
                  </a:lnTo>
                  <a:lnTo>
                    <a:pt x="15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0" name="Freeform 149"/>
            <p:cNvSpPr>
              <a:spLocks/>
            </p:cNvSpPr>
            <p:nvPr/>
          </p:nvSpPr>
          <p:spPr bwMode="auto">
            <a:xfrm>
              <a:off x="3426" y="1788"/>
              <a:ext cx="89" cy="43"/>
            </a:xfrm>
            <a:custGeom>
              <a:avLst/>
              <a:gdLst>
                <a:gd name="T0" fmla="*/ 16 w 89"/>
                <a:gd name="T1" fmla="*/ 43 h 43"/>
                <a:gd name="T2" fmla="*/ 16 w 89"/>
                <a:gd name="T3" fmla="*/ 43 h 43"/>
                <a:gd name="T4" fmla="*/ 16 w 89"/>
                <a:gd name="T5" fmla="*/ 37 h 43"/>
                <a:gd name="T6" fmla="*/ 20 w 89"/>
                <a:gd name="T7" fmla="*/ 32 h 43"/>
                <a:gd name="T8" fmla="*/ 26 w 89"/>
                <a:gd name="T9" fmla="*/ 29 h 43"/>
                <a:gd name="T10" fmla="*/ 33 w 89"/>
                <a:gd name="T11" fmla="*/ 23 h 43"/>
                <a:gd name="T12" fmla="*/ 45 w 89"/>
                <a:gd name="T13" fmla="*/ 18 h 43"/>
                <a:gd name="T14" fmla="*/ 57 w 89"/>
                <a:gd name="T15" fmla="*/ 16 h 43"/>
                <a:gd name="T16" fmla="*/ 73 w 89"/>
                <a:gd name="T17" fmla="*/ 13 h 43"/>
                <a:gd name="T18" fmla="*/ 89 w 89"/>
                <a:gd name="T19" fmla="*/ 14 h 43"/>
                <a:gd name="T20" fmla="*/ 89 w 89"/>
                <a:gd name="T21" fmla="*/ 0 h 43"/>
                <a:gd name="T22" fmla="*/ 73 w 89"/>
                <a:gd name="T23" fmla="*/ 2 h 43"/>
                <a:gd name="T24" fmla="*/ 57 w 89"/>
                <a:gd name="T25" fmla="*/ 6 h 43"/>
                <a:gd name="T26" fmla="*/ 41 w 89"/>
                <a:gd name="T27" fmla="*/ 7 h 43"/>
                <a:gd name="T28" fmla="*/ 30 w 89"/>
                <a:gd name="T29" fmla="*/ 13 h 43"/>
                <a:gd name="T30" fmla="*/ 18 w 89"/>
                <a:gd name="T31" fmla="*/ 18 h 43"/>
                <a:gd name="T32" fmla="*/ 8 w 89"/>
                <a:gd name="T33" fmla="*/ 25 h 43"/>
                <a:gd name="T34" fmla="*/ 4 w 89"/>
                <a:gd name="T35" fmla="*/ 34 h 43"/>
                <a:gd name="T36" fmla="*/ 0 w 89"/>
                <a:gd name="T37" fmla="*/ 43 h 43"/>
                <a:gd name="T38" fmla="*/ 0 w 89"/>
                <a:gd name="T39" fmla="*/ 43 h 43"/>
                <a:gd name="T40" fmla="*/ 16 w 89"/>
                <a:gd name="T41" fmla="*/ 43 h 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3">
                  <a:moveTo>
                    <a:pt x="16" y="43"/>
                  </a:moveTo>
                  <a:lnTo>
                    <a:pt x="16" y="43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6" y="29"/>
                  </a:lnTo>
                  <a:lnTo>
                    <a:pt x="33" y="23"/>
                  </a:lnTo>
                  <a:lnTo>
                    <a:pt x="45" y="18"/>
                  </a:lnTo>
                  <a:lnTo>
                    <a:pt x="57" y="16"/>
                  </a:lnTo>
                  <a:lnTo>
                    <a:pt x="73" y="13"/>
                  </a:lnTo>
                  <a:lnTo>
                    <a:pt x="89" y="14"/>
                  </a:lnTo>
                  <a:lnTo>
                    <a:pt x="89" y="0"/>
                  </a:lnTo>
                  <a:lnTo>
                    <a:pt x="73" y="2"/>
                  </a:lnTo>
                  <a:lnTo>
                    <a:pt x="57" y="6"/>
                  </a:lnTo>
                  <a:lnTo>
                    <a:pt x="41" y="7"/>
                  </a:lnTo>
                  <a:lnTo>
                    <a:pt x="30" y="13"/>
                  </a:lnTo>
                  <a:lnTo>
                    <a:pt x="18" y="18"/>
                  </a:lnTo>
                  <a:lnTo>
                    <a:pt x="8" y="25"/>
                  </a:lnTo>
                  <a:lnTo>
                    <a:pt x="4" y="34"/>
                  </a:lnTo>
                  <a:lnTo>
                    <a:pt x="0" y="43"/>
                  </a:lnTo>
                  <a:lnTo>
                    <a:pt x="16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1" name="Freeform 150"/>
            <p:cNvSpPr>
              <a:spLocks/>
            </p:cNvSpPr>
            <p:nvPr/>
          </p:nvSpPr>
          <p:spPr bwMode="auto">
            <a:xfrm>
              <a:off x="3426" y="1831"/>
              <a:ext cx="91" cy="38"/>
            </a:xfrm>
            <a:custGeom>
              <a:avLst/>
              <a:gdLst>
                <a:gd name="T0" fmla="*/ 91 w 91"/>
                <a:gd name="T1" fmla="*/ 26 h 38"/>
                <a:gd name="T2" fmla="*/ 91 w 91"/>
                <a:gd name="T3" fmla="*/ 24 h 38"/>
                <a:gd name="T4" fmla="*/ 75 w 91"/>
                <a:gd name="T5" fmla="*/ 26 h 38"/>
                <a:gd name="T6" fmla="*/ 59 w 91"/>
                <a:gd name="T7" fmla="*/ 24 h 38"/>
                <a:gd name="T8" fmla="*/ 47 w 91"/>
                <a:gd name="T9" fmla="*/ 21 h 38"/>
                <a:gd name="T10" fmla="*/ 33 w 91"/>
                <a:gd name="T11" fmla="*/ 17 h 38"/>
                <a:gd name="T12" fmla="*/ 26 w 91"/>
                <a:gd name="T13" fmla="*/ 12 h 38"/>
                <a:gd name="T14" fmla="*/ 18 w 91"/>
                <a:gd name="T15" fmla="*/ 8 h 38"/>
                <a:gd name="T16" fmla="*/ 16 w 91"/>
                <a:gd name="T17" fmla="*/ 5 h 38"/>
                <a:gd name="T18" fmla="*/ 16 w 91"/>
                <a:gd name="T19" fmla="*/ 0 h 38"/>
                <a:gd name="T20" fmla="*/ 0 w 91"/>
                <a:gd name="T21" fmla="*/ 0 h 38"/>
                <a:gd name="T22" fmla="*/ 4 w 91"/>
                <a:gd name="T23" fmla="*/ 8 h 38"/>
                <a:gd name="T24" fmla="*/ 10 w 91"/>
                <a:gd name="T25" fmla="*/ 16 h 38"/>
                <a:gd name="T26" fmla="*/ 18 w 91"/>
                <a:gd name="T27" fmla="*/ 23 h 38"/>
                <a:gd name="T28" fmla="*/ 30 w 91"/>
                <a:gd name="T29" fmla="*/ 28 h 38"/>
                <a:gd name="T30" fmla="*/ 43 w 91"/>
                <a:gd name="T31" fmla="*/ 31 h 38"/>
                <a:gd name="T32" fmla="*/ 59 w 91"/>
                <a:gd name="T33" fmla="*/ 35 h 38"/>
                <a:gd name="T34" fmla="*/ 75 w 91"/>
                <a:gd name="T35" fmla="*/ 37 h 38"/>
                <a:gd name="T36" fmla="*/ 91 w 91"/>
                <a:gd name="T37" fmla="*/ 38 h 38"/>
                <a:gd name="T38" fmla="*/ 91 w 91"/>
                <a:gd name="T39" fmla="*/ 37 h 38"/>
                <a:gd name="T40" fmla="*/ 91 w 91"/>
                <a:gd name="T41" fmla="*/ 26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8">
                  <a:moveTo>
                    <a:pt x="91" y="26"/>
                  </a:moveTo>
                  <a:lnTo>
                    <a:pt x="91" y="24"/>
                  </a:lnTo>
                  <a:lnTo>
                    <a:pt x="75" y="26"/>
                  </a:lnTo>
                  <a:lnTo>
                    <a:pt x="59" y="24"/>
                  </a:lnTo>
                  <a:lnTo>
                    <a:pt x="47" y="21"/>
                  </a:lnTo>
                  <a:lnTo>
                    <a:pt x="33" y="17"/>
                  </a:lnTo>
                  <a:lnTo>
                    <a:pt x="26" y="12"/>
                  </a:lnTo>
                  <a:lnTo>
                    <a:pt x="18" y="8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6"/>
                  </a:lnTo>
                  <a:lnTo>
                    <a:pt x="18" y="23"/>
                  </a:lnTo>
                  <a:lnTo>
                    <a:pt x="30" y="28"/>
                  </a:lnTo>
                  <a:lnTo>
                    <a:pt x="43" y="31"/>
                  </a:lnTo>
                  <a:lnTo>
                    <a:pt x="59" y="35"/>
                  </a:lnTo>
                  <a:lnTo>
                    <a:pt x="75" y="37"/>
                  </a:lnTo>
                  <a:lnTo>
                    <a:pt x="91" y="38"/>
                  </a:lnTo>
                  <a:lnTo>
                    <a:pt x="91" y="37"/>
                  </a:lnTo>
                  <a:lnTo>
                    <a:pt x="9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2" name="Freeform 151"/>
            <p:cNvSpPr>
              <a:spLocks/>
            </p:cNvSpPr>
            <p:nvPr/>
          </p:nvSpPr>
          <p:spPr bwMode="auto">
            <a:xfrm>
              <a:off x="3246" y="1705"/>
              <a:ext cx="160" cy="69"/>
            </a:xfrm>
            <a:custGeom>
              <a:avLst/>
              <a:gdLst>
                <a:gd name="T0" fmla="*/ 73 w 160"/>
                <a:gd name="T1" fmla="*/ 67 h 69"/>
                <a:gd name="T2" fmla="*/ 89 w 160"/>
                <a:gd name="T3" fmla="*/ 69 h 69"/>
                <a:gd name="T4" fmla="*/ 105 w 160"/>
                <a:gd name="T5" fmla="*/ 69 h 69"/>
                <a:gd name="T6" fmla="*/ 121 w 160"/>
                <a:gd name="T7" fmla="*/ 69 h 69"/>
                <a:gd name="T8" fmla="*/ 133 w 160"/>
                <a:gd name="T9" fmla="*/ 67 h 69"/>
                <a:gd name="T10" fmla="*/ 142 w 160"/>
                <a:gd name="T11" fmla="*/ 64 h 69"/>
                <a:gd name="T12" fmla="*/ 152 w 160"/>
                <a:gd name="T13" fmla="*/ 59 h 69"/>
                <a:gd name="T14" fmla="*/ 156 w 160"/>
                <a:gd name="T15" fmla="*/ 53 h 69"/>
                <a:gd name="T16" fmla="*/ 160 w 160"/>
                <a:gd name="T17" fmla="*/ 46 h 69"/>
                <a:gd name="T18" fmla="*/ 160 w 160"/>
                <a:gd name="T19" fmla="*/ 39 h 69"/>
                <a:gd name="T20" fmla="*/ 156 w 160"/>
                <a:gd name="T21" fmla="*/ 32 h 69"/>
                <a:gd name="T22" fmla="*/ 150 w 160"/>
                <a:gd name="T23" fmla="*/ 25 h 69"/>
                <a:gd name="T24" fmla="*/ 142 w 160"/>
                <a:gd name="T25" fmla="*/ 20 h 69"/>
                <a:gd name="T26" fmla="*/ 131 w 160"/>
                <a:gd name="T27" fmla="*/ 14 h 69"/>
                <a:gd name="T28" fmla="*/ 117 w 160"/>
                <a:gd name="T29" fmla="*/ 9 h 69"/>
                <a:gd name="T30" fmla="*/ 103 w 160"/>
                <a:gd name="T31" fmla="*/ 6 h 69"/>
                <a:gd name="T32" fmla="*/ 87 w 160"/>
                <a:gd name="T33" fmla="*/ 2 h 69"/>
                <a:gd name="T34" fmla="*/ 71 w 160"/>
                <a:gd name="T35" fmla="*/ 0 h 69"/>
                <a:gd name="T36" fmla="*/ 56 w 160"/>
                <a:gd name="T37" fmla="*/ 0 h 69"/>
                <a:gd name="T38" fmla="*/ 42 w 160"/>
                <a:gd name="T39" fmla="*/ 0 h 69"/>
                <a:gd name="T40" fmla="*/ 30 w 160"/>
                <a:gd name="T41" fmla="*/ 2 h 69"/>
                <a:gd name="T42" fmla="*/ 18 w 160"/>
                <a:gd name="T43" fmla="*/ 6 h 69"/>
                <a:gd name="T44" fmla="*/ 10 w 160"/>
                <a:gd name="T45" fmla="*/ 9 h 69"/>
                <a:gd name="T46" fmla="*/ 4 w 160"/>
                <a:gd name="T47" fmla="*/ 14 h 69"/>
                <a:gd name="T48" fmla="*/ 0 w 160"/>
                <a:gd name="T49" fmla="*/ 22 h 69"/>
                <a:gd name="T50" fmla="*/ 0 w 160"/>
                <a:gd name="T51" fmla="*/ 29 h 69"/>
                <a:gd name="T52" fmla="*/ 4 w 160"/>
                <a:gd name="T53" fmla="*/ 36 h 69"/>
                <a:gd name="T54" fmla="*/ 10 w 160"/>
                <a:gd name="T55" fmla="*/ 43 h 69"/>
                <a:gd name="T56" fmla="*/ 20 w 160"/>
                <a:gd name="T57" fmla="*/ 50 h 69"/>
                <a:gd name="T58" fmla="*/ 30 w 160"/>
                <a:gd name="T59" fmla="*/ 55 h 69"/>
                <a:gd name="T60" fmla="*/ 44 w 160"/>
                <a:gd name="T61" fmla="*/ 60 h 69"/>
                <a:gd name="T62" fmla="*/ 58 w 160"/>
                <a:gd name="T63" fmla="*/ 64 h 69"/>
                <a:gd name="T64" fmla="*/ 73 w 160"/>
                <a:gd name="T65" fmla="*/ 67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9">
                  <a:moveTo>
                    <a:pt x="73" y="67"/>
                  </a:moveTo>
                  <a:lnTo>
                    <a:pt x="89" y="69"/>
                  </a:lnTo>
                  <a:lnTo>
                    <a:pt x="105" y="69"/>
                  </a:lnTo>
                  <a:lnTo>
                    <a:pt x="121" y="69"/>
                  </a:lnTo>
                  <a:lnTo>
                    <a:pt x="133" y="67"/>
                  </a:lnTo>
                  <a:lnTo>
                    <a:pt x="142" y="64"/>
                  </a:lnTo>
                  <a:lnTo>
                    <a:pt x="152" y="59"/>
                  </a:lnTo>
                  <a:lnTo>
                    <a:pt x="156" y="53"/>
                  </a:lnTo>
                  <a:lnTo>
                    <a:pt x="160" y="46"/>
                  </a:lnTo>
                  <a:lnTo>
                    <a:pt x="160" y="39"/>
                  </a:lnTo>
                  <a:lnTo>
                    <a:pt x="156" y="32"/>
                  </a:lnTo>
                  <a:lnTo>
                    <a:pt x="150" y="25"/>
                  </a:lnTo>
                  <a:lnTo>
                    <a:pt x="142" y="20"/>
                  </a:lnTo>
                  <a:lnTo>
                    <a:pt x="131" y="14"/>
                  </a:lnTo>
                  <a:lnTo>
                    <a:pt x="117" y="9"/>
                  </a:lnTo>
                  <a:lnTo>
                    <a:pt x="103" y="6"/>
                  </a:lnTo>
                  <a:lnTo>
                    <a:pt x="87" y="2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30" y="2"/>
                  </a:lnTo>
                  <a:lnTo>
                    <a:pt x="18" y="6"/>
                  </a:lnTo>
                  <a:lnTo>
                    <a:pt x="10" y="9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4" y="36"/>
                  </a:lnTo>
                  <a:lnTo>
                    <a:pt x="10" y="43"/>
                  </a:lnTo>
                  <a:lnTo>
                    <a:pt x="20" y="50"/>
                  </a:lnTo>
                  <a:lnTo>
                    <a:pt x="30" y="55"/>
                  </a:lnTo>
                  <a:lnTo>
                    <a:pt x="44" y="60"/>
                  </a:lnTo>
                  <a:lnTo>
                    <a:pt x="58" y="64"/>
                  </a:lnTo>
                  <a:lnTo>
                    <a:pt x="7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3" name="Freeform 152"/>
            <p:cNvSpPr>
              <a:spLocks/>
            </p:cNvSpPr>
            <p:nvPr/>
          </p:nvSpPr>
          <p:spPr bwMode="auto">
            <a:xfrm>
              <a:off x="3319" y="1751"/>
              <a:ext cx="93" cy="30"/>
            </a:xfrm>
            <a:custGeom>
              <a:avLst/>
              <a:gdLst>
                <a:gd name="T0" fmla="*/ 81 w 93"/>
                <a:gd name="T1" fmla="*/ 0 h 30"/>
                <a:gd name="T2" fmla="*/ 81 w 93"/>
                <a:gd name="T3" fmla="*/ 0 h 30"/>
                <a:gd name="T4" fmla="*/ 77 w 93"/>
                <a:gd name="T5" fmla="*/ 6 h 30"/>
                <a:gd name="T6" fmla="*/ 75 w 93"/>
                <a:gd name="T7" fmla="*/ 7 h 30"/>
                <a:gd name="T8" fmla="*/ 67 w 93"/>
                <a:gd name="T9" fmla="*/ 13 h 30"/>
                <a:gd name="T10" fmla="*/ 58 w 93"/>
                <a:gd name="T11" fmla="*/ 16 h 30"/>
                <a:gd name="T12" fmla="*/ 48 w 93"/>
                <a:gd name="T13" fmla="*/ 18 h 30"/>
                <a:gd name="T14" fmla="*/ 32 w 93"/>
                <a:gd name="T15" fmla="*/ 16 h 30"/>
                <a:gd name="T16" fmla="*/ 16 w 93"/>
                <a:gd name="T17" fmla="*/ 18 h 30"/>
                <a:gd name="T18" fmla="*/ 0 w 93"/>
                <a:gd name="T19" fmla="*/ 16 h 30"/>
                <a:gd name="T20" fmla="*/ 0 w 93"/>
                <a:gd name="T21" fmla="*/ 27 h 30"/>
                <a:gd name="T22" fmla="*/ 16 w 93"/>
                <a:gd name="T23" fmla="*/ 28 h 30"/>
                <a:gd name="T24" fmla="*/ 32 w 93"/>
                <a:gd name="T25" fmla="*/ 30 h 30"/>
                <a:gd name="T26" fmla="*/ 48 w 93"/>
                <a:gd name="T27" fmla="*/ 28 h 30"/>
                <a:gd name="T28" fmla="*/ 62 w 93"/>
                <a:gd name="T29" fmla="*/ 27 h 30"/>
                <a:gd name="T30" fmla="*/ 71 w 93"/>
                <a:gd name="T31" fmla="*/ 23 h 30"/>
                <a:gd name="T32" fmla="*/ 83 w 93"/>
                <a:gd name="T33" fmla="*/ 18 h 30"/>
                <a:gd name="T34" fmla="*/ 89 w 93"/>
                <a:gd name="T35" fmla="*/ 9 h 30"/>
                <a:gd name="T36" fmla="*/ 93 w 93"/>
                <a:gd name="T37" fmla="*/ 0 h 30"/>
                <a:gd name="T38" fmla="*/ 93 w 93"/>
                <a:gd name="T39" fmla="*/ 0 h 30"/>
                <a:gd name="T40" fmla="*/ 81 w 93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30">
                  <a:moveTo>
                    <a:pt x="81" y="0"/>
                  </a:moveTo>
                  <a:lnTo>
                    <a:pt x="81" y="0"/>
                  </a:lnTo>
                  <a:lnTo>
                    <a:pt x="77" y="6"/>
                  </a:lnTo>
                  <a:lnTo>
                    <a:pt x="75" y="7"/>
                  </a:lnTo>
                  <a:lnTo>
                    <a:pt x="67" y="13"/>
                  </a:lnTo>
                  <a:lnTo>
                    <a:pt x="58" y="16"/>
                  </a:lnTo>
                  <a:lnTo>
                    <a:pt x="48" y="18"/>
                  </a:lnTo>
                  <a:lnTo>
                    <a:pt x="32" y="16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0" y="27"/>
                  </a:lnTo>
                  <a:lnTo>
                    <a:pt x="16" y="28"/>
                  </a:lnTo>
                  <a:lnTo>
                    <a:pt x="32" y="30"/>
                  </a:lnTo>
                  <a:lnTo>
                    <a:pt x="48" y="28"/>
                  </a:lnTo>
                  <a:lnTo>
                    <a:pt x="62" y="27"/>
                  </a:lnTo>
                  <a:lnTo>
                    <a:pt x="71" y="23"/>
                  </a:lnTo>
                  <a:lnTo>
                    <a:pt x="83" y="18"/>
                  </a:lnTo>
                  <a:lnTo>
                    <a:pt x="89" y="9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4" name="Freeform 153"/>
            <p:cNvSpPr>
              <a:spLocks/>
            </p:cNvSpPr>
            <p:nvPr/>
          </p:nvSpPr>
          <p:spPr bwMode="auto">
            <a:xfrm>
              <a:off x="3333" y="1702"/>
              <a:ext cx="79" cy="49"/>
            </a:xfrm>
            <a:custGeom>
              <a:avLst/>
              <a:gdLst>
                <a:gd name="T0" fmla="*/ 0 w 79"/>
                <a:gd name="T1" fmla="*/ 10 h 49"/>
                <a:gd name="T2" fmla="*/ 0 w 79"/>
                <a:gd name="T3" fmla="*/ 10 h 49"/>
                <a:gd name="T4" fmla="*/ 14 w 79"/>
                <a:gd name="T5" fmla="*/ 14 h 49"/>
                <a:gd name="T6" fmla="*/ 28 w 79"/>
                <a:gd name="T7" fmla="*/ 17 h 49"/>
                <a:gd name="T8" fmla="*/ 42 w 79"/>
                <a:gd name="T9" fmla="*/ 23 h 49"/>
                <a:gd name="T10" fmla="*/ 51 w 79"/>
                <a:gd name="T11" fmla="*/ 28 h 49"/>
                <a:gd name="T12" fmla="*/ 59 w 79"/>
                <a:gd name="T13" fmla="*/ 32 h 49"/>
                <a:gd name="T14" fmla="*/ 63 w 79"/>
                <a:gd name="T15" fmla="*/ 39 h 49"/>
                <a:gd name="T16" fmla="*/ 67 w 79"/>
                <a:gd name="T17" fmla="*/ 42 h 49"/>
                <a:gd name="T18" fmla="*/ 67 w 79"/>
                <a:gd name="T19" fmla="*/ 49 h 49"/>
                <a:gd name="T20" fmla="*/ 79 w 79"/>
                <a:gd name="T21" fmla="*/ 49 h 49"/>
                <a:gd name="T22" fmla="*/ 79 w 79"/>
                <a:gd name="T23" fmla="*/ 42 h 49"/>
                <a:gd name="T24" fmla="*/ 75 w 79"/>
                <a:gd name="T25" fmla="*/ 32 h 49"/>
                <a:gd name="T26" fmla="*/ 67 w 79"/>
                <a:gd name="T27" fmla="*/ 25 h 49"/>
                <a:gd name="T28" fmla="*/ 59 w 79"/>
                <a:gd name="T29" fmla="*/ 17 h 49"/>
                <a:gd name="T30" fmla="*/ 46 w 79"/>
                <a:gd name="T31" fmla="*/ 12 h 49"/>
                <a:gd name="T32" fmla="*/ 32 w 79"/>
                <a:gd name="T33" fmla="*/ 7 h 49"/>
                <a:gd name="T34" fmla="*/ 18 w 79"/>
                <a:gd name="T35" fmla="*/ 3 h 49"/>
                <a:gd name="T36" fmla="*/ 0 w 79"/>
                <a:gd name="T37" fmla="*/ 0 h 49"/>
                <a:gd name="T38" fmla="*/ 0 w 79"/>
                <a:gd name="T39" fmla="*/ 0 h 49"/>
                <a:gd name="T40" fmla="*/ 0 w 79"/>
                <a:gd name="T41" fmla="*/ 10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49">
                  <a:moveTo>
                    <a:pt x="0" y="10"/>
                  </a:moveTo>
                  <a:lnTo>
                    <a:pt x="0" y="10"/>
                  </a:lnTo>
                  <a:lnTo>
                    <a:pt x="14" y="14"/>
                  </a:lnTo>
                  <a:lnTo>
                    <a:pt x="28" y="17"/>
                  </a:lnTo>
                  <a:lnTo>
                    <a:pt x="42" y="23"/>
                  </a:lnTo>
                  <a:lnTo>
                    <a:pt x="51" y="28"/>
                  </a:lnTo>
                  <a:lnTo>
                    <a:pt x="59" y="32"/>
                  </a:lnTo>
                  <a:lnTo>
                    <a:pt x="63" y="39"/>
                  </a:lnTo>
                  <a:lnTo>
                    <a:pt x="67" y="42"/>
                  </a:lnTo>
                  <a:lnTo>
                    <a:pt x="67" y="49"/>
                  </a:lnTo>
                  <a:lnTo>
                    <a:pt x="79" y="49"/>
                  </a:lnTo>
                  <a:lnTo>
                    <a:pt x="79" y="42"/>
                  </a:lnTo>
                  <a:lnTo>
                    <a:pt x="75" y="32"/>
                  </a:lnTo>
                  <a:lnTo>
                    <a:pt x="67" y="25"/>
                  </a:lnTo>
                  <a:lnTo>
                    <a:pt x="59" y="17"/>
                  </a:lnTo>
                  <a:lnTo>
                    <a:pt x="46" y="12"/>
                  </a:lnTo>
                  <a:lnTo>
                    <a:pt x="32" y="7"/>
                  </a:lnTo>
                  <a:lnTo>
                    <a:pt x="18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5" name="Freeform 154"/>
            <p:cNvSpPr>
              <a:spLocks/>
            </p:cNvSpPr>
            <p:nvPr/>
          </p:nvSpPr>
          <p:spPr bwMode="auto">
            <a:xfrm>
              <a:off x="3240" y="1698"/>
              <a:ext cx="93" cy="29"/>
            </a:xfrm>
            <a:custGeom>
              <a:avLst/>
              <a:gdLst>
                <a:gd name="T0" fmla="*/ 12 w 93"/>
                <a:gd name="T1" fmla="*/ 29 h 29"/>
                <a:gd name="T2" fmla="*/ 12 w 93"/>
                <a:gd name="T3" fmla="*/ 29 h 29"/>
                <a:gd name="T4" fmla="*/ 16 w 93"/>
                <a:gd name="T5" fmla="*/ 25 h 29"/>
                <a:gd name="T6" fmla="*/ 20 w 93"/>
                <a:gd name="T7" fmla="*/ 21 h 29"/>
                <a:gd name="T8" fmla="*/ 26 w 93"/>
                <a:gd name="T9" fmla="*/ 18 h 29"/>
                <a:gd name="T10" fmla="*/ 36 w 93"/>
                <a:gd name="T11" fmla="*/ 14 h 29"/>
                <a:gd name="T12" fmla="*/ 48 w 93"/>
                <a:gd name="T13" fmla="*/ 13 h 29"/>
                <a:gd name="T14" fmla="*/ 62 w 93"/>
                <a:gd name="T15" fmla="*/ 14 h 29"/>
                <a:gd name="T16" fmla="*/ 77 w 93"/>
                <a:gd name="T17" fmla="*/ 13 h 29"/>
                <a:gd name="T18" fmla="*/ 93 w 93"/>
                <a:gd name="T19" fmla="*/ 14 h 29"/>
                <a:gd name="T20" fmla="*/ 93 w 93"/>
                <a:gd name="T21" fmla="*/ 4 h 29"/>
                <a:gd name="T22" fmla="*/ 77 w 93"/>
                <a:gd name="T23" fmla="*/ 2 h 29"/>
                <a:gd name="T24" fmla="*/ 62 w 93"/>
                <a:gd name="T25" fmla="*/ 0 h 29"/>
                <a:gd name="T26" fmla="*/ 48 w 93"/>
                <a:gd name="T27" fmla="*/ 2 h 29"/>
                <a:gd name="T28" fmla="*/ 36 w 93"/>
                <a:gd name="T29" fmla="*/ 4 h 29"/>
                <a:gd name="T30" fmla="*/ 22 w 93"/>
                <a:gd name="T31" fmla="*/ 7 h 29"/>
                <a:gd name="T32" fmla="*/ 12 w 93"/>
                <a:gd name="T33" fmla="*/ 11 h 29"/>
                <a:gd name="T34" fmla="*/ 4 w 93"/>
                <a:gd name="T35" fmla="*/ 18 h 29"/>
                <a:gd name="T36" fmla="*/ 0 w 93"/>
                <a:gd name="T37" fmla="*/ 29 h 29"/>
                <a:gd name="T38" fmla="*/ 0 w 93"/>
                <a:gd name="T39" fmla="*/ 29 h 29"/>
                <a:gd name="T40" fmla="*/ 12 w 93"/>
                <a:gd name="T41" fmla="*/ 29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9">
                  <a:moveTo>
                    <a:pt x="12" y="29"/>
                  </a:moveTo>
                  <a:lnTo>
                    <a:pt x="12" y="29"/>
                  </a:lnTo>
                  <a:lnTo>
                    <a:pt x="16" y="25"/>
                  </a:lnTo>
                  <a:lnTo>
                    <a:pt x="20" y="21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8" y="13"/>
                  </a:lnTo>
                  <a:lnTo>
                    <a:pt x="62" y="14"/>
                  </a:lnTo>
                  <a:lnTo>
                    <a:pt x="77" y="13"/>
                  </a:lnTo>
                  <a:lnTo>
                    <a:pt x="93" y="14"/>
                  </a:lnTo>
                  <a:lnTo>
                    <a:pt x="93" y="4"/>
                  </a:lnTo>
                  <a:lnTo>
                    <a:pt x="77" y="2"/>
                  </a:lnTo>
                  <a:lnTo>
                    <a:pt x="62" y="0"/>
                  </a:lnTo>
                  <a:lnTo>
                    <a:pt x="48" y="2"/>
                  </a:lnTo>
                  <a:lnTo>
                    <a:pt x="36" y="4"/>
                  </a:lnTo>
                  <a:lnTo>
                    <a:pt x="22" y="7"/>
                  </a:lnTo>
                  <a:lnTo>
                    <a:pt x="12" y="11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6" name="Freeform 155"/>
            <p:cNvSpPr>
              <a:spLocks/>
            </p:cNvSpPr>
            <p:nvPr/>
          </p:nvSpPr>
          <p:spPr bwMode="auto">
            <a:xfrm>
              <a:off x="3240" y="1727"/>
              <a:ext cx="79" cy="51"/>
            </a:xfrm>
            <a:custGeom>
              <a:avLst/>
              <a:gdLst>
                <a:gd name="T0" fmla="*/ 79 w 79"/>
                <a:gd name="T1" fmla="*/ 40 h 51"/>
                <a:gd name="T2" fmla="*/ 79 w 79"/>
                <a:gd name="T3" fmla="*/ 40 h 51"/>
                <a:gd name="T4" fmla="*/ 66 w 79"/>
                <a:gd name="T5" fmla="*/ 37 h 51"/>
                <a:gd name="T6" fmla="*/ 52 w 79"/>
                <a:gd name="T7" fmla="*/ 33 h 51"/>
                <a:gd name="T8" fmla="*/ 38 w 79"/>
                <a:gd name="T9" fmla="*/ 28 h 51"/>
                <a:gd name="T10" fmla="*/ 30 w 79"/>
                <a:gd name="T11" fmla="*/ 22 h 51"/>
                <a:gd name="T12" fmla="*/ 20 w 79"/>
                <a:gd name="T13" fmla="*/ 17 h 51"/>
                <a:gd name="T14" fmla="*/ 16 w 79"/>
                <a:gd name="T15" fmla="*/ 10 h 51"/>
                <a:gd name="T16" fmla="*/ 12 w 79"/>
                <a:gd name="T17" fmla="*/ 7 h 51"/>
                <a:gd name="T18" fmla="*/ 12 w 79"/>
                <a:gd name="T19" fmla="*/ 0 h 51"/>
                <a:gd name="T20" fmla="*/ 0 w 79"/>
                <a:gd name="T21" fmla="*/ 0 h 51"/>
                <a:gd name="T22" fmla="*/ 0 w 79"/>
                <a:gd name="T23" fmla="*/ 7 h 51"/>
                <a:gd name="T24" fmla="*/ 4 w 79"/>
                <a:gd name="T25" fmla="*/ 17 h 51"/>
                <a:gd name="T26" fmla="*/ 12 w 79"/>
                <a:gd name="T27" fmla="*/ 24 h 51"/>
                <a:gd name="T28" fmla="*/ 22 w 79"/>
                <a:gd name="T29" fmla="*/ 33 h 51"/>
                <a:gd name="T30" fmla="*/ 34 w 79"/>
                <a:gd name="T31" fmla="*/ 38 h 51"/>
                <a:gd name="T32" fmla="*/ 48 w 79"/>
                <a:gd name="T33" fmla="*/ 44 h 51"/>
                <a:gd name="T34" fmla="*/ 62 w 79"/>
                <a:gd name="T35" fmla="*/ 47 h 51"/>
                <a:gd name="T36" fmla="*/ 79 w 79"/>
                <a:gd name="T37" fmla="*/ 51 h 51"/>
                <a:gd name="T38" fmla="*/ 79 w 79"/>
                <a:gd name="T39" fmla="*/ 51 h 51"/>
                <a:gd name="T40" fmla="*/ 79 w 79"/>
                <a:gd name="T41" fmla="*/ 40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79" y="40"/>
                  </a:moveTo>
                  <a:lnTo>
                    <a:pt x="79" y="40"/>
                  </a:lnTo>
                  <a:lnTo>
                    <a:pt x="66" y="37"/>
                  </a:lnTo>
                  <a:lnTo>
                    <a:pt x="52" y="33"/>
                  </a:lnTo>
                  <a:lnTo>
                    <a:pt x="38" y="28"/>
                  </a:lnTo>
                  <a:lnTo>
                    <a:pt x="30" y="22"/>
                  </a:lnTo>
                  <a:lnTo>
                    <a:pt x="20" y="17"/>
                  </a:lnTo>
                  <a:lnTo>
                    <a:pt x="16" y="10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7"/>
                  </a:lnTo>
                  <a:lnTo>
                    <a:pt x="12" y="24"/>
                  </a:lnTo>
                  <a:lnTo>
                    <a:pt x="22" y="33"/>
                  </a:lnTo>
                  <a:lnTo>
                    <a:pt x="34" y="38"/>
                  </a:lnTo>
                  <a:lnTo>
                    <a:pt x="48" y="44"/>
                  </a:lnTo>
                  <a:lnTo>
                    <a:pt x="62" y="47"/>
                  </a:lnTo>
                  <a:lnTo>
                    <a:pt x="79" y="51"/>
                  </a:lnTo>
                  <a:lnTo>
                    <a:pt x="79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7" name="Freeform 156"/>
            <p:cNvSpPr>
              <a:spLocks/>
            </p:cNvSpPr>
            <p:nvPr/>
          </p:nvSpPr>
          <p:spPr bwMode="auto">
            <a:xfrm>
              <a:off x="3556" y="1753"/>
              <a:ext cx="160" cy="69"/>
            </a:xfrm>
            <a:custGeom>
              <a:avLst/>
              <a:gdLst>
                <a:gd name="T0" fmla="*/ 73 w 160"/>
                <a:gd name="T1" fmla="*/ 67 h 69"/>
                <a:gd name="T2" fmla="*/ 89 w 160"/>
                <a:gd name="T3" fmla="*/ 69 h 69"/>
                <a:gd name="T4" fmla="*/ 105 w 160"/>
                <a:gd name="T5" fmla="*/ 69 h 69"/>
                <a:gd name="T6" fmla="*/ 118 w 160"/>
                <a:gd name="T7" fmla="*/ 69 h 69"/>
                <a:gd name="T8" fmla="*/ 132 w 160"/>
                <a:gd name="T9" fmla="*/ 67 h 69"/>
                <a:gd name="T10" fmla="*/ 142 w 160"/>
                <a:gd name="T11" fmla="*/ 64 h 69"/>
                <a:gd name="T12" fmla="*/ 150 w 160"/>
                <a:gd name="T13" fmla="*/ 58 h 69"/>
                <a:gd name="T14" fmla="*/ 156 w 160"/>
                <a:gd name="T15" fmla="*/ 55 h 69"/>
                <a:gd name="T16" fmla="*/ 160 w 160"/>
                <a:gd name="T17" fmla="*/ 48 h 69"/>
                <a:gd name="T18" fmla="*/ 160 w 160"/>
                <a:gd name="T19" fmla="*/ 41 h 69"/>
                <a:gd name="T20" fmla="*/ 156 w 160"/>
                <a:gd name="T21" fmla="*/ 34 h 69"/>
                <a:gd name="T22" fmla="*/ 148 w 160"/>
                <a:gd name="T23" fmla="*/ 26 h 69"/>
                <a:gd name="T24" fmla="*/ 140 w 160"/>
                <a:gd name="T25" fmla="*/ 19 h 69"/>
                <a:gd name="T26" fmla="*/ 128 w 160"/>
                <a:gd name="T27" fmla="*/ 14 h 69"/>
                <a:gd name="T28" fmla="*/ 116 w 160"/>
                <a:gd name="T29" fmla="*/ 9 h 69"/>
                <a:gd name="T30" fmla="*/ 101 w 160"/>
                <a:gd name="T31" fmla="*/ 5 h 69"/>
                <a:gd name="T32" fmla="*/ 85 w 160"/>
                <a:gd name="T33" fmla="*/ 2 h 69"/>
                <a:gd name="T34" fmla="*/ 69 w 160"/>
                <a:gd name="T35" fmla="*/ 0 h 69"/>
                <a:gd name="T36" fmla="*/ 53 w 160"/>
                <a:gd name="T37" fmla="*/ 0 h 69"/>
                <a:gd name="T38" fmla="*/ 40 w 160"/>
                <a:gd name="T39" fmla="*/ 0 h 69"/>
                <a:gd name="T40" fmla="*/ 28 w 160"/>
                <a:gd name="T41" fmla="*/ 2 h 69"/>
                <a:gd name="T42" fmla="*/ 16 w 160"/>
                <a:gd name="T43" fmla="*/ 5 h 69"/>
                <a:gd name="T44" fmla="*/ 8 w 160"/>
                <a:gd name="T45" fmla="*/ 11 h 69"/>
                <a:gd name="T46" fmla="*/ 2 w 160"/>
                <a:gd name="T47" fmla="*/ 16 h 69"/>
                <a:gd name="T48" fmla="*/ 0 w 160"/>
                <a:gd name="T49" fmla="*/ 23 h 69"/>
                <a:gd name="T50" fmla="*/ 0 w 160"/>
                <a:gd name="T51" fmla="*/ 30 h 69"/>
                <a:gd name="T52" fmla="*/ 4 w 160"/>
                <a:gd name="T53" fmla="*/ 37 h 69"/>
                <a:gd name="T54" fmla="*/ 10 w 160"/>
                <a:gd name="T55" fmla="*/ 44 h 69"/>
                <a:gd name="T56" fmla="*/ 20 w 160"/>
                <a:gd name="T57" fmla="*/ 49 h 69"/>
                <a:gd name="T58" fmla="*/ 30 w 160"/>
                <a:gd name="T59" fmla="*/ 55 h 69"/>
                <a:gd name="T60" fmla="*/ 44 w 160"/>
                <a:gd name="T61" fmla="*/ 60 h 69"/>
                <a:gd name="T62" fmla="*/ 57 w 160"/>
                <a:gd name="T63" fmla="*/ 64 h 69"/>
                <a:gd name="T64" fmla="*/ 73 w 160"/>
                <a:gd name="T65" fmla="*/ 67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9">
                  <a:moveTo>
                    <a:pt x="73" y="67"/>
                  </a:moveTo>
                  <a:lnTo>
                    <a:pt x="89" y="69"/>
                  </a:lnTo>
                  <a:lnTo>
                    <a:pt x="105" y="69"/>
                  </a:lnTo>
                  <a:lnTo>
                    <a:pt x="118" y="69"/>
                  </a:lnTo>
                  <a:lnTo>
                    <a:pt x="132" y="67"/>
                  </a:lnTo>
                  <a:lnTo>
                    <a:pt x="142" y="64"/>
                  </a:lnTo>
                  <a:lnTo>
                    <a:pt x="150" y="58"/>
                  </a:lnTo>
                  <a:lnTo>
                    <a:pt x="156" y="55"/>
                  </a:lnTo>
                  <a:lnTo>
                    <a:pt x="160" y="48"/>
                  </a:lnTo>
                  <a:lnTo>
                    <a:pt x="160" y="41"/>
                  </a:lnTo>
                  <a:lnTo>
                    <a:pt x="156" y="34"/>
                  </a:lnTo>
                  <a:lnTo>
                    <a:pt x="148" y="26"/>
                  </a:lnTo>
                  <a:lnTo>
                    <a:pt x="140" y="19"/>
                  </a:lnTo>
                  <a:lnTo>
                    <a:pt x="128" y="14"/>
                  </a:lnTo>
                  <a:lnTo>
                    <a:pt x="116" y="9"/>
                  </a:lnTo>
                  <a:lnTo>
                    <a:pt x="101" y="5"/>
                  </a:lnTo>
                  <a:lnTo>
                    <a:pt x="85" y="2"/>
                  </a:lnTo>
                  <a:lnTo>
                    <a:pt x="69" y="0"/>
                  </a:lnTo>
                  <a:lnTo>
                    <a:pt x="53" y="0"/>
                  </a:lnTo>
                  <a:lnTo>
                    <a:pt x="40" y="0"/>
                  </a:lnTo>
                  <a:lnTo>
                    <a:pt x="28" y="2"/>
                  </a:lnTo>
                  <a:lnTo>
                    <a:pt x="16" y="5"/>
                  </a:lnTo>
                  <a:lnTo>
                    <a:pt x="8" y="11"/>
                  </a:lnTo>
                  <a:lnTo>
                    <a:pt x="2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0" y="44"/>
                  </a:lnTo>
                  <a:lnTo>
                    <a:pt x="20" y="49"/>
                  </a:lnTo>
                  <a:lnTo>
                    <a:pt x="30" y="55"/>
                  </a:lnTo>
                  <a:lnTo>
                    <a:pt x="44" y="60"/>
                  </a:lnTo>
                  <a:lnTo>
                    <a:pt x="57" y="64"/>
                  </a:lnTo>
                  <a:lnTo>
                    <a:pt x="7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8" name="Freeform 157"/>
            <p:cNvSpPr>
              <a:spLocks/>
            </p:cNvSpPr>
            <p:nvPr/>
          </p:nvSpPr>
          <p:spPr bwMode="auto">
            <a:xfrm>
              <a:off x="3629" y="1801"/>
              <a:ext cx="93" cy="28"/>
            </a:xfrm>
            <a:custGeom>
              <a:avLst/>
              <a:gdLst>
                <a:gd name="T0" fmla="*/ 81 w 93"/>
                <a:gd name="T1" fmla="*/ 0 h 28"/>
                <a:gd name="T2" fmla="*/ 81 w 93"/>
                <a:gd name="T3" fmla="*/ 0 h 28"/>
                <a:gd name="T4" fmla="*/ 77 w 93"/>
                <a:gd name="T5" fmla="*/ 3 h 28"/>
                <a:gd name="T6" fmla="*/ 73 w 93"/>
                <a:gd name="T7" fmla="*/ 5 h 28"/>
                <a:gd name="T8" fmla="*/ 67 w 93"/>
                <a:gd name="T9" fmla="*/ 10 h 28"/>
                <a:gd name="T10" fmla="*/ 59 w 93"/>
                <a:gd name="T11" fmla="*/ 14 h 28"/>
                <a:gd name="T12" fmla="*/ 45 w 93"/>
                <a:gd name="T13" fmla="*/ 16 h 28"/>
                <a:gd name="T14" fmla="*/ 32 w 93"/>
                <a:gd name="T15" fmla="*/ 14 h 28"/>
                <a:gd name="T16" fmla="*/ 16 w 93"/>
                <a:gd name="T17" fmla="*/ 16 h 28"/>
                <a:gd name="T18" fmla="*/ 0 w 93"/>
                <a:gd name="T19" fmla="*/ 14 h 28"/>
                <a:gd name="T20" fmla="*/ 0 w 93"/>
                <a:gd name="T21" fmla="*/ 24 h 28"/>
                <a:gd name="T22" fmla="*/ 16 w 93"/>
                <a:gd name="T23" fmla="*/ 26 h 28"/>
                <a:gd name="T24" fmla="*/ 32 w 93"/>
                <a:gd name="T25" fmla="*/ 28 h 28"/>
                <a:gd name="T26" fmla="*/ 45 w 93"/>
                <a:gd name="T27" fmla="*/ 26 h 28"/>
                <a:gd name="T28" fmla="*/ 59 w 93"/>
                <a:gd name="T29" fmla="*/ 24 h 28"/>
                <a:gd name="T30" fmla="*/ 71 w 93"/>
                <a:gd name="T31" fmla="*/ 21 h 28"/>
                <a:gd name="T32" fmla="*/ 81 w 93"/>
                <a:gd name="T33" fmla="*/ 16 h 28"/>
                <a:gd name="T34" fmla="*/ 89 w 93"/>
                <a:gd name="T35" fmla="*/ 10 h 28"/>
                <a:gd name="T36" fmla="*/ 93 w 93"/>
                <a:gd name="T37" fmla="*/ 0 h 28"/>
                <a:gd name="T38" fmla="*/ 93 w 93"/>
                <a:gd name="T39" fmla="*/ 0 h 28"/>
                <a:gd name="T40" fmla="*/ 81 w 93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8">
                  <a:moveTo>
                    <a:pt x="81" y="0"/>
                  </a:moveTo>
                  <a:lnTo>
                    <a:pt x="81" y="0"/>
                  </a:lnTo>
                  <a:lnTo>
                    <a:pt x="77" y="3"/>
                  </a:lnTo>
                  <a:lnTo>
                    <a:pt x="73" y="5"/>
                  </a:lnTo>
                  <a:lnTo>
                    <a:pt x="67" y="10"/>
                  </a:lnTo>
                  <a:lnTo>
                    <a:pt x="59" y="14"/>
                  </a:lnTo>
                  <a:lnTo>
                    <a:pt x="45" y="16"/>
                  </a:lnTo>
                  <a:lnTo>
                    <a:pt x="32" y="14"/>
                  </a:lnTo>
                  <a:lnTo>
                    <a:pt x="16" y="16"/>
                  </a:lnTo>
                  <a:lnTo>
                    <a:pt x="0" y="14"/>
                  </a:lnTo>
                  <a:lnTo>
                    <a:pt x="0" y="24"/>
                  </a:lnTo>
                  <a:lnTo>
                    <a:pt x="16" y="26"/>
                  </a:lnTo>
                  <a:lnTo>
                    <a:pt x="32" y="28"/>
                  </a:lnTo>
                  <a:lnTo>
                    <a:pt x="45" y="26"/>
                  </a:lnTo>
                  <a:lnTo>
                    <a:pt x="59" y="24"/>
                  </a:lnTo>
                  <a:lnTo>
                    <a:pt x="71" y="21"/>
                  </a:lnTo>
                  <a:lnTo>
                    <a:pt x="81" y="16"/>
                  </a:lnTo>
                  <a:lnTo>
                    <a:pt x="89" y="10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9" name="Freeform 158"/>
            <p:cNvSpPr>
              <a:spLocks/>
            </p:cNvSpPr>
            <p:nvPr/>
          </p:nvSpPr>
          <p:spPr bwMode="auto">
            <a:xfrm>
              <a:off x="3641" y="1749"/>
              <a:ext cx="81" cy="52"/>
            </a:xfrm>
            <a:custGeom>
              <a:avLst/>
              <a:gdLst>
                <a:gd name="T0" fmla="*/ 0 w 81"/>
                <a:gd name="T1" fmla="*/ 11 h 52"/>
                <a:gd name="T2" fmla="*/ 0 w 81"/>
                <a:gd name="T3" fmla="*/ 11 h 52"/>
                <a:gd name="T4" fmla="*/ 16 w 81"/>
                <a:gd name="T5" fmla="*/ 15 h 52"/>
                <a:gd name="T6" fmla="*/ 30 w 81"/>
                <a:gd name="T7" fmla="*/ 18 h 52"/>
                <a:gd name="T8" fmla="*/ 41 w 81"/>
                <a:gd name="T9" fmla="*/ 23 h 52"/>
                <a:gd name="T10" fmla="*/ 51 w 81"/>
                <a:gd name="T11" fmla="*/ 29 h 52"/>
                <a:gd name="T12" fmla="*/ 59 w 81"/>
                <a:gd name="T13" fmla="*/ 34 h 52"/>
                <a:gd name="T14" fmla="*/ 65 w 81"/>
                <a:gd name="T15" fmla="*/ 41 h 52"/>
                <a:gd name="T16" fmla="*/ 69 w 81"/>
                <a:gd name="T17" fmla="*/ 45 h 52"/>
                <a:gd name="T18" fmla="*/ 69 w 81"/>
                <a:gd name="T19" fmla="*/ 52 h 52"/>
                <a:gd name="T20" fmla="*/ 81 w 81"/>
                <a:gd name="T21" fmla="*/ 52 h 52"/>
                <a:gd name="T22" fmla="*/ 81 w 81"/>
                <a:gd name="T23" fmla="*/ 45 h 52"/>
                <a:gd name="T24" fmla="*/ 77 w 81"/>
                <a:gd name="T25" fmla="*/ 34 h 52"/>
                <a:gd name="T26" fmla="*/ 67 w 81"/>
                <a:gd name="T27" fmla="*/ 27 h 52"/>
                <a:gd name="T28" fmla="*/ 59 w 81"/>
                <a:gd name="T29" fmla="*/ 18 h 52"/>
                <a:gd name="T30" fmla="*/ 45 w 81"/>
                <a:gd name="T31" fmla="*/ 13 h 52"/>
                <a:gd name="T32" fmla="*/ 33 w 81"/>
                <a:gd name="T33" fmla="*/ 8 h 52"/>
                <a:gd name="T34" fmla="*/ 16 w 81"/>
                <a:gd name="T35" fmla="*/ 4 h 52"/>
                <a:gd name="T36" fmla="*/ 0 w 81"/>
                <a:gd name="T37" fmla="*/ 0 h 52"/>
                <a:gd name="T38" fmla="*/ 0 w 81"/>
                <a:gd name="T39" fmla="*/ 0 h 52"/>
                <a:gd name="T40" fmla="*/ 0 w 81"/>
                <a:gd name="T41" fmla="*/ 11 h 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1" h="52">
                  <a:moveTo>
                    <a:pt x="0" y="11"/>
                  </a:moveTo>
                  <a:lnTo>
                    <a:pt x="0" y="11"/>
                  </a:lnTo>
                  <a:lnTo>
                    <a:pt x="16" y="15"/>
                  </a:lnTo>
                  <a:lnTo>
                    <a:pt x="30" y="18"/>
                  </a:lnTo>
                  <a:lnTo>
                    <a:pt x="41" y="23"/>
                  </a:lnTo>
                  <a:lnTo>
                    <a:pt x="51" y="29"/>
                  </a:lnTo>
                  <a:lnTo>
                    <a:pt x="59" y="34"/>
                  </a:lnTo>
                  <a:lnTo>
                    <a:pt x="65" y="41"/>
                  </a:lnTo>
                  <a:lnTo>
                    <a:pt x="69" y="45"/>
                  </a:lnTo>
                  <a:lnTo>
                    <a:pt x="69" y="52"/>
                  </a:lnTo>
                  <a:lnTo>
                    <a:pt x="81" y="52"/>
                  </a:lnTo>
                  <a:lnTo>
                    <a:pt x="81" y="45"/>
                  </a:lnTo>
                  <a:lnTo>
                    <a:pt x="77" y="34"/>
                  </a:lnTo>
                  <a:lnTo>
                    <a:pt x="67" y="27"/>
                  </a:lnTo>
                  <a:lnTo>
                    <a:pt x="59" y="18"/>
                  </a:lnTo>
                  <a:lnTo>
                    <a:pt x="45" y="13"/>
                  </a:lnTo>
                  <a:lnTo>
                    <a:pt x="33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0" name="Freeform 159"/>
            <p:cNvSpPr>
              <a:spLocks/>
            </p:cNvSpPr>
            <p:nvPr/>
          </p:nvSpPr>
          <p:spPr bwMode="auto">
            <a:xfrm>
              <a:off x="3550" y="1746"/>
              <a:ext cx="91" cy="30"/>
            </a:xfrm>
            <a:custGeom>
              <a:avLst/>
              <a:gdLst>
                <a:gd name="T0" fmla="*/ 12 w 91"/>
                <a:gd name="T1" fmla="*/ 30 h 30"/>
                <a:gd name="T2" fmla="*/ 12 w 91"/>
                <a:gd name="T3" fmla="*/ 30 h 30"/>
                <a:gd name="T4" fmla="*/ 14 w 91"/>
                <a:gd name="T5" fmla="*/ 25 h 30"/>
                <a:gd name="T6" fmla="*/ 18 w 91"/>
                <a:gd name="T7" fmla="*/ 23 h 30"/>
                <a:gd name="T8" fmla="*/ 24 w 91"/>
                <a:gd name="T9" fmla="*/ 18 h 30"/>
                <a:gd name="T10" fmla="*/ 34 w 91"/>
                <a:gd name="T11" fmla="*/ 14 h 30"/>
                <a:gd name="T12" fmla="*/ 46 w 91"/>
                <a:gd name="T13" fmla="*/ 12 h 30"/>
                <a:gd name="T14" fmla="*/ 59 w 91"/>
                <a:gd name="T15" fmla="*/ 14 h 30"/>
                <a:gd name="T16" fmla="*/ 75 w 91"/>
                <a:gd name="T17" fmla="*/ 12 h 30"/>
                <a:gd name="T18" fmla="*/ 91 w 91"/>
                <a:gd name="T19" fmla="*/ 14 h 30"/>
                <a:gd name="T20" fmla="*/ 91 w 91"/>
                <a:gd name="T21" fmla="*/ 3 h 30"/>
                <a:gd name="T22" fmla="*/ 75 w 91"/>
                <a:gd name="T23" fmla="*/ 2 h 30"/>
                <a:gd name="T24" fmla="*/ 59 w 91"/>
                <a:gd name="T25" fmla="*/ 0 h 30"/>
                <a:gd name="T26" fmla="*/ 46 w 91"/>
                <a:gd name="T27" fmla="*/ 2 h 30"/>
                <a:gd name="T28" fmla="*/ 34 w 91"/>
                <a:gd name="T29" fmla="*/ 3 h 30"/>
                <a:gd name="T30" fmla="*/ 20 w 91"/>
                <a:gd name="T31" fmla="*/ 7 h 30"/>
                <a:gd name="T32" fmla="*/ 10 w 91"/>
                <a:gd name="T33" fmla="*/ 12 h 30"/>
                <a:gd name="T34" fmla="*/ 2 w 91"/>
                <a:gd name="T35" fmla="*/ 21 h 30"/>
                <a:gd name="T36" fmla="*/ 0 w 91"/>
                <a:gd name="T37" fmla="*/ 30 h 30"/>
                <a:gd name="T38" fmla="*/ 0 w 91"/>
                <a:gd name="T39" fmla="*/ 30 h 30"/>
                <a:gd name="T40" fmla="*/ 12 w 91"/>
                <a:gd name="T41" fmla="*/ 3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0">
                  <a:moveTo>
                    <a:pt x="12" y="30"/>
                  </a:moveTo>
                  <a:lnTo>
                    <a:pt x="12" y="30"/>
                  </a:lnTo>
                  <a:lnTo>
                    <a:pt x="14" y="25"/>
                  </a:lnTo>
                  <a:lnTo>
                    <a:pt x="18" y="23"/>
                  </a:lnTo>
                  <a:lnTo>
                    <a:pt x="24" y="18"/>
                  </a:lnTo>
                  <a:lnTo>
                    <a:pt x="34" y="14"/>
                  </a:lnTo>
                  <a:lnTo>
                    <a:pt x="46" y="12"/>
                  </a:lnTo>
                  <a:lnTo>
                    <a:pt x="59" y="14"/>
                  </a:lnTo>
                  <a:lnTo>
                    <a:pt x="75" y="12"/>
                  </a:lnTo>
                  <a:lnTo>
                    <a:pt x="91" y="14"/>
                  </a:lnTo>
                  <a:lnTo>
                    <a:pt x="91" y="3"/>
                  </a:lnTo>
                  <a:lnTo>
                    <a:pt x="75" y="2"/>
                  </a:lnTo>
                  <a:lnTo>
                    <a:pt x="59" y="0"/>
                  </a:lnTo>
                  <a:lnTo>
                    <a:pt x="46" y="2"/>
                  </a:lnTo>
                  <a:lnTo>
                    <a:pt x="34" y="3"/>
                  </a:lnTo>
                  <a:lnTo>
                    <a:pt x="20" y="7"/>
                  </a:lnTo>
                  <a:lnTo>
                    <a:pt x="10" y="12"/>
                  </a:lnTo>
                  <a:lnTo>
                    <a:pt x="2" y="21"/>
                  </a:lnTo>
                  <a:lnTo>
                    <a:pt x="0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1" name="Freeform 160"/>
            <p:cNvSpPr>
              <a:spLocks/>
            </p:cNvSpPr>
            <p:nvPr/>
          </p:nvSpPr>
          <p:spPr bwMode="auto">
            <a:xfrm>
              <a:off x="3550" y="1776"/>
              <a:ext cx="79" cy="49"/>
            </a:xfrm>
            <a:custGeom>
              <a:avLst/>
              <a:gdLst>
                <a:gd name="T0" fmla="*/ 79 w 79"/>
                <a:gd name="T1" fmla="*/ 39 h 49"/>
                <a:gd name="T2" fmla="*/ 79 w 79"/>
                <a:gd name="T3" fmla="*/ 39 h 49"/>
                <a:gd name="T4" fmla="*/ 65 w 79"/>
                <a:gd name="T5" fmla="*/ 35 h 49"/>
                <a:gd name="T6" fmla="*/ 51 w 79"/>
                <a:gd name="T7" fmla="*/ 32 h 49"/>
                <a:gd name="T8" fmla="*/ 38 w 79"/>
                <a:gd name="T9" fmla="*/ 26 h 49"/>
                <a:gd name="T10" fmla="*/ 30 w 79"/>
                <a:gd name="T11" fmla="*/ 21 h 49"/>
                <a:gd name="T12" fmla="*/ 20 w 79"/>
                <a:gd name="T13" fmla="*/ 16 h 49"/>
                <a:gd name="T14" fmla="*/ 16 w 79"/>
                <a:gd name="T15" fmla="*/ 11 h 49"/>
                <a:gd name="T16" fmla="*/ 12 w 79"/>
                <a:gd name="T17" fmla="*/ 7 h 49"/>
                <a:gd name="T18" fmla="*/ 12 w 79"/>
                <a:gd name="T19" fmla="*/ 0 h 49"/>
                <a:gd name="T20" fmla="*/ 0 w 79"/>
                <a:gd name="T21" fmla="*/ 0 h 49"/>
                <a:gd name="T22" fmla="*/ 0 w 79"/>
                <a:gd name="T23" fmla="*/ 7 h 49"/>
                <a:gd name="T24" fmla="*/ 4 w 79"/>
                <a:gd name="T25" fmla="*/ 18 h 49"/>
                <a:gd name="T26" fmla="*/ 12 w 79"/>
                <a:gd name="T27" fmla="*/ 26 h 49"/>
                <a:gd name="T28" fmla="*/ 22 w 79"/>
                <a:gd name="T29" fmla="*/ 32 h 49"/>
                <a:gd name="T30" fmla="*/ 34 w 79"/>
                <a:gd name="T31" fmla="*/ 37 h 49"/>
                <a:gd name="T32" fmla="*/ 48 w 79"/>
                <a:gd name="T33" fmla="*/ 42 h 49"/>
                <a:gd name="T34" fmla="*/ 61 w 79"/>
                <a:gd name="T35" fmla="*/ 46 h 49"/>
                <a:gd name="T36" fmla="*/ 79 w 79"/>
                <a:gd name="T37" fmla="*/ 49 h 49"/>
                <a:gd name="T38" fmla="*/ 79 w 79"/>
                <a:gd name="T39" fmla="*/ 49 h 49"/>
                <a:gd name="T40" fmla="*/ 79 w 79"/>
                <a:gd name="T41" fmla="*/ 39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49">
                  <a:moveTo>
                    <a:pt x="79" y="39"/>
                  </a:moveTo>
                  <a:lnTo>
                    <a:pt x="79" y="39"/>
                  </a:lnTo>
                  <a:lnTo>
                    <a:pt x="65" y="35"/>
                  </a:lnTo>
                  <a:lnTo>
                    <a:pt x="51" y="32"/>
                  </a:lnTo>
                  <a:lnTo>
                    <a:pt x="38" y="26"/>
                  </a:lnTo>
                  <a:lnTo>
                    <a:pt x="30" y="21"/>
                  </a:lnTo>
                  <a:lnTo>
                    <a:pt x="20" y="16"/>
                  </a:lnTo>
                  <a:lnTo>
                    <a:pt x="16" y="11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2" y="26"/>
                  </a:lnTo>
                  <a:lnTo>
                    <a:pt x="22" y="32"/>
                  </a:lnTo>
                  <a:lnTo>
                    <a:pt x="34" y="37"/>
                  </a:lnTo>
                  <a:lnTo>
                    <a:pt x="48" y="42"/>
                  </a:lnTo>
                  <a:lnTo>
                    <a:pt x="61" y="46"/>
                  </a:lnTo>
                  <a:lnTo>
                    <a:pt x="79" y="49"/>
                  </a:lnTo>
                  <a:lnTo>
                    <a:pt x="79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2" name="Freeform 161"/>
            <p:cNvSpPr>
              <a:spLocks/>
            </p:cNvSpPr>
            <p:nvPr/>
          </p:nvSpPr>
          <p:spPr bwMode="auto">
            <a:xfrm>
              <a:off x="3495" y="1721"/>
              <a:ext cx="160" cy="71"/>
            </a:xfrm>
            <a:custGeom>
              <a:avLst/>
              <a:gdLst>
                <a:gd name="T0" fmla="*/ 73 w 160"/>
                <a:gd name="T1" fmla="*/ 69 h 71"/>
                <a:gd name="T2" fmla="*/ 89 w 160"/>
                <a:gd name="T3" fmla="*/ 71 h 71"/>
                <a:gd name="T4" fmla="*/ 105 w 160"/>
                <a:gd name="T5" fmla="*/ 71 h 71"/>
                <a:gd name="T6" fmla="*/ 120 w 160"/>
                <a:gd name="T7" fmla="*/ 69 h 71"/>
                <a:gd name="T8" fmla="*/ 132 w 160"/>
                <a:gd name="T9" fmla="*/ 67 h 71"/>
                <a:gd name="T10" fmla="*/ 142 w 160"/>
                <a:gd name="T11" fmla="*/ 64 h 71"/>
                <a:gd name="T12" fmla="*/ 152 w 160"/>
                <a:gd name="T13" fmla="*/ 60 h 71"/>
                <a:gd name="T14" fmla="*/ 156 w 160"/>
                <a:gd name="T15" fmla="*/ 55 h 71"/>
                <a:gd name="T16" fmla="*/ 160 w 160"/>
                <a:gd name="T17" fmla="*/ 48 h 71"/>
                <a:gd name="T18" fmla="*/ 160 w 160"/>
                <a:gd name="T19" fmla="*/ 41 h 71"/>
                <a:gd name="T20" fmla="*/ 156 w 160"/>
                <a:gd name="T21" fmla="*/ 34 h 71"/>
                <a:gd name="T22" fmla="*/ 150 w 160"/>
                <a:gd name="T23" fmla="*/ 27 h 71"/>
                <a:gd name="T24" fmla="*/ 142 w 160"/>
                <a:gd name="T25" fmla="*/ 20 h 71"/>
                <a:gd name="T26" fmla="*/ 130 w 160"/>
                <a:gd name="T27" fmla="*/ 14 h 71"/>
                <a:gd name="T28" fmla="*/ 116 w 160"/>
                <a:gd name="T29" fmla="*/ 9 h 71"/>
                <a:gd name="T30" fmla="*/ 103 w 160"/>
                <a:gd name="T31" fmla="*/ 6 h 71"/>
                <a:gd name="T32" fmla="*/ 87 w 160"/>
                <a:gd name="T33" fmla="*/ 2 h 71"/>
                <a:gd name="T34" fmla="*/ 71 w 160"/>
                <a:gd name="T35" fmla="*/ 0 h 71"/>
                <a:gd name="T36" fmla="*/ 55 w 160"/>
                <a:gd name="T37" fmla="*/ 0 h 71"/>
                <a:gd name="T38" fmla="*/ 39 w 160"/>
                <a:gd name="T39" fmla="*/ 0 h 71"/>
                <a:gd name="T40" fmla="*/ 28 w 160"/>
                <a:gd name="T41" fmla="*/ 2 h 71"/>
                <a:gd name="T42" fmla="*/ 18 w 160"/>
                <a:gd name="T43" fmla="*/ 6 h 71"/>
                <a:gd name="T44" fmla="*/ 8 w 160"/>
                <a:gd name="T45" fmla="*/ 11 h 71"/>
                <a:gd name="T46" fmla="*/ 4 w 160"/>
                <a:gd name="T47" fmla="*/ 16 h 71"/>
                <a:gd name="T48" fmla="*/ 0 w 160"/>
                <a:gd name="T49" fmla="*/ 23 h 71"/>
                <a:gd name="T50" fmla="*/ 0 w 160"/>
                <a:gd name="T51" fmla="*/ 30 h 71"/>
                <a:gd name="T52" fmla="*/ 4 w 160"/>
                <a:gd name="T53" fmla="*/ 37 h 71"/>
                <a:gd name="T54" fmla="*/ 10 w 160"/>
                <a:gd name="T55" fmla="*/ 44 h 71"/>
                <a:gd name="T56" fmla="*/ 20 w 160"/>
                <a:gd name="T57" fmla="*/ 50 h 71"/>
                <a:gd name="T58" fmla="*/ 30 w 160"/>
                <a:gd name="T59" fmla="*/ 57 h 71"/>
                <a:gd name="T60" fmla="*/ 43 w 160"/>
                <a:gd name="T61" fmla="*/ 62 h 71"/>
                <a:gd name="T62" fmla="*/ 57 w 160"/>
                <a:gd name="T63" fmla="*/ 66 h 71"/>
                <a:gd name="T64" fmla="*/ 73 w 160"/>
                <a:gd name="T65" fmla="*/ 69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1">
                  <a:moveTo>
                    <a:pt x="73" y="69"/>
                  </a:moveTo>
                  <a:lnTo>
                    <a:pt x="89" y="71"/>
                  </a:lnTo>
                  <a:lnTo>
                    <a:pt x="105" y="71"/>
                  </a:lnTo>
                  <a:lnTo>
                    <a:pt x="120" y="69"/>
                  </a:lnTo>
                  <a:lnTo>
                    <a:pt x="132" y="67"/>
                  </a:lnTo>
                  <a:lnTo>
                    <a:pt x="142" y="64"/>
                  </a:lnTo>
                  <a:lnTo>
                    <a:pt x="152" y="60"/>
                  </a:lnTo>
                  <a:lnTo>
                    <a:pt x="156" y="55"/>
                  </a:lnTo>
                  <a:lnTo>
                    <a:pt x="160" y="48"/>
                  </a:lnTo>
                  <a:lnTo>
                    <a:pt x="160" y="41"/>
                  </a:lnTo>
                  <a:lnTo>
                    <a:pt x="156" y="34"/>
                  </a:lnTo>
                  <a:lnTo>
                    <a:pt x="150" y="27"/>
                  </a:lnTo>
                  <a:lnTo>
                    <a:pt x="142" y="20"/>
                  </a:lnTo>
                  <a:lnTo>
                    <a:pt x="130" y="14"/>
                  </a:lnTo>
                  <a:lnTo>
                    <a:pt x="116" y="9"/>
                  </a:lnTo>
                  <a:lnTo>
                    <a:pt x="103" y="6"/>
                  </a:lnTo>
                  <a:lnTo>
                    <a:pt x="87" y="2"/>
                  </a:lnTo>
                  <a:lnTo>
                    <a:pt x="71" y="0"/>
                  </a:lnTo>
                  <a:lnTo>
                    <a:pt x="55" y="0"/>
                  </a:lnTo>
                  <a:lnTo>
                    <a:pt x="39" y="0"/>
                  </a:lnTo>
                  <a:lnTo>
                    <a:pt x="28" y="2"/>
                  </a:lnTo>
                  <a:lnTo>
                    <a:pt x="18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0" y="44"/>
                  </a:lnTo>
                  <a:lnTo>
                    <a:pt x="20" y="50"/>
                  </a:lnTo>
                  <a:lnTo>
                    <a:pt x="30" y="57"/>
                  </a:lnTo>
                  <a:lnTo>
                    <a:pt x="43" y="62"/>
                  </a:lnTo>
                  <a:lnTo>
                    <a:pt x="57" y="66"/>
                  </a:lnTo>
                  <a:lnTo>
                    <a:pt x="73" y="69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3" name="Freeform 162"/>
            <p:cNvSpPr>
              <a:spLocks/>
            </p:cNvSpPr>
            <p:nvPr/>
          </p:nvSpPr>
          <p:spPr bwMode="auto">
            <a:xfrm>
              <a:off x="3568" y="1769"/>
              <a:ext cx="93" cy="28"/>
            </a:xfrm>
            <a:custGeom>
              <a:avLst/>
              <a:gdLst>
                <a:gd name="T0" fmla="*/ 81 w 93"/>
                <a:gd name="T1" fmla="*/ 0 h 28"/>
                <a:gd name="T2" fmla="*/ 81 w 93"/>
                <a:gd name="T3" fmla="*/ 0 h 28"/>
                <a:gd name="T4" fmla="*/ 77 w 93"/>
                <a:gd name="T5" fmla="*/ 5 h 28"/>
                <a:gd name="T6" fmla="*/ 75 w 93"/>
                <a:gd name="T7" fmla="*/ 7 h 28"/>
                <a:gd name="T8" fmla="*/ 67 w 93"/>
                <a:gd name="T9" fmla="*/ 10 h 28"/>
                <a:gd name="T10" fmla="*/ 57 w 93"/>
                <a:gd name="T11" fmla="*/ 14 h 28"/>
                <a:gd name="T12" fmla="*/ 47 w 93"/>
                <a:gd name="T13" fmla="*/ 16 h 28"/>
                <a:gd name="T14" fmla="*/ 32 w 93"/>
                <a:gd name="T15" fmla="*/ 18 h 28"/>
                <a:gd name="T16" fmla="*/ 16 w 93"/>
                <a:gd name="T17" fmla="*/ 18 h 28"/>
                <a:gd name="T18" fmla="*/ 0 w 93"/>
                <a:gd name="T19" fmla="*/ 16 h 28"/>
                <a:gd name="T20" fmla="*/ 0 w 93"/>
                <a:gd name="T21" fmla="*/ 26 h 28"/>
                <a:gd name="T22" fmla="*/ 16 w 93"/>
                <a:gd name="T23" fmla="*/ 28 h 28"/>
                <a:gd name="T24" fmla="*/ 32 w 93"/>
                <a:gd name="T25" fmla="*/ 28 h 28"/>
                <a:gd name="T26" fmla="*/ 47 w 93"/>
                <a:gd name="T27" fmla="*/ 26 h 28"/>
                <a:gd name="T28" fmla="*/ 61 w 93"/>
                <a:gd name="T29" fmla="*/ 25 h 28"/>
                <a:gd name="T30" fmla="*/ 71 w 93"/>
                <a:gd name="T31" fmla="*/ 21 h 28"/>
                <a:gd name="T32" fmla="*/ 83 w 93"/>
                <a:gd name="T33" fmla="*/ 18 h 28"/>
                <a:gd name="T34" fmla="*/ 89 w 93"/>
                <a:gd name="T35" fmla="*/ 9 h 28"/>
                <a:gd name="T36" fmla="*/ 93 w 93"/>
                <a:gd name="T37" fmla="*/ 0 h 28"/>
                <a:gd name="T38" fmla="*/ 93 w 93"/>
                <a:gd name="T39" fmla="*/ 0 h 28"/>
                <a:gd name="T40" fmla="*/ 81 w 93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8">
                  <a:moveTo>
                    <a:pt x="81" y="0"/>
                  </a:moveTo>
                  <a:lnTo>
                    <a:pt x="81" y="0"/>
                  </a:lnTo>
                  <a:lnTo>
                    <a:pt x="77" y="5"/>
                  </a:lnTo>
                  <a:lnTo>
                    <a:pt x="75" y="7"/>
                  </a:lnTo>
                  <a:lnTo>
                    <a:pt x="67" y="10"/>
                  </a:lnTo>
                  <a:lnTo>
                    <a:pt x="57" y="14"/>
                  </a:lnTo>
                  <a:lnTo>
                    <a:pt x="47" y="16"/>
                  </a:lnTo>
                  <a:lnTo>
                    <a:pt x="32" y="18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16" y="28"/>
                  </a:lnTo>
                  <a:lnTo>
                    <a:pt x="32" y="28"/>
                  </a:lnTo>
                  <a:lnTo>
                    <a:pt x="47" y="26"/>
                  </a:lnTo>
                  <a:lnTo>
                    <a:pt x="61" y="25"/>
                  </a:lnTo>
                  <a:lnTo>
                    <a:pt x="71" y="21"/>
                  </a:lnTo>
                  <a:lnTo>
                    <a:pt x="83" y="18"/>
                  </a:lnTo>
                  <a:lnTo>
                    <a:pt x="89" y="9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4" name="Freeform 163"/>
            <p:cNvSpPr>
              <a:spLocks/>
            </p:cNvSpPr>
            <p:nvPr/>
          </p:nvSpPr>
          <p:spPr bwMode="auto">
            <a:xfrm>
              <a:off x="3582" y="1718"/>
              <a:ext cx="79" cy="51"/>
            </a:xfrm>
            <a:custGeom>
              <a:avLst/>
              <a:gdLst>
                <a:gd name="T0" fmla="*/ 0 w 79"/>
                <a:gd name="T1" fmla="*/ 10 h 51"/>
                <a:gd name="T2" fmla="*/ 0 w 79"/>
                <a:gd name="T3" fmla="*/ 10 h 51"/>
                <a:gd name="T4" fmla="*/ 14 w 79"/>
                <a:gd name="T5" fmla="*/ 14 h 51"/>
                <a:gd name="T6" fmla="*/ 27 w 79"/>
                <a:gd name="T7" fmla="*/ 17 h 51"/>
                <a:gd name="T8" fmla="*/ 41 w 79"/>
                <a:gd name="T9" fmla="*/ 23 h 51"/>
                <a:gd name="T10" fmla="*/ 51 w 79"/>
                <a:gd name="T11" fmla="*/ 28 h 51"/>
                <a:gd name="T12" fmla="*/ 57 w 79"/>
                <a:gd name="T13" fmla="*/ 33 h 51"/>
                <a:gd name="T14" fmla="*/ 63 w 79"/>
                <a:gd name="T15" fmla="*/ 40 h 51"/>
                <a:gd name="T16" fmla="*/ 67 w 79"/>
                <a:gd name="T17" fmla="*/ 44 h 51"/>
                <a:gd name="T18" fmla="*/ 67 w 79"/>
                <a:gd name="T19" fmla="*/ 51 h 51"/>
                <a:gd name="T20" fmla="*/ 79 w 79"/>
                <a:gd name="T21" fmla="*/ 51 h 51"/>
                <a:gd name="T22" fmla="*/ 79 w 79"/>
                <a:gd name="T23" fmla="*/ 44 h 51"/>
                <a:gd name="T24" fmla="*/ 75 w 79"/>
                <a:gd name="T25" fmla="*/ 33 h 51"/>
                <a:gd name="T26" fmla="*/ 69 w 79"/>
                <a:gd name="T27" fmla="*/ 26 h 51"/>
                <a:gd name="T28" fmla="*/ 59 w 79"/>
                <a:gd name="T29" fmla="*/ 17 h 51"/>
                <a:gd name="T30" fmla="*/ 45 w 79"/>
                <a:gd name="T31" fmla="*/ 12 h 51"/>
                <a:gd name="T32" fmla="*/ 31 w 79"/>
                <a:gd name="T33" fmla="*/ 7 h 51"/>
                <a:gd name="T34" fmla="*/ 18 w 79"/>
                <a:gd name="T35" fmla="*/ 3 h 51"/>
                <a:gd name="T36" fmla="*/ 0 w 79"/>
                <a:gd name="T37" fmla="*/ 0 h 51"/>
                <a:gd name="T38" fmla="*/ 0 w 79"/>
                <a:gd name="T39" fmla="*/ 0 h 51"/>
                <a:gd name="T40" fmla="*/ 0 w 79"/>
                <a:gd name="T41" fmla="*/ 10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0" y="10"/>
                  </a:moveTo>
                  <a:lnTo>
                    <a:pt x="0" y="10"/>
                  </a:lnTo>
                  <a:lnTo>
                    <a:pt x="14" y="14"/>
                  </a:lnTo>
                  <a:lnTo>
                    <a:pt x="27" y="17"/>
                  </a:lnTo>
                  <a:lnTo>
                    <a:pt x="41" y="23"/>
                  </a:lnTo>
                  <a:lnTo>
                    <a:pt x="51" y="28"/>
                  </a:lnTo>
                  <a:lnTo>
                    <a:pt x="57" y="33"/>
                  </a:lnTo>
                  <a:lnTo>
                    <a:pt x="63" y="40"/>
                  </a:lnTo>
                  <a:lnTo>
                    <a:pt x="67" y="44"/>
                  </a:lnTo>
                  <a:lnTo>
                    <a:pt x="67" y="51"/>
                  </a:lnTo>
                  <a:lnTo>
                    <a:pt x="79" y="51"/>
                  </a:lnTo>
                  <a:lnTo>
                    <a:pt x="79" y="44"/>
                  </a:lnTo>
                  <a:lnTo>
                    <a:pt x="75" y="33"/>
                  </a:lnTo>
                  <a:lnTo>
                    <a:pt x="69" y="26"/>
                  </a:lnTo>
                  <a:lnTo>
                    <a:pt x="59" y="17"/>
                  </a:lnTo>
                  <a:lnTo>
                    <a:pt x="45" y="12"/>
                  </a:lnTo>
                  <a:lnTo>
                    <a:pt x="31" y="7"/>
                  </a:lnTo>
                  <a:lnTo>
                    <a:pt x="18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5" name="Freeform 164"/>
            <p:cNvSpPr>
              <a:spLocks/>
            </p:cNvSpPr>
            <p:nvPr/>
          </p:nvSpPr>
          <p:spPr bwMode="auto">
            <a:xfrm>
              <a:off x="3489" y="1714"/>
              <a:ext cx="93" cy="30"/>
            </a:xfrm>
            <a:custGeom>
              <a:avLst/>
              <a:gdLst>
                <a:gd name="T0" fmla="*/ 12 w 93"/>
                <a:gd name="T1" fmla="*/ 30 h 30"/>
                <a:gd name="T2" fmla="*/ 12 w 93"/>
                <a:gd name="T3" fmla="*/ 30 h 30"/>
                <a:gd name="T4" fmla="*/ 16 w 93"/>
                <a:gd name="T5" fmla="*/ 25 h 30"/>
                <a:gd name="T6" fmla="*/ 18 w 93"/>
                <a:gd name="T7" fmla="*/ 23 h 30"/>
                <a:gd name="T8" fmla="*/ 26 w 93"/>
                <a:gd name="T9" fmla="*/ 18 h 30"/>
                <a:gd name="T10" fmla="*/ 36 w 93"/>
                <a:gd name="T11" fmla="*/ 14 h 30"/>
                <a:gd name="T12" fmla="*/ 45 w 93"/>
                <a:gd name="T13" fmla="*/ 13 h 30"/>
                <a:gd name="T14" fmla="*/ 61 w 93"/>
                <a:gd name="T15" fmla="*/ 14 h 30"/>
                <a:gd name="T16" fmla="*/ 77 w 93"/>
                <a:gd name="T17" fmla="*/ 13 h 30"/>
                <a:gd name="T18" fmla="*/ 93 w 93"/>
                <a:gd name="T19" fmla="*/ 14 h 30"/>
                <a:gd name="T20" fmla="*/ 93 w 93"/>
                <a:gd name="T21" fmla="*/ 4 h 30"/>
                <a:gd name="T22" fmla="*/ 77 w 93"/>
                <a:gd name="T23" fmla="*/ 2 h 30"/>
                <a:gd name="T24" fmla="*/ 61 w 93"/>
                <a:gd name="T25" fmla="*/ 0 h 30"/>
                <a:gd name="T26" fmla="*/ 45 w 93"/>
                <a:gd name="T27" fmla="*/ 2 h 30"/>
                <a:gd name="T28" fmla="*/ 32 w 93"/>
                <a:gd name="T29" fmla="*/ 4 h 30"/>
                <a:gd name="T30" fmla="*/ 22 w 93"/>
                <a:gd name="T31" fmla="*/ 7 h 30"/>
                <a:gd name="T32" fmla="*/ 10 w 93"/>
                <a:gd name="T33" fmla="*/ 13 h 30"/>
                <a:gd name="T34" fmla="*/ 4 w 93"/>
                <a:gd name="T35" fmla="*/ 21 h 30"/>
                <a:gd name="T36" fmla="*/ 0 w 93"/>
                <a:gd name="T37" fmla="*/ 30 h 30"/>
                <a:gd name="T38" fmla="*/ 0 w 93"/>
                <a:gd name="T39" fmla="*/ 30 h 30"/>
                <a:gd name="T40" fmla="*/ 12 w 93"/>
                <a:gd name="T41" fmla="*/ 3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30">
                  <a:moveTo>
                    <a:pt x="12" y="30"/>
                  </a:moveTo>
                  <a:lnTo>
                    <a:pt x="12" y="30"/>
                  </a:lnTo>
                  <a:lnTo>
                    <a:pt x="16" y="25"/>
                  </a:lnTo>
                  <a:lnTo>
                    <a:pt x="18" y="23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5" y="13"/>
                  </a:lnTo>
                  <a:lnTo>
                    <a:pt x="61" y="14"/>
                  </a:lnTo>
                  <a:lnTo>
                    <a:pt x="77" y="13"/>
                  </a:lnTo>
                  <a:lnTo>
                    <a:pt x="93" y="14"/>
                  </a:lnTo>
                  <a:lnTo>
                    <a:pt x="93" y="4"/>
                  </a:lnTo>
                  <a:lnTo>
                    <a:pt x="77" y="2"/>
                  </a:lnTo>
                  <a:lnTo>
                    <a:pt x="61" y="0"/>
                  </a:lnTo>
                  <a:lnTo>
                    <a:pt x="45" y="2"/>
                  </a:lnTo>
                  <a:lnTo>
                    <a:pt x="32" y="4"/>
                  </a:lnTo>
                  <a:lnTo>
                    <a:pt x="22" y="7"/>
                  </a:lnTo>
                  <a:lnTo>
                    <a:pt x="10" y="13"/>
                  </a:lnTo>
                  <a:lnTo>
                    <a:pt x="4" y="21"/>
                  </a:lnTo>
                  <a:lnTo>
                    <a:pt x="0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6" name="Freeform 165"/>
            <p:cNvSpPr>
              <a:spLocks/>
            </p:cNvSpPr>
            <p:nvPr/>
          </p:nvSpPr>
          <p:spPr bwMode="auto">
            <a:xfrm>
              <a:off x="3489" y="1744"/>
              <a:ext cx="79" cy="51"/>
            </a:xfrm>
            <a:custGeom>
              <a:avLst/>
              <a:gdLst>
                <a:gd name="T0" fmla="*/ 79 w 79"/>
                <a:gd name="T1" fmla="*/ 41 h 51"/>
                <a:gd name="T2" fmla="*/ 79 w 79"/>
                <a:gd name="T3" fmla="*/ 41 h 51"/>
                <a:gd name="T4" fmla="*/ 65 w 79"/>
                <a:gd name="T5" fmla="*/ 37 h 51"/>
                <a:gd name="T6" fmla="*/ 51 w 79"/>
                <a:gd name="T7" fmla="*/ 34 h 51"/>
                <a:gd name="T8" fmla="*/ 39 w 79"/>
                <a:gd name="T9" fmla="*/ 28 h 51"/>
                <a:gd name="T10" fmla="*/ 30 w 79"/>
                <a:gd name="T11" fmla="*/ 21 h 51"/>
                <a:gd name="T12" fmla="*/ 20 w 79"/>
                <a:gd name="T13" fmla="*/ 16 h 51"/>
                <a:gd name="T14" fmla="*/ 16 w 79"/>
                <a:gd name="T15" fmla="*/ 11 h 51"/>
                <a:gd name="T16" fmla="*/ 12 w 79"/>
                <a:gd name="T17" fmla="*/ 7 h 51"/>
                <a:gd name="T18" fmla="*/ 12 w 79"/>
                <a:gd name="T19" fmla="*/ 0 h 51"/>
                <a:gd name="T20" fmla="*/ 0 w 79"/>
                <a:gd name="T21" fmla="*/ 0 h 51"/>
                <a:gd name="T22" fmla="*/ 0 w 79"/>
                <a:gd name="T23" fmla="*/ 7 h 51"/>
                <a:gd name="T24" fmla="*/ 4 w 79"/>
                <a:gd name="T25" fmla="*/ 18 h 51"/>
                <a:gd name="T26" fmla="*/ 12 w 79"/>
                <a:gd name="T27" fmla="*/ 27 h 51"/>
                <a:gd name="T28" fmla="*/ 22 w 79"/>
                <a:gd name="T29" fmla="*/ 32 h 51"/>
                <a:gd name="T30" fmla="*/ 32 w 79"/>
                <a:gd name="T31" fmla="*/ 39 h 51"/>
                <a:gd name="T32" fmla="*/ 47 w 79"/>
                <a:gd name="T33" fmla="*/ 44 h 51"/>
                <a:gd name="T34" fmla="*/ 61 w 79"/>
                <a:gd name="T35" fmla="*/ 48 h 51"/>
                <a:gd name="T36" fmla="*/ 79 w 79"/>
                <a:gd name="T37" fmla="*/ 51 h 51"/>
                <a:gd name="T38" fmla="*/ 79 w 79"/>
                <a:gd name="T39" fmla="*/ 51 h 51"/>
                <a:gd name="T40" fmla="*/ 79 w 79"/>
                <a:gd name="T41" fmla="*/ 41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79" y="41"/>
                  </a:moveTo>
                  <a:lnTo>
                    <a:pt x="79" y="41"/>
                  </a:lnTo>
                  <a:lnTo>
                    <a:pt x="65" y="37"/>
                  </a:lnTo>
                  <a:lnTo>
                    <a:pt x="51" y="34"/>
                  </a:lnTo>
                  <a:lnTo>
                    <a:pt x="39" y="28"/>
                  </a:lnTo>
                  <a:lnTo>
                    <a:pt x="30" y="21"/>
                  </a:lnTo>
                  <a:lnTo>
                    <a:pt x="20" y="16"/>
                  </a:lnTo>
                  <a:lnTo>
                    <a:pt x="16" y="11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2" y="27"/>
                  </a:lnTo>
                  <a:lnTo>
                    <a:pt x="22" y="32"/>
                  </a:lnTo>
                  <a:lnTo>
                    <a:pt x="32" y="39"/>
                  </a:lnTo>
                  <a:lnTo>
                    <a:pt x="47" y="44"/>
                  </a:lnTo>
                  <a:lnTo>
                    <a:pt x="61" y="48"/>
                  </a:lnTo>
                  <a:lnTo>
                    <a:pt x="79" y="51"/>
                  </a:lnTo>
                  <a:lnTo>
                    <a:pt x="79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7" name="Freeform 166"/>
            <p:cNvSpPr>
              <a:spLocks/>
            </p:cNvSpPr>
            <p:nvPr/>
          </p:nvSpPr>
          <p:spPr bwMode="auto">
            <a:xfrm>
              <a:off x="3189" y="1755"/>
              <a:ext cx="162" cy="67"/>
            </a:xfrm>
            <a:custGeom>
              <a:avLst/>
              <a:gdLst>
                <a:gd name="T0" fmla="*/ 79 w 162"/>
                <a:gd name="T1" fmla="*/ 67 h 67"/>
                <a:gd name="T2" fmla="*/ 95 w 162"/>
                <a:gd name="T3" fmla="*/ 67 h 67"/>
                <a:gd name="T4" fmla="*/ 111 w 162"/>
                <a:gd name="T5" fmla="*/ 65 h 67"/>
                <a:gd name="T6" fmla="*/ 124 w 162"/>
                <a:gd name="T7" fmla="*/ 62 h 67"/>
                <a:gd name="T8" fmla="*/ 136 w 162"/>
                <a:gd name="T9" fmla="*/ 58 h 67"/>
                <a:gd name="T10" fmla="*/ 146 w 162"/>
                <a:gd name="T11" fmla="*/ 53 h 67"/>
                <a:gd name="T12" fmla="*/ 154 w 162"/>
                <a:gd name="T13" fmla="*/ 47 h 67"/>
                <a:gd name="T14" fmla="*/ 160 w 162"/>
                <a:gd name="T15" fmla="*/ 42 h 67"/>
                <a:gd name="T16" fmla="*/ 162 w 162"/>
                <a:gd name="T17" fmla="*/ 35 h 67"/>
                <a:gd name="T18" fmla="*/ 160 w 162"/>
                <a:gd name="T19" fmla="*/ 28 h 67"/>
                <a:gd name="T20" fmla="*/ 156 w 162"/>
                <a:gd name="T21" fmla="*/ 21 h 67"/>
                <a:gd name="T22" fmla="*/ 148 w 162"/>
                <a:gd name="T23" fmla="*/ 16 h 67"/>
                <a:gd name="T24" fmla="*/ 138 w 162"/>
                <a:gd name="T25" fmla="*/ 10 h 67"/>
                <a:gd name="T26" fmla="*/ 126 w 162"/>
                <a:gd name="T27" fmla="*/ 5 h 67"/>
                <a:gd name="T28" fmla="*/ 113 w 162"/>
                <a:gd name="T29" fmla="*/ 3 h 67"/>
                <a:gd name="T30" fmla="*/ 97 w 162"/>
                <a:gd name="T31" fmla="*/ 0 h 67"/>
                <a:gd name="T32" fmla="*/ 81 w 162"/>
                <a:gd name="T33" fmla="*/ 0 h 67"/>
                <a:gd name="T34" fmla="*/ 65 w 162"/>
                <a:gd name="T35" fmla="*/ 0 h 67"/>
                <a:gd name="T36" fmla="*/ 50 w 162"/>
                <a:gd name="T37" fmla="*/ 2 h 67"/>
                <a:gd name="T38" fmla="*/ 36 w 162"/>
                <a:gd name="T39" fmla="*/ 3 h 67"/>
                <a:gd name="T40" fmla="*/ 24 w 162"/>
                <a:gd name="T41" fmla="*/ 7 h 67"/>
                <a:gd name="T42" fmla="*/ 14 w 162"/>
                <a:gd name="T43" fmla="*/ 12 h 67"/>
                <a:gd name="T44" fmla="*/ 6 w 162"/>
                <a:gd name="T45" fmla="*/ 17 h 67"/>
                <a:gd name="T46" fmla="*/ 2 w 162"/>
                <a:gd name="T47" fmla="*/ 24 h 67"/>
                <a:gd name="T48" fmla="*/ 0 w 162"/>
                <a:gd name="T49" fmla="*/ 32 h 67"/>
                <a:gd name="T50" fmla="*/ 2 w 162"/>
                <a:gd name="T51" fmla="*/ 39 h 67"/>
                <a:gd name="T52" fmla="*/ 6 w 162"/>
                <a:gd name="T53" fmla="*/ 44 h 67"/>
                <a:gd name="T54" fmla="*/ 12 w 162"/>
                <a:gd name="T55" fmla="*/ 49 h 67"/>
                <a:gd name="T56" fmla="*/ 22 w 162"/>
                <a:gd name="T57" fmla="*/ 54 h 67"/>
                <a:gd name="T58" fmla="*/ 34 w 162"/>
                <a:gd name="T59" fmla="*/ 60 h 67"/>
                <a:gd name="T60" fmla="*/ 48 w 162"/>
                <a:gd name="T61" fmla="*/ 63 h 67"/>
                <a:gd name="T62" fmla="*/ 63 w 162"/>
                <a:gd name="T63" fmla="*/ 65 h 67"/>
                <a:gd name="T64" fmla="*/ 79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79" y="67"/>
                  </a:moveTo>
                  <a:lnTo>
                    <a:pt x="95" y="67"/>
                  </a:lnTo>
                  <a:lnTo>
                    <a:pt x="111" y="65"/>
                  </a:lnTo>
                  <a:lnTo>
                    <a:pt x="124" y="62"/>
                  </a:lnTo>
                  <a:lnTo>
                    <a:pt x="136" y="58"/>
                  </a:lnTo>
                  <a:lnTo>
                    <a:pt x="146" y="53"/>
                  </a:lnTo>
                  <a:lnTo>
                    <a:pt x="154" y="47"/>
                  </a:lnTo>
                  <a:lnTo>
                    <a:pt x="160" y="42"/>
                  </a:lnTo>
                  <a:lnTo>
                    <a:pt x="162" y="35"/>
                  </a:lnTo>
                  <a:lnTo>
                    <a:pt x="160" y="28"/>
                  </a:lnTo>
                  <a:lnTo>
                    <a:pt x="156" y="21"/>
                  </a:lnTo>
                  <a:lnTo>
                    <a:pt x="148" y="16"/>
                  </a:lnTo>
                  <a:lnTo>
                    <a:pt x="138" y="10"/>
                  </a:lnTo>
                  <a:lnTo>
                    <a:pt x="126" y="5"/>
                  </a:lnTo>
                  <a:lnTo>
                    <a:pt x="113" y="3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50" y="2"/>
                  </a:lnTo>
                  <a:lnTo>
                    <a:pt x="36" y="3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6" y="17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2" y="49"/>
                  </a:lnTo>
                  <a:lnTo>
                    <a:pt x="22" y="54"/>
                  </a:lnTo>
                  <a:lnTo>
                    <a:pt x="34" y="60"/>
                  </a:lnTo>
                  <a:lnTo>
                    <a:pt x="48" y="63"/>
                  </a:lnTo>
                  <a:lnTo>
                    <a:pt x="63" y="65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8" name="Freeform 167"/>
            <p:cNvSpPr>
              <a:spLocks/>
            </p:cNvSpPr>
            <p:nvPr/>
          </p:nvSpPr>
          <p:spPr bwMode="auto">
            <a:xfrm>
              <a:off x="3268" y="1790"/>
              <a:ext cx="91" cy="39"/>
            </a:xfrm>
            <a:custGeom>
              <a:avLst/>
              <a:gdLst>
                <a:gd name="T0" fmla="*/ 75 w 91"/>
                <a:gd name="T1" fmla="*/ 0 h 39"/>
                <a:gd name="T2" fmla="*/ 77 w 91"/>
                <a:gd name="T3" fmla="*/ 0 h 39"/>
                <a:gd name="T4" fmla="*/ 75 w 91"/>
                <a:gd name="T5" fmla="*/ 5 h 39"/>
                <a:gd name="T6" fmla="*/ 71 w 91"/>
                <a:gd name="T7" fmla="*/ 7 h 39"/>
                <a:gd name="T8" fmla="*/ 63 w 91"/>
                <a:gd name="T9" fmla="*/ 12 h 39"/>
                <a:gd name="T10" fmla="*/ 55 w 91"/>
                <a:gd name="T11" fmla="*/ 18 h 39"/>
                <a:gd name="T12" fmla="*/ 44 w 91"/>
                <a:gd name="T13" fmla="*/ 21 h 39"/>
                <a:gd name="T14" fmla="*/ 32 w 91"/>
                <a:gd name="T15" fmla="*/ 25 h 39"/>
                <a:gd name="T16" fmla="*/ 16 w 91"/>
                <a:gd name="T17" fmla="*/ 27 h 39"/>
                <a:gd name="T18" fmla="*/ 0 w 91"/>
                <a:gd name="T19" fmla="*/ 25 h 39"/>
                <a:gd name="T20" fmla="*/ 0 w 91"/>
                <a:gd name="T21" fmla="*/ 39 h 39"/>
                <a:gd name="T22" fmla="*/ 16 w 91"/>
                <a:gd name="T23" fmla="*/ 37 h 39"/>
                <a:gd name="T24" fmla="*/ 32 w 91"/>
                <a:gd name="T25" fmla="*/ 35 h 39"/>
                <a:gd name="T26" fmla="*/ 47 w 91"/>
                <a:gd name="T27" fmla="*/ 32 h 39"/>
                <a:gd name="T28" fmla="*/ 59 w 91"/>
                <a:gd name="T29" fmla="*/ 28 h 39"/>
                <a:gd name="T30" fmla="*/ 71 w 91"/>
                <a:gd name="T31" fmla="*/ 23 h 39"/>
                <a:gd name="T32" fmla="*/ 79 w 91"/>
                <a:gd name="T33" fmla="*/ 18 h 39"/>
                <a:gd name="T34" fmla="*/ 87 w 91"/>
                <a:gd name="T35" fmla="*/ 9 h 39"/>
                <a:gd name="T36" fmla="*/ 89 w 91"/>
                <a:gd name="T37" fmla="*/ 0 h 39"/>
                <a:gd name="T38" fmla="*/ 91 w 91"/>
                <a:gd name="T39" fmla="*/ 0 h 39"/>
                <a:gd name="T40" fmla="*/ 75 w 91"/>
                <a:gd name="T41" fmla="*/ 0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9">
                  <a:moveTo>
                    <a:pt x="75" y="0"/>
                  </a:moveTo>
                  <a:lnTo>
                    <a:pt x="77" y="0"/>
                  </a:lnTo>
                  <a:lnTo>
                    <a:pt x="75" y="5"/>
                  </a:lnTo>
                  <a:lnTo>
                    <a:pt x="71" y="7"/>
                  </a:lnTo>
                  <a:lnTo>
                    <a:pt x="63" y="12"/>
                  </a:lnTo>
                  <a:lnTo>
                    <a:pt x="55" y="18"/>
                  </a:lnTo>
                  <a:lnTo>
                    <a:pt x="44" y="21"/>
                  </a:lnTo>
                  <a:lnTo>
                    <a:pt x="32" y="25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0" y="39"/>
                  </a:lnTo>
                  <a:lnTo>
                    <a:pt x="16" y="37"/>
                  </a:lnTo>
                  <a:lnTo>
                    <a:pt x="32" y="35"/>
                  </a:lnTo>
                  <a:lnTo>
                    <a:pt x="47" y="32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8"/>
                  </a:lnTo>
                  <a:lnTo>
                    <a:pt x="87" y="9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9" name="Freeform 168"/>
            <p:cNvSpPr>
              <a:spLocks/>
            </p:cNvSpPr>
            <p:nvPr/>
          </p:nvSpPr>
          <p:spPr bwMode="auto">
            <a:xfrm>
              <a:off x="3270" y="1748"/>
              <a:ext cx="89" cy="42"/>
            </a:xfrm>
            <a:custGeom>
              <a:avLst/>
              <a:gdLst>
                <a:gd name="T0" fmla="*/ 0 w 89"/>
                <a:gd name="T1" fmla="*/ 12 h 42"/>
                <a:gd name="T2" fmla="*/ 0 w 89"/>
                <a:gd name="T3" fmla="*/ 14 h 42"/>
                <a:gd name="T4" fmla="*/ 16 w 89"/>
                <a:gd name="T5" fmla="*/ 12 h 42"/>
                <a:gd name="T6" fmla="*/ 32 w 89"/>
                <a:gd name="T7" fmla="*/ 16 h 42"/>
                <a:gd name="T8" fmla="*/ 43 w 89"/>
                <a:gd name="T9" fmla="*/ 17 h 42"/>
                <a:gd name="T10" fmla="*/ 55 w 89"/>
                <a:gd name="T11" fmla="*/ 23 h 42"/>
                <a:gd name="T12" fmla="*/ 63 w 89"/>
                <a:gd name="T13" fmla="*/ 28 h 42"/>
                <a:gd name="T14" fmla="*/ 69 w 89"/>
                <a:gd name="T15" fmla="*/ 31 h 42"/>
                <a:gd name="T16" fmla="*/ 73 w 89"/>
                <a:gd name="T17" fmla="*/ 37 h 42"/>
                <a:gd name="T18" fmla="*/ 73 w 89"/>
                <a:gd name="T19" fmla="*/ 42 h 42"/>
                <a:gd name="T20" fmla="*/ 89 w 89"/>
                <a:gd name="T21" fmla="*/ 42 h 42"/>
                <a:gd name="T22" fmla="*/ 85 w 89"/>
                <a:gd name="T23" fmla="*/ 33 h 42"/>
                <a:gd name="T24" fmla="*/ 81 w 89"/>
                <a:gd name="T25" fmla="*/ 24 h 42"/>
                <a:gd name="T26" fmla="*/ 71 w 89"/>
                <a:gd name="T27" fmla="*/ 17 h 42"/>
                <a:gd name="T28" fmla="*/ 59 w 89"/>
                <a:gd name="T29" fmla="*/ 12 h 42"/>
                <a:gd name="T30" fmla="*/ 47 w 89"/>
                <a:gd name="T31" fmla="*/ 7 h 42"/>
                <a:gd name="T32" fmla="*/ 32 w 89"/>
                <a:gd name="T33" fmla="*/ 5 h 42"/>
                <a:gd name="T34" fmla="*/ 16 w 89"/>
                <a:gd name="T35" fmla="*/ 1 h 42"/>
                <a:gd name="T36" fmla="*/ 0 w 89"/>
                <a:gd name="T37" fmla="*/ 0 h 42"/>
                <a:gd name="T38" fmla="*/ 0 w 89"/>
                <a:gd name="T39" fmla="*/ 1 h 42"/>
                <a:gd name="T40" fmla="*/ 0 w 89"/>
                <a:gd name="T41" fmla="*/ 1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0" y="12"/>
                  </a:moveTo>
                  <a:lnTo>
                    <a:pt x="0" y="14"/>
                  </a:lnTo>
                  <a:lnTo>
                    <a:pt x="16" y="12"/>
                  </a:lnTo>
                  <a:lnTo>
                    <a:pt x="32" y="16"/>
                  </a:lnTo>
                  <a:lnTo>
                    <a:pt x="43" y="17"/>
                  </a:lnTo>
                  <a:lnTo>
                    <a:pt x="55" y="23"/>
                  </a:lnTo>
                  <a:lnTo>
                    <a:pt x="63" y="28"/>
                  </a:lnTo>
                  <a:lnTo>
                    <a:pt x="69" y="31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9" y="42"/>
                  </a:lnTo>
                  <a:lnTo>
                    <a:pt x="85" y="33"/>
                  </a:lnTo>
                  <a:lnTo>
                    <a:pt x="81" y="24"/>
                  </a:lnTo>
                  <a:lnTo>
                    <a:pt x="71" y="17"/>
                  </a:lnTo>
                  <a:lnTo>
                    <a:pt x="59" y="12"/>
                  </a:lnTo>
                  <a:lnTo>
                    <a:pt x="47" y="7"/>
                  </a:lnTo>
                  <a:lnTo>
                    <a:pt x="32" y="5"/>
                  </a:lnTo>
                  <a:lnTo>
                    <a:pt x="16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0" name="Freeform 169"/>
            <p:cNvSpPr>
              <a:spLocks/>
            </p:cNvSpPr>
            <p:nvPr/>
          </p:nvSpPr>
          <p:spPr bwMode="auto">
            <a:xfrm>
              <a:off x="3181" y="1749"/>
              <a:ext cx="89" cy="38"/>
            </a:xfrm>
            <a:custGeom>
              <a:avLst/>
              <a:gdLst>
                <a:gd name="T0" fmla="*/ 14 w 89"/>
                <a:gd name="T1" fmla="*/ 38 h 38"/>
                <a:gd name="T2" fmla="*/ 16 w 89"/>
                <a:gd name="T3" fmla="*/ 38 h 38"/>
                <a:gd name="T4" fmla="*/ 16 w 89"/>
                <a:gd name="T5" fmla="*/ 32 h 38"/>
                <a:gd name="T6" fmla="*/ 20 w 89"/>
                <a:gd name="T7" fmla="*/ 27 h 38"/>
                <a:gd name="T8" fmla="*/ 26 w 89"/>
                <a:gd name="T9" fmla="*/ 23 h 38"/>
                <a:gd name="T10" fmla="*/ 34 w 89"/>
                <a:gd name="T11" fmla="*/ 18 h 38"/>
                <a:gd name="T12" fmla="*/ 44 w 89"/>
                <a:gd name="T13" fmla="*/ 15 h 38"/>
                <a:gd name="T14" fmla="*/ 58 w 89"/>
                <a:gd name="T15" fmla="*/ 13 h 38"/>
                <a:gd name="T16" fmla="*/ 73 w 89"/>
                <a:gd name="T17" fmla="*/ 11 h 38"/>
                <a:gd name="T18" fmla="*/ 89 w 89"/>
                <a:gd name="T19" fmla="*/ 11 h 38"/>
                <a:gd name="T20" fmla="*/ 89 w 89"/>
                <a:gd name="T21" fmla="*/ 0 h 38"/>
                <a:gd name="T22" fmla="*/ 73 w 89"/>
                <a:gd name="T23" fmla="*/ 0 h 38"/>
                <a:gd name="T24" fmla="*/ 58 w 89"/>
                <a:gd name="T25" fmla="*/ 2 h 38"/>
                <a:gd name="T26" fmla="*/ 44 w 89"/>
                <a:gd name="T27" fmla="*/ 4 h 38"/>
                <a:gd name="T28" fmla="*/ 30 w 89"/>
                <a:gd name="T29" fmla="*/ 8 h 38"/>
                <a:gd name="T30" fmla="*/ 18 w 89"/>
                <a:gd name="T31" fmla="*/ 13 h 38"/>
                <a:gd name="T32" fmla="*/ 8 w 89"/>
                <a:gd name="T33" fmla="*/ 20 h 38"/>
                <a:gd name="T34" fmla="*/ 4 w 89"/>
                <a:gd name="T35" fmla="*/ 29 h 38"/>
                <a:gd name="T36" fmla="*/ 0 w 89"/>
                <a:gd name="T37" fmla="*/ 38 h 38"/>
                <a:gd name="T38" fmla="*/ 2 w 89"/>
                <a:gd name="T39" fmla="*/ 38 h 38"/>
                <a:gd name="T40" fmla="*/ 14 w 89"/>
                <a:gd name="T41" fmla="*/ 38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8">
                  <a:moveTo>
                    <a:pt x="14" y="38"/>
                  </a:moveTo>
                  <a:lnTo>
                    <a:pt x="16" y="38"/>
                  </a:lnTo>
                  <a:lnTo>
                    <a:pt x="16" y="32"/>
                  </a:lnTo>
                  <a:lnTo>
                    <a:pt x="20" y="27"/>
                  </a:lnTo>
                  <a:lnTo>
                    <a:pt x="26" y="23"/>
                  </a:lnTo>
                  <a:lnTo>
                    <a:pt x="34" y="18"/>
                  </a:lnTo>
                  <a:lnTo>
                    <a:pt x="44" y="15"/>
                  </a:lnTo>
                  <a:lnTo>
                    <a:pt x="58" y="13"/>
                  </a:lnTo>
                  <a:lnTo>
                    <a:pt x="73" y="11"/>
                  </a:lnTo>
                  <a:lnTo>
                    <a:pt x="89" y="11"/>
                  </a:lnTo>
                  <a:lnTo>
                    <a:pt x="89" y="0"/>
                  </a:lnTo>
                  <a:lnTo>
                    <a:pt x="73" y="0"/>
                  </a:lnTo>
                  <a:lnTo>
                    <a:pt x="58" y="2"/>
                  </a:lnTo>
                  <a:lnTo>
                    <a:pt x="44" y="4"/>
                  </a:lnTo>
                  <a:lnTo>
                    <a:pt x="30" y="8"/>
                  </a:lnTo>
                  <a:lnTo>
                    <a:pt x="18" y="13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14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1" name="Freeform 170"/>
            <p:cNvSpPr>
              <a:spLocks/>
            </p:cNvSpPr>
            <p:nvPr/>
          </p:nvSpPr>
          <p:spPr bwMode="auto">
            <a:xfrm>
              <a:off x="3183" y="1787"/>
              <a:ext cx="85" cy="42"/>
            </a:xfrm>
            <a:custGeom>
              <a:avLst/>
              <a:gdLst>
                <a:gd name="T0" fmla="*/ 85 w 85"/>
                <a:gd name="T1" fmla="*/ 28 h 42"/>
                <a:gd name="T2" fmla="*/ 85 w 85"/>
                <a:gd name="T3" fmla="*/ 30 h 42"/>
                <a:gd name="T4" fmla="*/ 69 w 85"/>
                <a:gd name="T5" fmla="*/ 28 h 42"/>
                <a:gd name="T6" fmla="*/ 54 w 85"/>
                <a:gd name="T7" fmla="*/ 26 h 42"/>
                <a:gd name="T8" fmla="*/ 42 w 85"/>
                <a:gd name="T9" fmla="*/ 22 h 42"/>
                <a:gd name="T10" fmla="*/ 30 w 85"/>
                <a:gd name="T11" fmla="*/ 17 h 42"/>
                <a:gd name="T12" fmla="*/ 22 w 85"/>
                <a:gd name="T13" fmla="*/ 12 h 42"/>
                <a:gd name="T14" fmla="*/ 18 w 85"/>
                <a:gd name="T15" fmla="*/ 8 h 42"/>
                <a:gd name="T16" fmla="*/ 14 w 85"/>
                <a:gd name="T17" fmla="*/ 5 h 42"/>
                <a:gd name="T18" fmla="*/ 12 w 85"/>
                <a:gd name="T19" fmla="*/ 0 h 42"/>
                <a:gd name="T20" fmla="*/ 0 w 85"/>
                <a:gd name="T21" fmla="*/ 0 h 42"/>
                <a:gd name="T22" fmla="*/ 2 w 85"/>
                <a:gd name="T23" fmla="*/ 8 h 42"/>
                <a:gd name="T24" fmla="*/ 6 w 85"/>
                <a:gd name="T25" fmla="*/ 15 h 42"/>
                <a:gd name="T26" fmla="*/ 14 w 85"/>
                <a:gd name="T27" fmla="*/ 22 h 42"/>
                <a:gd name="T28" fmla="*/ 26 w 85"/>
                <a:gd name="T29" fmla="*/ 28 h 42"/>
                <a:gd name="T30" fmla="*/ 38 w 85"/>
                <a:gd name="T31" fmla="*/ 33 h 42"/>
                <a:gd name="T32" fmla="*/ 54 w 85"/>
                <a:gd name="T33" fmla="*/ 37 h 42"/>
                <a:gd name="T34" fmla="*/ 69 w 85"/>
                <a:gd name="T35" fmla="*/ 38 h 42"/>
                <a:gd name="T36" fmla="*/ 85 w 85"/>
                <a:gd name="T37" fmla="*/ 40 h 42"/>
                <a:gd name="T38" fmla="*/ 85 w 85"/>
                <a:gd name="T39" fmla="*/ 42 h 42"/>
                <a:gd name="T40" fmla="*/ 85 w 85"/>
                <a:gd name="T41" fmla="*/ 28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42">
                  <a:moveTo>
                    <a:pt x="85" y="28"/>
                  </a:moveTo>
                  <a:lnTo>
                    <a:pt x="85" y="30"/>
                  </a:lnTo>
                  <a:lnTo>
                    <a:pt x="69" y="28"/>
                  </a:lnTo>
                  <a:lnTo>
                    <a:pt x="54" y="26"/>
                  </a:lnTo>
                  <a:lnTo>
                    <a:pt x="42" y="22"/>
                  </a:lnTo>
                  <a:lnTo>
                    <a:pt x="30" y="17"/>
                  </a:lnTo>
                  <a:lnTo>
                    <a:pt x="22" y="12"/>
                  </a:lnTo>
                  <a:lnTo>
                    <a:pt x="18" y="8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6" y="15"/>
                  </a:lnTo>
                  <a:lnTo>
                    <a:pt x="14" y="22"/>
                  </a:lnTo>
                  <a:lnTo>
                    <a:pt x="26" y="28"/>
                  </a:lnTo>
                  <a:lnTo>
                    <a:pt x="38" y="33"/>
                  </a:lnTo>
                  <a:lnTo>
                    <a:pt x="54" y="37"/>
                  </a:lnTo>
                  <a:lnTo>
                    <a:pt x="69" y="38"/>
                  </a:lnTo>
                  <a:lnTo>
                    <a:pt x="85" y="40"/>
                  </a:lnTo>
                  <a:lnTo>
                    <a:pt x="85" y="42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2" name="Freeform 171"/>
            <p:cNvSpPr>
              <a:spLocks/>
            </p:cNvSpPr>
            <p:nvPr/>
          </p:nvSpPr>
          <p:spPr bwMode="auto">
            <a:xfrm>
              <a:off x="2868" y="1792"/>
              <a:ext cx="161" cy="67"/>
            </a:xfrm>
            <a:custGeom>
              <a:avLst/>
              <a:gdLst>
                <a:gd name="T0" fmla="*/ 81 w 161"/>
                <a:gd name="T1" fmla="*/ 67 h 67"/>
                <a:gd name="T2" fmla="*/ 96 w 161"/>
                <a:gd name="T3" fmla="*/ 67 h 67"/>
                <a:gd name="T4" fmla="*/ 112 w 161"/>
                <a:gd name="T5" fmla="*/ 65 h 67"/>
                <a:gd name="T6" fmla="*/ 126 w 161"/>
                <a:gd name="T7" fmla="*/ 63 h 67"/>
                <a:gd name="T8" fmla="*/ 138 w 161"/>
                <a:gd name="T9" fmla="*/ 58 h 67"/>
                <a:gd name="T10" fmla="*/ 148 w 161"/>
                <a:gd name="T11" fmla="*/ 55 h 67"/>
                <a:gd name="T12" fmla="*/ 156 w 161"/>
                <a:gd name="T13" fmla="*/ 49 h 67"/>
                <a:gd name="T14" fmla="*/ 159 w 161"/>
                <a:gd name="T15" fmla="*/ 42 h 67"/>
                <a:gd name="T16" fmla="*/ 161 w 161"/>
                <a:gd name="T17" fmla="*/ 35 h 67"/>
                <a:gd name="T18" fmla="*/ 159 w 161"/>
                <a:gd name="T19" fmla="*/ 28 h 67"/>
                <a:gd name="T20" fmla="*/ 156 w 161"/>
                <a:gd name="T21" fmla="*/ 23 h 67"/>
                <a:gd name="T22" fmla="*/ 148 w 161"/>
                <a:gd name="T23" fmla="*/ 17 h 67"/>
                <a:gd name="T24" fmla="*/ 138 w 161"/>
                <a:gd name="T25" fmla="*/ 12 h 67"/>
                <a:gd name="T26" fmla="*/ 126 w 161"/>
                <a:gd name="T27" fmla="*/ 7 h 67"/>
                <a:gd name="T28" fmla="*/ 112 w 161"/>
                <a:gd name="T29" fmla="*/ 3 h 67"/>
                <a:gd name="T30" fmla="*/ 96 w 161"/>
                <a:gd name="T31" fmla="*/ 2 h 67"/>
                <a:gd name="T32" fmla="*/ 81 w 161"/>
                <a:gd name="T33" fmla="*/ 0 h 67"/>
                <a:gd name="T34" fmla="*/ 65 w 161"/>
                <a:gd name="T35" fmla="*/ 0 h 67"/>
                <a:gd name="T36" fmla="*/ 49 w 161"/>
                <a:gd name="T37" fmla="*/ 2 h 67"/>
                <a:gd name="T38" fmla="*/ 35 w 161"/>
                <a:gd name="T39" fmla="*/ 5 h 67"/>
                <a:gd name="T40" fmla="*/ 23 w 161"/>
                <a:gd name="T41" fmla="*/ 9 h 67"/>
                <a:gd name="T42" fmla="*/ 13 w 161"/>
                <a:gd name="T43" fmla="*/ 14 h 67"/>
                <a:gd name="T44" fmla="*/ 6 w 161"/>
                <a:gd name="T45" fmla="*/ 19 h 67"/>
                <a:gd name="T46" fmla="*/ 2 w 161"/>
                <a:gd name="T47" fmla="*/ 25 h 67"/>
                <a:gd name="T48" fmla="*/ 0 w 161"/>
                <a:gd name="T49" fmla="*/ 32 h 67"/>
                <a:gd name="T50" fmla="*/ 2 w 161"/>
                <a:gd name="T51" fmla="*/ 39 h 67"/>
                <a:gd name="T52" fmla="*/ 6 w 161"/>
                <a:gd name="T53" fmla="*/ 46 h 67"/>
                <a:gd name="T54" fmla="*/ 13 w 161"/>
                <a:gd name="T55" fmla="*/ 51 h 67"/>
                <a:gd name="T56" fmla="*/ 23 w 161"/>
                <a:gd name="T57" fmla="*/ 56 h 67"/>
                <a:gd name="T58" fmla="*/ 35 w 161"/>
                <a:gd name="T59" fmla="*/ 62 h 67"/>
                <a:gd name="T60" fmla="*/ 49 w 161"/>
                <a:gd name="T61" fmla="*/ 63 h 67"/>
                <a:gd name="T62" fmla="*/ 65 w 161"/>
                <a:gd name="T63" fmla="*/ 67 h 67"/>
                <a:gd name="T64" fmla="*/ 81 w 161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7">
                  <a:moveTo>
                    <a:pt x="81" y="67"/>
                  </a:moveTo>
                  <a:lnTo>
                    <a:pt x="96" y="67"/>
                  </a:lnTo>
                  <a:lnTo>
                    <a:pt x="112" y="65"/>
                  </a:lnTo>
                  <a:lnTo>
                    <a:pt x="126" y="63"/>
                  </a:lnTo>
                  <a:lnTo>
                    <a:pt x="138" y="58"/>
                  </a:lnTo>
                  <a:lnTo>
                    <a:pt x="148" y="55"/>
                  </a:lnTo>
                  <a:lnTo>
                    <a:pt x="156" y="49"/>
                  </a:lnTo>
                  <a:lnTo>
                    <a:pt x="159" y="42"/>
                  </a:lnTo>
                  <a:lnTo>
                    <a:pt x="161" y="35"/>
                  </a:lnTo>
                  <a:lnTo>
                    <a:pt x="159" y="28"/>
                  </a:lnTo>
                  <a:lnTo>
                    <a:pt x="156" y="23"/>
                  </a:lnTo>
                  <a:lnTo>
                    <a:pt x="148" y="17"/>
                  </a:lnTo>
                  <a:lnTo>
                    <a:pt x="138" y="12"/>
                  </a:lnTo>
                  <a:lnTo>
                    <a:pt x="126" y="7"/>
                  </a:lnTo>
                  <a:lnTo>
                    <a:pt x="112" y="3"/>
                  </a:lnTo>
                  <a:lnTo>
                    <a:pt x="96" y="2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49" y="2"/>
                  </a:lnTo>
                  <a:lnTo>
                    <a:pt x="35" y="5"/>
                  </a:lnTo>
                  <a:lnTo>
                    <a:pt x="23" y="9"/>
                  </a:lnTo>
                  <a:lnTo>
                    <a:pt x="13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2" y="39"/>
                  </a:lnTo>
                  <a:lnTo>
                    <a:pt x="6" y="46"/>
                  </a:lnTo>
                  <a:lnTo>
                    <a:pt x="13" y="51"/>
                  </a:lnTo>
                  <a:lnTo>
                    <a:pt x="23" y="56"/>
                  </a:lnTo>
                  <a:lnTo>
                    <a:pt x="35" y="62"/>
                  </a:lnTo>
                  <a:lnTo>
                    <a:pt x="49" y="63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3" name="Freeform 172"/>
            <p:cNvSpPr>
              <a:spLocks/>
            </p:cNvSpPr>
            <p:nvPr/>
          </p:nvSpPr>
          <p:spPr bwMode="auto">
            <a:xfrm>
              <a:off x="2949" y="1827"/>
              <a:ext cx="88" cy="37"/>
            </a:xfrm>
            <a:custGeom>
              <a:avLst/>
              <a:gdLst>
                <a:gd name="T0" fmla="*/ 73 w 88"/>
                <a:gd name="T1" fmla="*/ 0 h 37"/>
                <a:gd name="T2" fmla="*/ 73 w 88"/>
                <a:gd name="T3" fmla="*/ 0 h 37"/>
                <a:gd name="T4" fmla="*/ 73 w 88"/>
                <a:gd name="T5" fmla="*/ 5 h 37"/>
                <a:gd name="T6" fmla="*/ 69 w 88"/>
                <a:gd name="T7" fmla="*/ 11 h 37"/>
                <a:gd name="T8" fmla="*/ 65 w 88"/>
                <a:gd name="T9" fmla="*/ 14 h 37"/>
                <a:gd name="T10" fmla="*/ 55 w 88"/>
                <a:gd name="T11" fmla="*/ 18 h 37"/>
                <a:gd name="T12" fmla="*/ 43 w 88"/>
                <a:gd name="T13" fmla="*/ 23 h 37"/>
                <a:gd name="T14" fmla="*/ 31 w 88"/>
                <a:gd name="T15" fmla="*/ 25 h 37"/>
                <a:gd name="T16" fmla="*/ 15 w 88"/>
                <a:gd name="T17" fmla="*/ 27 h 37"/>
                <a:gd name="T18" fmla="*/ 0 w 88"/>
                <a:gd name="T19" fmla="*/ 27 h 37"/>
                <a:gd name="T20" fmla="*/ 0 w 88"/>
                <a:gd name="T21" fmla="*/ 37 h 37"/>
                <a:gd name="T22" fmla="*/ 15 w 88"/>
                <a:gd name="T23" fmla="*/ 37 h 37"/>
                <a:gd name="T24" fmla="*/ 31 w 88"/>
                <a:gd name="T25" fmla="*/ 35 h 37"/>
                <a:gd name="T26" fmla="*/ 47 w 88"/>
                <a:gd name="T27" fmla="*/ 34 h 37"/>
                <a:gd name="T28" fmla="*/ 59 w 88"/>
                <a:gd name="T29" fmla="*/ 28 h 37"/>
                <a:gd name="T30" fmla="*/ 69 w 88"/>
                <a:gd name="T31" fmla="*/ 25 h 37"/>
                <a:gd name="T32" fmla="*/ 80 w 88"/>
                <a:gd name="T33" fmla="*/ 18 h 37"/>
                <a:gd name="T34" fmla="*/ 84 w 88"/>
                <a:gd name="T35" fmla="*/ 9 h 37"/>
                <a:gd name="T36" fmla="*/ 88 w 88"/>
                <a:gd name="T37" fmla="*/ 0 h 37"/>
                <a:gd name="T38" fmla="*/ 88 w 88"/>
                <a:gd name="T39" fmla="*/ 0 h 37"/>
                <a:gd name="T40" fmla="*/ 73 w 88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37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69" y="11"/>
                  </a:lnTo>
                  <a:lnTo>
                    <a:pt x="65" y="14"/>
                  </a:lnTo>
                  <a:lnTo>
                    <a:pt x="55" y="18"/>
                  </a:lnTo>
                  <a:lnTo>
                    <a:pt x="43" y="23"/>
                  </a:lnTo>
                  <a:lnTo>
                    <a:pt x="31" y="25"/>
                  </a:lnTo>
                  <a:lnTo>
                    <a:pt x="15" y="27"/>
                  </a:lnTo>
                  <a:lnTo>
                    <a:pt x="0" y="27"/>
                  </a:lnTo>
                  <a:lnTo>
                    <a:pt x="0" y="37"/>
                  </a:lnTo>
                  <a:lnTo>
                    <a:pt x="15" y="37"/>
                  </a:lnTo>
                  <a:lnTo>
                    <a:pt x="31" y="35"/>
                  </a:lnTo>
                  <a:lnTo>
                    <a:pt x="47" y="34"/>
                  </a:lnTo>
                  <a:lnTo>
                    <a:pt x="59" y="28"/>
                  </a:lnTo>
                  <a:lnTo>
                    <a:pt x="69" y="25"/>
                  </a:lnTo>
                  <a:lnTo>
                    <a:pt x="80" y="18"/>
                  </a:lnTo>
                  <a:lnTo>
                    <a:pt x="84" y="9"/>
                  </a:lnTo>
                  <a:lnTo>
                    <a:pt x="88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" name="Freeform 173"/>
            <p:cNvSpPr>
              <a:spLocks/>
            </p:cNvSpPr>
            <p:nvPr/>
          </p:nvSpPr>
          <p:spPr bwMode="auto">
            <a:xfrm>
              <a:off x="2949" y="1785"/>
              <a:ext cx="88" cy="42"/>
            </a:xfrm>
            <a:custGeom>
              <a:avLst/>
              <a:gdLst>
                <a:gd name="T0" fmla="*/ 0 w 88"/>
                <a:gd name="T1" fmla="*/ 14 h 42"/>
                <a:gd name="T2" fmla="*/ 0 w 88"/>
                <a:gd name="T3" fmla="*/ 12 h 42"/>
                <a:gd name="T4" fmla="*/ 15 w 88"/>
                <a:gd name="T5" fmla="*/ 14 h 42"/>
                <a:gd name="T6" fmla="*/ 31 w 88"/>
                <a:gd name="T7" fmla="*/ 16 h 42"/>
                <a:gd name="T8" fmla="*/ 43 w 88"/>
                <a:gd name="T9" fmla="*/ 19 h 42"/>
                <a:gd name="T10" fmla="*/ 55 w 88"/>
                <a:gd name="T11" fmla="*/ 24 h 42"/>
                <a:gd name="T12" fmla="*/ 63 w 88"/>
                <a:gd name="T13" fmla="*/ 30 h 42"/>
                <a:gd name="T14" fmla="*/ 71 w 88"/>
                <a:gd name="T15" fmla="*/ 33 h 42"/>
                <a:gd name="T16" fmla="*/ 73 w 88"/>
                <a:gd name="T17" fmla="*/ 37 h 42"/>
                <a:gd name="T18" fmla="*/ 73 w 88"/>
                <a:gd name="T19" fmla="*/ 42 h 42"/>
                <a:gd name="T20" fmla="*/ 88 w 88"/>
                <a:gd name="T21" fmla="*/ 42 h 42"/>
                <a:gd name="T22" fmla="*/ 84 w 88"/>
                <a:gd name="T23" fmla="*/ 33 h 42"/>
                <a:gd name="T24" fmla="*/ 78 w 88"/>
                <a:gd name="T25" fmla="*/ 26 h 42"/>
                <a:gd name="T26" fmla="*/ 71 w 88"/>
                <a:gd name="T27" fmla="*/ 19 h 42"/>
                <a:gd name="T28" fmla="*/ 59 w 88"/>
                <a:gd name="T29" fmla="*/ 14 h 42"/>
                <a:gd name="T30" fmla="*/ 47 w 88"/>
                <a:gd name="T31" fmla="*/ 9 h 42"/>
                <a:gd name="T32" fmla="*/ 31 w 88"/>
                <a:gd name="T33" fmla="*/ 5 h 42"/>
                <a:gd name="T34" fmla="*/ 15 w 88"/>
                <a:gd name="T35" fmla="*/ 3 h 42"/>
                <a:gd name="T36" fmla="*/ 0 w 88"/>
                <a:gd name="T37" fmla="*/ 2 h 42"/>
                <a:gd name="T38" fmla="*/ 0 w 88"/>
                <a:gd name="T39" fmla="*/ 0 h 42"/>
                <a:gd name="T40" fmla="*/ 0 w 88"/>
                <a:gd name="T41" fmla="*/ 14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42">
                  <a:moveTo>
                    <a:pt x="0" y="14"/>
                  </a:moveTo>
                  <a:lnTo>
                    <a:pt x="0" y="12"/>
                  </a:lnTo>
                  <a:lnTo>
                    <a:pt x="15" y="14"/>
                  </a:lnTo>
                  <a:lnTo>
                    <a:pt x="31" y="16"/>
                  </a:lnTo>
                  <a:lnTo>
                    <a:pt x="43" y="19"/>
                  </a:lnTo>
                  <a:lnTo>
                    <a:pt x="55" y="24"/>
                  </a:lnTo>
                  <a:lnTo>
                    <a:pt x="63" y="30"/>
                  </a:lnTo>
                  <a:lnTo>
                    <a:pt x="71" y="33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8" y="42"/>
                  </a:lnTo>
                  <a:lnTo>
                    <a:pt x="84" y="33"/>
                  </a:lnTo>
                  <a:lnTo>
                    <a:pt x="78" y="26"/>
                  </a:lnTo>
                  <a:lnTo>
                    <a:pt x="71" y="19"/>
                  </a:lnTo>
                  <a:lnTo>
                    <a:pt x="59" y="14"/>
                  </a:lnTo>
                  <a:lnTo>
                    <a:pt x="47" y="9"/>
                  </a:lnTo>
                  <a:lnTo>
                    <a:pt x="31" y="5"/>
                  </a:lnTo>
                  <a:lnTo>
                    <a:pt x="15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5" name="Freeform 174"/>
            <p:cNvSpPr>
              <a:spLocks/>
            </p:cNvSpPr>
            <p:nvPr/>
          </p:nvSpPr>
          <p:spPr bwMode="auto">
            <a:xfrm>
              <a:off x="2860" y="1785"/>
              <a:ext cx="89" cy="39"/>
            </a:xfrm>
            <a:custGeom>
              <a:avLst/>
              <a:gdLst>
                <a:gd name="T0" fmla="*/ 16 w 89"/>
                <a:gd name="T1" fmla="*/ 39 h 39"/>
                <a:gd name="T2" fmla="*/ 16 w 89"/>
                <a:gd name="T3" fmla="*/ 39 h 39"/>
                <a:gd name="T4" fmla="*/ 16 w 89"/>
                <a:gd name="T5" fmla="*/ 33 h 39"/>
                <a:gd name="T6" fmla="*/ 18 w 89"/>
                <a:gd name="T7" fmla="*/ 30 h 39"/>
                <a:gd name="T8" fmla="*/ 25 w 89"/>
                <a:gd name="T9" fmla="*/ 26 h 39"/>
                <a:gd name="T10" fmla="*/ 33 w 89"/>
                <a:gd name="T11" fmla="*/ 21 h 39"/>
                <a:gd name="T12" fmla="*/ 45 w 89"/>
                <a:gd name="T13" fmla="*/ 17 h 39"/>
                <a:gd name="T14" fmla="*/ 57 w 89"/>
                <a:gd name="T15" fmla="*/ 14 h 39"/>
                <a:gd name="T16" fmla="*/ 73 w 89"/>
                <a:gd name="T17" fmla="*/ 12 h 39"/>
                <a:gd name="T18" fmla="*/ 89 w 89"/>
                <a:gd name="T19" fmla="*/ 14 h 39"/>
                <a:gd name="T20" fmla="*/ 89 w 89"/>
                <a:gd name="T21" fmla="*/ 0 h 39"/>
                <a:gd name="T22" fmla="*/ 73 w 89"/>
                <a:gd name="T23" fmla="*/ 2 h 39"/>
                <a:gd name="T24" fmla="*/ 57 w 89"/>
                <a:gd name="T25" fmla="*/ 3 h 39"/>
                <a:gd name="T26" fmla="*/ 41 w 89"/>
                <a:gd name="T27" fmla="*/ 7 h 39"/>
                <a:gd name="T28" fmla="*/ 29 w 89"/>
                <a:gd name="T29" fmla="*/ 10 h 39"/>
                <a:gd name="T30" fmla="*/ 18 w 89"/>
                <a:gd name="T31" fmla="*/ 16 h 39"/>
                <a:gd name="T32" fmla="*/ 10 w 89"/>
                <a:gd name="T33" fmla="*/ 23 h 39"/>
                <a:gd name="T34" fmla="*/ 4 w 89"/>
                <a:gd name="T35" fmla="*/ 30 h 39"/>
                <a:gd name="T36" fmla="*/ 0 w 89"/>
                <a:gd name="T37" fmla="*/ 39 h 39"/>
                <a:gd name="T38" fmla="*/ 0 w 89"/>
                <a:gd name="T39" fmla="*/ 39 h 39"/>
                <a:gd name="T40" fmla="*/ 16 w 89"/>
                <a:gd name="T41" fmla="*/ 39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16" y="39"/>
                  </a:moveTo>
                  <a:lnTo>
                    <a:pt x="16" y="39"/>
                  </a:lnTo>
                  <a:lnTo>
                    <a:pt x="16" y="33"/>
                  </a:lnTo>
                  <a:lnTo>
                    <a:pt x="18" y="30"/>
                  </a:lnTo>
                  <a:lnTo>
                    <a:pt x="25" y="26"/>
                  </a:lnTo>
                  <a:lnTo>
                    <a:pt x="33" y="21"/>
                  </a:lnTo>
                  <a:lnTo>
                    <a:pt x="45" y="17"/>
                  </a:lnTo>
                  <a:lnTo>
                    <a:pt x="57" y="14"/>
                  </a:lnTo>
                  <a:lnTo>
                    <a:pt x="73" y="12"/>
                  </a:lnTo>
                  <a:lnTo>
                    <a:pt x="89" y="14"/>
                  </a:lnTo>
                  <a:lnTo>
                    <a:pt x="89" y="0"/>
                  </a:lnTo>
                  <a:lnTo>
                    <a:pt x="73" y="2"/>
                  </a:lnTo>
                  <a:lnTo>
                    <a:pt x="57" y="3"/>
                  </a:lnTo>
                  <a:lnTo>
                    <a:pt x="41" y="7"/>
                  </a:lnTo>
                  <a:lnTo>
                    <a:pt x="29" y="10"/>
                  </a:lnTo>
                  <a:lnTo>
                    <a:pt x="18" y="16"/>
                  </a:lnTo>
                  <a:lnTo>
                    <a:pt x="10" y="23"/>
                  </a:lnTo>
                  <a:lnTo>
                    <a:pt x="4" y="30"/>
                  </a:lnTo>
                  <a:lnTo>
                    <a:pt x="0" y="3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6" name="Freeform 175"/>
            <p:cNvSpPr>
              <a:spLocks/>
            </p:cNvSpPr>
            <p:nvPr/>
          </p:nvSpPr>
          <p:spPr bwMode="auto">
            <a:xfrm>
              <a:off x="2860" y="1824"/>
              <a:ext cx="89" cy="42"/>
            </a:xfrm>
            <a:custGeom>
              <a:avLst/>
              <a:gdLst>
                <a:gd name="T0" fmla="*/ 89 w 89"/>
                <a:gd name="T1" fmla="*/ 30 h 42"/>
                <a:gd name="T2" fmla="*/ 89 w 89"/>
                <a:gd name="T3" fmla="*/ 28 h 42"/>
                <a:gd name="T4" fmla="*/ 73 w 89"/>
                <a:gd name="T5" fmla="*/ 30 h 42"/>
                <a:gd name="T6" fmla="*/ 57 w 89"/>
                <a:gd name="T7" fmla="*/ 26 h 42"/>
                <a:gd name="T8" fmla="*/ 45 w 89"/>
                <a:gd name="T9" fmla="*/ 24 h 42"/>
                <a:gd name="T10" fmla="*/ 33 w 89"/>
                <a:gd name="T11" fmla="*/ 19 h 42"/>
                <a:gd name="T12" fmla="*/ 25 w 89"/>
                <a:gd name="T13" fmla="*/ 14 h 42"/>
                <a:gd name="T14" fmla="*/ 20 w 89"/>
                <a:gd name="T15" fmla="*/ 10 h 42"/>
                <a:gd name="T16" fmla="*/ 16 w 89"/>
                <a:gd name="T17" fmla="*/ 5 h 42"/>
                <a:gd name="T18" fmla="*/ 16 w 89"/>
                <a:gd name="T19" fmla="*/ 0 h 42"/>
                <a:gd name="T20" fmla="*/ 0 w 89"/>
                <a:gd name="T21" fmla="*/ 0 h 42"/>
                <a:gd name="T22" fmla="*/ 4 w 89"/>
                <a:gd name="T23" fmla="*/ 8 h 42"/>
                <a:gd name="T24" fmla="*/ 8 w 89"/>
                <a:gd name="T25" fmla="*/ 17 h 42"/>
                <a:gd name="T26" fmla="*/ 18 w 89"/>
                <a:gd name="T27" fmla="*/ 24 h 42"/>
                <a:gd name="T28" fmla="*/ 29 w 89"/>
                <a:gd name="T29" fmla="*/ 30 h 42"/>
                <a:gd name="T30" fmla="*/ 41 w 89"/>
                <a:gd name="T31" fmla="*/ 35 h 42"/>
                <a:gd name="T32" fmla="*/ 57 w 89"/>
                <a:gd name="T33" fmla="*/ 37 h 42"/>
                <a:gd name="T34" fmla="*/ 73 w 89"/>
                <a:gd name="T35" fmla="*/ 40 h 42"/>
                <a:gd name="T36" fmla="*/ 89 w 89"/>
                <a:gd name="T37" fmla="*/ 42 h 42"/>
                <a:gd name="T38" fmla="*/ 89 w 89"/>
                <a:gd name="T39" fmla="*/ 40 h 42"/>
                <a:gd name="T40" fmla="*/ 89 w 89"/>
                <a:gd name="T41" fmla="*/ 3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89" y="30"/>
                  </a:moveTo>
                  <a:lnTo>
                    <a:pt x="89" y="28"/>
                  </a:lnTo>
                  <a:lnTo>
                    <a:pt x="73" y="30"/>
                  </a:lnTo>
                  <a:lnTo>
                    <a:pt x="57" y="26"/>
                  </a:lnTo>
                  <a:lnTo>
                    <a:pt x="45" y="24"/>
                  </a:lnTo>
                  <a:lnTo>
                    <a:pt x="33" y="19"/>
                  </a:lnTo>
                  <a:lnTo>
                    <a:pt x="25" y="14"/>
                  </a:lnTo>
                  <a:lnTo>
                    <a:pt x="20" y="10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8" y="17"/>
                  </a:lnTo>
                  <a:lnTo>
                    <a:pt x="18" y="24"/>
                  </a:lnTo>
                  <a:lnTo>
                    <a:pt x="29" y="30"/>
                  </a:lnTo>
                  <a:lnTo>
                    <a:pt x="41" y="35"/>
                  </a:lnTo>
                  <a:lnTo>
                    <a:pt x="57" y="37"/>
                  </a:lnTo>
                  <a:lnTo>
                    <a:pt x="73" y="40"/>
                  </a:lnTo>
                  <a:lnTo>
                    <a:pt x="89" y="42"/>
                  </a:lnTo>
                  <a:lnTo>
                    <a:pt x="89" y="40"/>
                  </a:lnTo>
                  <a:lnTo>
                    <a:pt x="8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7" name="Freeform 176"/>
            <p:cNvSpPr>
              <a:spLocks/>
            </p:cNvSpPr>
            <p:nvPr/>
          </p:nvSpPr>
          <p:spPr bwMode="auto">
            <a:xfrm>
              <a:off x="2903" y="1739"/>
              <a:ext cx="162" cy="67"/>
            </a:xfrm>
            <a:custGeom>
              <a:avLst/>
              <a:gdLst>
                <a:gd name="T0" fmla="*/ 81 w 162"/>
                <a:gd name="T1" fmla="*/ 67 h 67"/>
                <a:gd name="T2" fmla="*/ 97 w 162"/>
                <a:gd name="T3" fmla="*/ 65 h 67"/>
                <a:gd name="T4" fmla="*/ 113 w 162"/>
                <a:gd name="T5" fmla="*/ 63 h 67"/>
                <a:gd name="T6" fmla="*/ 126 w 162"/>
                <a:gd name="T7" fmla="*/ 60 h 67"/>
                <a:gd name="T8" fmla="*/ 138 w 162"/>
                <a:gd name="T9" fmla="*/ 55 h 67"/>
                <a:gd name="T10" fmla="*/ 148 w 162"/>
                <a:gd name="T11" fmla="*/ 49 h 67"/>
                <a:gd name="T12" fmla="*/ 156 w 162"/>
                <a:gd name="T13" fmla="*/ 44 h 67"/>
                <a:gd name="T14" fmla="*/ 160 w 162"/>
                <a:gd name="T15" fmla="*/ 39 h 67"/>
                <a:gd name="T16" fmla="*/ 162 w 162"/>
                <a:gd name="T17" fmla="*/ 32 h 67"/>
                <a:gd name="T18" fmla="*/ 160 w 162"/>
                <a:gd name="T19" fmla="*/ 25 h 67"/>
                <a:gd name="T20" fmla="*/ 156 w 162"/>
                <a:gd name="T21" fmla="*/ 18 h 67"/>
                <a:gd name="T22" fmla="*/ 148 w 162"/>
                <a:gd name="T23" fmla="*/ 12 h 67"/>
                <a:gd name="T24" fmla="*/ 138 w 162"/>
                <a:gd name="T25" fmla="*/ 7 h 67"/>
                <a:gd name="T26" fmla="*/ 124 w 162"/>
                <a:gd name="T27" fmla="*/ 3 h 67"/>
                <a:gd name="T28" fmla="*/ 111 w 162"/>
                <a:gd name="T29" fmla="*/ 2 h 67"/>
                <a:gd name="T30" fmla="*/ 95 w 162"/>
                <a:gd name="T31" fmla="*/ 0 h 67"/>
                <a:gd name="T32" fmla="*/ 79 w 162"/>
                <a:gd name="T33" fmla="*/ 0 h 67"/>
                <a:gd name="T34" fmla="*/ 63 w 162"/>
                <a:gd name="T35" fmla="*/ 0 h 67"/>
                <a:gd name="T36" fmla="*/ 48 w 162"/>
                <a:gd name="T37" fmla="*/ 3 h 67"/>
                <a:gd name="T38" fmla="*/ 36 w 162"/>
                <a:gd name="T39" fmla="*/ 5 h 67"/>
                <a:gd name="T40" fmla="*/ 24 w 162"/>
                <a:gd name="T41" fmla="*/ 10 h 67"/>
                <a:gd name="T42" fmla="*/ 14 w 162"/>
                <a:gd name="T43" fmla="*/ 16 h 67"/>
                <a:gd name="T44" fmla="*/ 6 w 162"/>
                <a:gd name="T45" fmla="*/ 21 h 67"/>
                <a:gd name="T46" fmla="*/ 2 w 162"/>
                <a:gd name="T47" fmla="*/ 28 h 67"/>
                <a:gd name="T48" fmla="*/ 0 w 162"/>
                <a:gd name="T49" fmla="*/ 35 h 67"/>
                <a:gd name="T50" fmla="*/ 2 w 162"/>
                <a:gd name="T51" fmla="*/ 42 h 67"/>
                <a:gd name="T52" fmla="*/ 6 w 162"/>
                <a:gd name="T53" fmla="*/ 48 h 67"/>
                <a:gd name="T54" fmla="*/ 14 w 162"/>
                <a:gd name="T55" fmla="*/ 53 h 67"/>
                <a:gd name="T56" fmla="*/ 24 w 162"/>
                <a:gd name="T57" fmla="*/ 58 h 67"/>
                <a:gd name="T58" fmla="*/ 36 w 162"/>
                <a:gd name="T59" fmla="*/ 62 h 67"/>
                <a:gd name="T60" fmla="*/ 49 w 162"/>
                <a:gd name="T61" fmla="*/ 65 h 67"/>
                <a:gd name="T62" fmla="*/ 65 w 162"/>
                <a:gd name="T63" fmla="*/ 67 h 67"/>
                <a:gd name="T64" fmla="*/ 81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1" y="67"/>
                  </a:moveTo>
                  <a:lnTo>
                    <a:pt x="97" y="65"/>
                  </a:lnTo>
                  <a:lnTo>
                    <a:pt x="113" y="63"/>
                  </a:lnTo>
                  <a:lnTo>
                    <a:pt x="126" y="60"/>
                  </a:lnTo>
                  <a:lnTo>
                    <a:pt x="138" y="55"/>
                  </a:lnTo>
                  <a:lnTo>
                    <a:pt x="148" y="49"/>
                  </a:lnTo>
                  <a:lnTo>
                    <a:pt x="156" y="44"/>
                  </a:lnTo>
                  <a:lnTo>
                    <a:pt x="160" y="39"/>
                  </a:lnTo>
                  <a:lnTo>
                    <a:pt x="162" y="32"/>
                  </a:lnTo>
                  <a:lnTo>
                    <a:pt x="160" y="25"/>
                  </a:lnTo>
                  <a:lnTo>
                    <a:pt x="156" y="18"/>
                  </a:lnTo>
                  <a:lnTo>
                    <a:pt x="148" y="12"/>
                  </a:lnTo>
                  <a:lnTo>
                    <a:pt x="138" y="7"/>
                  </a:lnTo>
                  <a:lnTo>
                    <a:pt x="124" y="3"/>
                  </a:lnTo>
                  <a:lnTo>
                    <a:pt x="111" y="2"/>
                  </a:lnTo>
                  <a:lnTo>
                    <a:pt x="95" y="0"/>
                  </a:lnTo>
                  <a:lnTo>
                    <a:pt x="79" y="0"/>
                  </a:lnTo>
                  <a:lnTo>
                    <a:pt x="63" y="0"/>
                  </a:lnTo>
                  <a:lnTo>
                    <a:pt x="48" y="3"/>
                  </a:lnTo>
                  <a:lnTo>
                    <a:pt x="36" y="5"/>
                  </a:lnTo>
                  <a:lnTo>
                    <a:pt x="24" y="10"/>
                  </a:lnTo>
                  <a:lnTo>
                    <a:pt x="14" y="16"/>
                  </a:lnTo>
                  <a:lnTo>
                    <a:pt x="6" y="21"/>
                  </a:lnTo>
                  <a:lnTo>
                    <a:pt x="2" y="28"/>
                  </a:lnTo>
                  <a:lnTo>
                    <a:pt x="0" y="35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14" y="53"/>
                  </a:lnTo>
                  <a:lnTo>
                    <a:pt x="24" y="58"/>
                  </a:lnTo>
                  <a:lnTo>
                    <a:pt x="36" y="62"/>
                  </a:lnTo>
                  <a:lnTo>
                    <a:pt x="49" y="65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8" name="Freeform 177"/>
            <p:cNvSpPr>
              <a:spLocks/>
            </p:cNvSpPr>
            <p:nvPr/>
          </p:nvSpPr>
          <p:spPr bwMode="auto">
            <a:xfrm>
              <a:off x="2984" y="1771"/>
              <a:ext cx="89" cy="40"/>
            </a:xfrm>
            <a:custGeom>
              <a:avLst/>
              <a:gdLst>
                <a:gd name="T0" fmla="*/ 73 w 89"/>
                <a:gd name="T1" fmla="*/ 0 h 40"/>
                <a:gd name="T2" fmla="*/ 73 w 89"/>
                <a:gd name="T3" fmla="*/ 0 h 40"/>
                <a:gd name="T4" fmla="*/ 73 w 89"/>
                <a:gd name="T5" fmla="*/ 5 h 40"/>
                <a:gd name="T6" fmla="*/ 71 w 89"/>
                <a:gd name="T7" fmla="*/ 8 h 40"/>
                <a:gd name="T8" fmla="*/ 63 w 89"/>
                <a:gd name="T9" fmla="*/ 12 h 40"/>
                <a:gd name="T10" fmla="*/ 55 w 89"/>
                <a:gd name="T11" fmla="*/ 17 h 40"/>
                <a:gd name="T12" fmla="*/ 43 w 89"/>
                <a:gd name="T13" fmla="*/ 23 h 40"/>
                <a:gd name="T14" fmla="*/ 32 w 89"/>
                <a:gd name="T15" fmla="*/ 26 h 40"/>
                <a:gd name="T16" fmla="*/ 16 w 89"/>
                <a:gd name="T17" fmla="*/ 28 h 40"/>
                <a:gd name="T18" fmla="*/ 0 w 89"/>
                <a:gd name="T19" fmla="*/ 30 h 40"/>
                <a:gd name="T20" fmla="*/ 0 w 89"/>
                <a:gd name="T21" fmla="*/ 40 h 40"/>
                <a:gd name="T22" fmla="*/ 16 w 89"/>
                <a:gd name="T23" fmla="*/ 38 h 40"/>
                <a:gd name="T24" fmla="*/ 32 w 89"/>
                <a:gd name="T25" fmla="*/ 37 h 40"/>
                <a:gd name="T26" fmla="*/ 47 w 89"/>
                <a:gd name="T27" fmla="*/ 33 h 40"/>
                <a:gd name="T28" fmla="*/ 59 w 89"/>
                <a:gd name="T29" fmla="*/ 28 h 40"/>
                <a:gd name="T30" fmla="*/ 71 w 89"/>
                <a:gd name="T31" fmla="*/ 23 h 40"/>
                <a:gd name="T32" fmla="*/ 79 w 89"/>
                <a:gd name="T33" fmla="*/ 16 h 40"/>
                <a:gd name="T34" fmla="*/ 85 w 89"/>
                <a:gd name="T35" fmla="*/ 8 h 40"/>
                <a:gd name="T36" fmla="*/ 89 w 89"/>
                <a:gd name="T37" fmla="*/ 0 h 40"/>
                <a:gd name="T38" fmla="*/ 89 w 89"/>
                <a:gd name="T39" fmla="*/ 0 h 40"/>
                <a:gd name="T40" fmla="*/ 73 w 89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0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71" y="8"/>
                  </a:lnTo>
                  <a:lnTo>
                    <a:pt x="63" y="12"/>
                  </a:lnTo>
                  <a:lnTo>
                    <a:pt x="55" y="17"/>
                  </a:lnTo>
                  <a:lnTo>
                    <a:pt x="43" y="23"/>
                  </a:lnTo>
                  <a:lnTo>
                    <a:pt x="32" y="26"/>
                  </a:lnTo>
                  <a:lnTo>
                    <a:pt x="16" y="28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16" y="38"/>
                  </a:lnTo>
                  <a:lnTo>
                    <a:pt x="32" y="37"/>
                  </a:lnTo>
                  <a:lnTo>
                    <a:pt x="47" y="33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6"/>
                  </a:lnTo>
                  <a:lnTo>
                    <a:pt x="85" y="8"/>
                  </a:lnTo>
                  <a:lnTo>
                    <a:pt x="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9" name="Freeform 178"/>
            <p:cNvSpPr>
              <a:spLocks/>
            </p:cNvSpPr>
            <p:nvPr/>
          </p:nvSpPr>
          <p:spPr bwMode="auto">
            <a:xfrm>
              <a:off x="2982" y="1732"/>
              <a:ext cx="91" cy="39"/>
            </a:xfrm>
            <a:custGeom>
              <a:avLst/>
              <a:gdLst>
                <a:gd name="T0" fmla="*/ 0 w 91"/>
                <a:gd name="T1" fmla="*/ 14 h 39"/>
                <a:gd name="T2" fmla="*/ 0 w 91"/>
                <a:gd name="T3" fmla="*/ 12 h 39"/>
                <a:gd name="T4" fmla="*/ 16 w 91"/>
                <a:gd name="T5" fmla="*/ 12 h 39"/>
                <a:gd name="T6" fmla="*/ 32 w 91"/>
                <a:gd name="T7" fmla="*/ 14 h 39"/>
                <a:gd name="T8" fmla="*/ 45 w 91"/>
                <a:gd name="T9" fmla="*/ 16 h 39"/>
                <a:gd name="T10" fmla="*/ 57 w 91"/>
                <a:gd name="T11" fmla="*/ 19 h 39"/>
                <a:gd name="T12" fmla="*/ 65 w 91"/>
                <a:gd name="T13" fmla="*/ 25 h 39"/>
                <a:gd name="T14" fmla="*/ 71 w 91"/>
                <a:gd name="T15" fmla="*/ 28 h 39"/>
                <a:gd name="T16" fmla="*/ 75 w 91"/>
                <a:gd name="T17" fmla="*/ 33 h 39"/>
                <a:gd name="T18" fmla="*/ 75 w 91"/>
                <a:gd name="T19" fmla="*/ 39 h 39"/>
                <a:gd name="T20" fmla="*/ 91 w 91"/>
                <a:gd name="T21" fmla="*/ 39 h 39"/>
                <a:gd name="T22" fmla="*/ 87 w 91"/>
                <a:gd name="T23" fmla="*/ 30 h 39"/>
                <a:gd name="T24" fmla="*/ 83 w 91"/>
                <a:gd name="T25" fmla="*/ 21 h 39"/>
                <a:gd name="T26" fmla="*/ 73 w 91"/>
                <a:gd name="T27" fmla="*/ 14 h 39"/>
                <a:gd name="T28" fmla="*/ 61 w 91"/>
                <a:gd name="T29" fmla="*/ 9 h 39"/>
                <a:gd name="T30" fmla="*/ 45 w 91"/>
                <a:gd name="T31" fmla="*/ 5 h 39"/>
                <a:gd name="T32" fmla="*/ 32 w 91"/>
                <a:gd name="T33" fmla="*/ 3 h 39"/>
                <a:gd name="T34" fmla="*/ 16 w 91"/>
                <a:gd name="T35" fmla="*/ 2 h 39"/>
                <a:gd name="T36" fmla="*/ 0 w 91"/>
                <a:gd name="T37" fmla="*/ 2 h 39"/>
                <a:gd name="T38" fmla="*/ 0 w 91"/>
                <a:gd name="T39" fmla="*/ 0 h 39"/>
                <a:gd name="T40" fmla="*/ 0 w 91"/>
                <a:gd name="T41" fmla="*/ 14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9">
                  <a:moveTo>
                    <a:pt x="0" y="14"/>
                  </a:moveTo>
                  <a:lnTo>
                    <a:pt x="0" y="12"/>
                  </a:lnTo>
                  <a:lnTo>
                    <a:pt x="16" y="12"/>
                  </a:lnTo>
                  <a:lnTo>
                    <a:pt x="32" y="14"/>
                  </a:lnTo>
                  <a:lnTo>
                    <a:pt x="45" y="16"/>
                  </a:lnTo>
                  <a:lnTo>
                    <a:pt x="57" y="19"/>
                  </a:lnTo>
                  <a:lnTo>
                    <a:pt x="65" y="25"/>
                  </a:lnTo>
                  <a:lnTo>
                    <a:pt x="71" y="28"/>
                  </a:lnTo>
                  <a:lnTo>
                    <a:pt x="75" y="33"/>
                  </a:lnTo>
                  <a:lnTo>
                    <a:pt x="75" y="39"/>
                  </a:lnTo>
                  <a:lnTo>
                    <a:pt x="91" y="39"/>
                  </a:lnTo>
                  <a:lnTo>
                    <a:pt x="87" y="30"/>
                  </a:lnTo>
                  <a:lnTo>
                    <a:pt x="83" y="21"/>
                  </a:lnTo>
                  <a:lnTo>
                    <a:pt x="73" y="14"/>
                  </a:lnTo>
                  <a:lnTo>
                    <a:pt x="61" y="9"/>
                  </a:lnTo>
                  <a:lnTo>
                    <a:pt x="45" y="5"/>
                  </a:lnTo>
                  <a:lnTo>
                    <a:pt x="32" y="3"/>
                  </a:lnTo>
                  <a:lnTo>
                    <a:pt x="1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0" name="Freeform 179"/>
            <p:cNvSpPr>
              <a:spLocks/>
            </p:cNvSpPr>
            <p:nvPr/>
          </p:nvSpPr>
          <p:spPr bwMode="auto">
            <a:xfrm>
              <a:off x="2895" y="1732"/>
              <a:ext cx="87" cy="42"/>
            </a:xfrm>
            <a:custGeom>
              <a:avLst/>
              <a:gdLst>
                <a:gd name="T0" fmla="*/ 16 w 87"/>
                <a:gd name="T1" fmla="*/ 42 h 42"/>
                <a:gd name="T2" fmla="*/ 16 w 87"/>
                <a:gd name="T3" fmla="*/ 42 h 42"/>
                <a:gd name="T4" fmla="*/ 16 w 87"/>
                <a:gd name="T5" fmla="*/ 37 h 42"/>
                <a:gd name="T6" fmla="*/ 20 w 87"/>
                <a:gd name="T7" fmla="*/ 32 h 42"/>
                <a:gd name="T8" fmla="*/ 26 w 87"/>
                <a:gd name="T9" fmla="*/ 28 h 42"/>
                <a:gd name="T10" fmla="*/ 34 w 87"/>
                <a:gd name="T11" fmla="*/ 23 h 42"/>
                <a:gd name="T12" fmla="*/ 46 w 87"/>
                <a:gd name="T13" fmla="*/ 17 h 42"/>
                <a:gd name="T14" fmla="*/ 56 w 87"/>
                <a:gd name="T15" fmla="*/ 16 h 42"/>
                <a:gd name="T16" fmla="*/ 71 w 87"/>
                <a:gd name="T17" fmla="*/ 12 h 42"/>
                <a:gd name="T18" fmla="*/ 87 w 87"/>
                <a:gd name="T19" fmla="*/ 14 h 42"/>
                <a:gd name="T20" fmla="*/ 87 w 87"/>
                <a:gd name="T21" fmla="*/ 0 h 42"/>
                <a:gd name="T22" fmla="*/ 71 w 87"/>
                <a:gd name="T23" fmla="*/ 2 h 42"/>
                <a:gd name="T24" fmla="*/ 56 w 87"/>
                <a:gd name="T25" fmla="*/ 5 h 42"/>
                <a:gd name="T26" fmla="*/ 42 w 87"/>
                <a:gd name="T27" fmla="*/ 7 h 42"/>
                <a:gd name="T28" fmla="*/ 30 w 87"/>
                <a:gd name="T29" fmla="*/ 12 h 42"/>
                <a:gd name="T30" fmla="*/ 18 w 87"/>
                <a:gd name="T31" fmla="*/ 17 h 42"/>
                <a:gd name="T32" fmla="*/ 8 w 87"/>
                <a:gd name="T33" fmla="*/ 25 h 42"/>
                <a:gd name="T34" fmla="*/ 4 w 87"/>
                <a:gd name="T35" fmla="*/ 33 h 42"/>
                <a:gd name="T36" fmla="*/ 0 w 87"/>
                <a:gd name="T37" fmla="*/ 42 h 42"/>
                <a:gd name="T38" fmla="*/ 0 w 87"/>
                <a:gd name="T39" fmla="*/ 42 h 42"/>
                <a:gd name="T40" fmla="*/ 16 w 87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2">
                  <a:moveTo>
                    <a:pt x="16" y="42"/>
                  </a:moveTo>
                  <a:lnTo>
                    <a:pt x="16" y="42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6" y="28"/>
                  </a:lnTo>
                  <a:lnTo>
                    <a:pt x="34" y="23"/>
                  </a:lnTo>
                  <a:lnTo>
                    <a:pt x="46" y="17"/>
                  </a:lnTo>
                  <a:lnTo>
                    <a:pt x="56" y="16"/>
                  </a:lnTo>
                  <a:lnTo>
                    <a:pt x="71" y="12"/>
                  </a:lnTo>
                  <a:lnTo>
                    <a:pt x="87" y="14"/>
                  </a:lnTo>
                  <a:lnTo>
                    <a:pt x="87" y="0"/>
                  </a:lnTo>
                  <a:lnTo>
                    <a:pt x="71" y="2"/>
                  </a:lnTo>
                  <a:lnTo>
                    <a:pt x="56" y="5"/>
                  </a:lnTo>
                  <a:lnTo>
                    <a:pt x="42" y="7"/>
                  </a:lnTo>
                  <a:lnTo>
                    <a:pt x="30" y="12"/>
                  </a:lnTo>
                  <a:lnTo>
                    <a:pt x="18" y="17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0" y="42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1" name="Freeform 180"/>
            <p:cNvSpPr>
              <a:spLocks/>
            </p:cNvSpPr>
            <p:nvPr/>
          </p:nvSpPr>
          <p:spPr bwMode="auto">
            <a:xfrm>
              <a:off x="2895" y="1774"/>
              <a:ext cx="89" cy="39"/>
            </a:xfrm>
            <a:custGeom>
              <a:avLst/>
              <a:gdLst>
                <a:gd name="T0" fmla="*/ 89 w 89"/>
                <a:gd name="T1" fmla="*/ 27 h 39"/>
                <a:gd name="T2" fmla="*/ 89 w 89"/>
                <a:gd name="T3" fmla="*/ 25 h 39"/>
                <a:gd name="T4" fmla="*/ 73 w 89"/>
                <a:gd name="T5" fmla="*/ 27 h 39"/>
                <a:gd name="T6" fmla="*/ 57 w 89"/>
                <a:gd name="T7" fmla="*/ 25 h 39"/>
                <a:gd name="T8" fmla="*/ 46 w 89"/>
                <a:gd name="T9" fmla="*/ 21 h 39"/>
                <a:gd name="T10" fmla="*/ 34 w 89"/>
                <a:gd name="T11" fmla="*/ 18 h 39"/>
                <a:gd name="T12" fmla="*/ 26 w 89"/>
                <a:gd name="T13" fmla="*/ 13 h 39"/>
                <a:gd name="T14" fmla="*/ 18 w 89"/>
                <a:gd name="T15" fmla="*/ 9 h 39"/>
                <a:gd name="T16" fmla="*/ 16 w 89"/>
                <a:gd name="T17" fmla="*/ 5 h 39"/>
                <a:gd name="T18" fmla="*/ 16 w 89"/>
                <a:gd name="T19" fmla="*/ 0 h 39"/>
                <a:gd name="T20" fmla="*/ 0 w 89"/>
                <a:gd name="T21" fmla="*/ 0 h 39"/>
                <a:gd name="T22" fmla="*/ 4 w 89"/>
                <a:gd name="T23" fmla="*/ 9 h 39"/>
                <a:gd name="T24" fmla="*/ 10 w 89"/>
                <a:gd name="T25" fmla="*/ 16 h 39"/>
                <a:gd name="T26" fmla="*/ 18 w 89"/>
                <a:gd name="T27" fmla="*/ 23 h 39"/>
                <a:gd name="T28" fmla="*/ 30 w 89"/>
                <a:gd name="T29" fmla="*/ 28 h 39"/>
                <a:gd name="T30" fmla="*/ 42 w 89"/>
                <a:gd name="T31" fmla="*/ 32 h 39"/>
                <a:gd name="T32" fmla="*/ 57 w 89"/>
                <a:gd name="T33" fmla="*/ 35 h 39"/>
                <a:gd name="T34" fmla="*/ 73 w 89"/>
                <a:gd name="T35" fmla="*/ 37 h 39"/>
                <a:gd name="T36" fmla="*/ 89 w 89"/>
                <a:gd name="T37" fmla="*/ 39 h 39"/>
                <a:gd name="T38" fmla="*/ 89 w 89"/>
                <a:gd name="T39" fmla="*/ 37 h 39"/>
                <a:gd name="T40" fmla="*/ 89 w 89"/>
                <a:gd name="T41" fmla="*/ 27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89" y="27"/>
                  </a:moveTo>
                  <a:lnTo>
                    <a:pt x="89" y="25"/>
                  </a:lnTo>
                  <a:lnTo>
                    <a:pt x="73" y="27"/>
                  </a:lnTo>
                  <a:lnTo>
                    <a:pt x="57" y="25"/>
                  </a:lnTo>
                  <a:lnTo>
                    <a:pt x="46" y="21"/>
                  </a:lnTo>
                  <a:lnTo>
                    <a:pt x="34" y="18"/>
                  </a:lnTo>
                  <a:lnTo>
                    <a:pt x="26" y="13"/>
                  </a:lnTo>
                  <a:lnTo>
                    <a:pt x="18" y="9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18" y="23"/>
                  </a:lnTo>
                  <a:lnTo>
                    <a:pt x="30" y="28"/>
                  </a:lnTo>
                  <a:lnTo>
                    <a:pt x="42" y="32"/>
                  </a:lnTo>
                  <a:lnTo>
                    <a:pt x="57" y="35"/>
                  </a:lnTo>
                  <a:lnTo>
                    <a:pt x="73" y="37"/>
                  </a:lnTo>
                  <a:lnTo>
                    <a:pt x="89" y="39"/>
                  </a:lnTo>
                  <a:lnTo>
                    <a:pt x="89" y="37"/>
                  </a:lnTo>
                  <a:lnTo>
                    <a:pt x="89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2" name="Freeform 181"/>
            <p:cNvSpPr>
              <a:spLocks/>
            </p:cNvSpPr>
            <p:nvPr/>
          </p:nvSpPr>
          <p:spPr bwMode="auto">
            <a:xfrm>
              <a:off x="3349" y="1758"/>
              <a:ext cx="160" cy="67"/>
            </a:xfrm>
            <a:custGeom>
              <a:avLst/>
              <a:gdLst>
                <a:gd name="T0" fmla="*/ 81 w 160"/>
                <a:gd name="T1" fmla="*/ 67 h 67"/>
                <a:gd name="T2" fmla="*/ 97 w 160"/>
                <a:gd name="T3" fmla="*/ 66 h 67"/>
                <a:gd name="T4" fmla="*/ 112 w 160"/>
                <a:gd name="T5" fmla="*/ 64 h 67"/>
                <a:gd name="T6" fmla="*/ 124 w 160"/>
                <a:gd name="T7" fmla="*/ 59 h 67"/>
                <a:gd name="T8" fmla="*/ 136 w 160"/>
                <a:gd name="T9" fmla="*/ 55 h 67"/>
                <a:gd name="T10" fmla="*/ 146 w 160"/>
                <a:gd name="T11" fmla="*/ 50 h 67"/>
                <a:gd name="T12" fmla="*/ 154 w 160"/>
                <a:gd name="T13" fmla="*/ 43 h 67"/>
                <a:gd name="T14" fmla="*/ 158 w 160"/>
                <a:gd name="T15" fmla="*/ 36 h 67"/>
                <a:gd name="T16" fmla="*/ 160 w 160"/>
                <a:gd name="T17" fmla="*/ 29 h 67"/>
                <a:gd name="T18" fmla="*/ 158 w 160"/>
                <a:gd name="T19" fmla="*/ 21 h 67"/>
                <a:gd name="T20" fmla="*/ 152 w 160"/>
                <a:gd name="T21" fmla="*/ 16 h 67"/>
                <a:gd name="T22" fmla="*/ 144 w 160"/>
                <a:gd name="T23" fmla="*/ 11 h 67"/>
                <a:gd name="T24" fmla="*/ 134 w 160"/>
                <a:gd name="T25" fmla="*/ 7 h 67"/>
                <a:gd name="T26" fmla="*/ 120 w 160"/>
                <a:gd name="T27" fmla="*/ 4 h 67"/>
                <a:gd name="T28" fmla="*/ 107 w 160"/>
                <a:gd name="T29" fmla="*/ 2 h 67"/>
                <a:gd name="T30" fmla="*/ 91 w 160"/>
                <a:gd name="T31" fmla="*/ 0 h 67"/>
                <a:gd name="T32" fmla="*/ 75 w 160"/>
                <a:gd name="T33" fmla="*/ 0 h 67"/>
                <a:gd name="T34" fmla="*/ 59 w 160"/>
                <a:gd name="T35" fmla="*/ 2 h 67"/>
                <a:gd name="T36" fmla="*/ 45 w 160"/>
                <a:gd name="T37" fmla="*/ 6 h 67"/>
                <a:gd name="T38" fmla="*/ 32 w 160"/>
                <a:gd name="T39" fmla="*/ 9 h 67"/>
                <a:gd name="T40" fmla="*/ 22 w 160"/>
                <a:gd name="T41" fmla="*/ 14 h 67"/>
                <a:gd name="T42" fmla="*/ 12 w 160"/>
                <a:gd name="T43" fmla="*/ 20 h 67"/>
                <a:gd name="T44" fmla="*/ 6 w 160"/>
                <a:gd name="T45" fmla="*/ 25 h 67"/>
                <a:gd name="T46" fmla="*/ 0 w 160"/>
                <a:gd name="T47" fmla="*/ 32 h 67"/>
                <a:gd name="T48" fmla="*/ 0 w 160"/>
                <a:gd name="T49" fmla="*/ 39 h 67"/>
                <a:gd name="T50" fmla="*/ 2 w 160"/>
                <a:gd name="T51" fmla="*/ 46 h 67"/>
                <a:gd name="T52" fmla="*/ 6 w 160"/>
                <a:gd name="T53" fmla="*/ 51 h 67"/>
                <a:gd name="T54" fmla="*/ 14 w 160"/>
                <a:gd name="T55" fmla="*/ 57 h 67"/>
                <a:gd name="T56" fmla="*/ 24 w 160"/>
                <a:gd name="T57" fmla="*/ 60 h 67"/>
                <a:gd name="T58" fmla="*/ 35 w 160"/>
                <a:gd name="T59" fmla="*/ 64 h 67"/>
                <a:gd name="T60" fmla="*/ 49 w 160"/>
                <a:gd name="T61" fmla="*/ 67 h 67"/>
                <a:gd name="T62" fmla="*/ 65 w 160"/>
                <a:gd name="T63" fmla="*/ 67 h 67"/>
                <a:gd name="T64" fmla="*/ 81 w 160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7">
                  <a:moveTo>
                    <a:pt x="81" y="67"/>
                  </a:moveTo>
                  <a:lnTo>
                    <a:pt x="97" y="66"/>
                  </a:lnTo>
                  <a:lnTo>
                    <a:pt x="112" y="64"/>
                  </a:lnTo>
                  <a:lnTo>
                    <a:pt x="124" y="59"/>
                  </a:lnTo>
                  <a:lnTo>
                    <a:pt x="136" y="55"/>
                  </a:lnTo>
                  <a:lnTo>
                    <a:pt x="146" y="50"/>
                  </a:lnTo>
                  <a:lnTo>
                    <a:pt x="154" y="43"/>
                  </a:lnTo>
                  <a:lnTo>
                    <a:pt x="158" y="36"/>
                  </a:lnTo>
                  <a:lnTo>
                    <a:pt x="160" y="29"/>
                  </a:lnTo>
                  <a:lnTo>
                    <a:pt x="158" y="21"/>
                  </a:lnTo>
                  <a:lnTo>
                    <a:pt x="152" y="16"/>
                  </a:lnTo>
                  <a:lnTo>
                    <a:pt x="144" y="11"/>
                  </a:lnTo>
                  <a:lnTo>
                    <a:pt x="134" y="7"/>
                  </a:lnTo>
                  <a:lnTo>
                    <a:pt x="120" y="4"/>
                  </a:lnTo>
                  <a:lnTo>
                    <a:pt x="107" y="2"/>
                  </a:lnTo>
                  <a:lnTo>
                    <a:pt x="91" y="0"/>
                  </a:lnTo>
                  <a:lnTo>
                    <a:pt x="75" y="0"/>
                  </a:lnTo>
                  <a:lnTo>
                    <a:pt x="59" y="2"/>
                  </a:lnTo>
                  <a:lnTo>
                    <a:pt x="45" y="6"/>
                  </a:lnTo>
                  <a:lnTo>
                    <a:pt x="32" y="9"/>
                  </a:lnTo>
                  <a:lnTo>
                    <a:pt x="22" y="14"/>
                  </a:lnTo>
                  <a:lnTo>
                    <a:pt x="12" y="20"/>
                  </a:lnTo>
                  <a:lnTo>
                    <a:pt x="6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4" y="57"/>
                  </a:lnTo>
                  <a:lnTo>
                    <a:pt x="24" y="60"/>
                  </a:lnTo>
                  <a:lnTo>
                    <a:pt x="35" y="64"/>
                  </a:lnTo>
                  <a:lnTo>
                    <a:pt x="49" y="67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3" name="Freeform 182"/>
            <p:cNvSpPr>
              <a:spLocks/>
            </p:cNvSpPr>
            <p:nvPr/>
          </p:nvSpPr>
          <p:spPr bwMode="auto">
            <a:xfrm>
              <a:off x="3430" y="1787"/>
              <a:ext cx="87" cy="44"/>
            </a:xfrm>
            <a:custGeom>
              <a:avLst/>
              <a:gdLst>
                <a:gd name="T0" fmla="*/ 73 w 87"/>
                <a:gd name="T1" fmla="*/ 0 h 44"/>
                <a:gd name="T2" fmla="*/ 71 w 87"/>
                <a:gd name="T3" fmla="*/ 0 h 44"/>
                <a:gd name="T4" fmla="*/ 71 w 87"/>
                <a:gd name="T5" fmla="*/ 5 h 44"/>
                <a:gd name="T6" fmla="*/ 67 w 87"/>
                <a:gd name="T7" fmla="*/ 10 h 44"/>
                <a:gd name="T8" fmla="*/ 61 w 87"/>
                <a:gd name="T9" fmla="*/ 15 h 44"/>
                <a:gd name="T10" fmla="*/ 53 w 87"/>
                <a:gd name="T11" fmla="*/ 21 h 44"/>
                <a:gd name="T12" fmla="*/ 41 w 87"/>
                <a:gd name="T13" fmla="*/ 24 h 44"/>
                <a:gd name="T14" fmla="*/ 29 w 87"/>
                <a:gd name="T15" fmla="*/ 30 h 44"/>
                <a:gd name="T16" fmla="*/ 16 w 87"/>
                <a:gd name="T17" fmla="*/ 31 h 44"/>
                <a:gd name="T18" fmla="*/ 0 w 87"/>
                <a:gd name="T19" fmla="*/ 33 h 44"/>
                <a:gd name="T20" fmla="*/ 0 w 87"/>
                <a:gd name="T21" fmla="*/ 44 h 44"/>
                <a:gd name="T22" fmla="*/ 16 w 87"/>
                <a:gd name="T23" fmla="*/ 42 h 44"/>
                <a:gd name="T24" fmla="*/ 33 w 87"/>
                <a:gd name="T25" fmla="*/ 40 h 44"/>
                <a:gd name="T26" fmla="*/ 45 w 87"/>
                <a:gd name="T27" fmla="*/ 35 h 44"/>
                <a:gd name="T28" fmla="*/ 57 w 87"/>
                <a:gd name="T29" fmla="*/ 31 h 44"/>
                <a:gd name="T30" fmla="*/ 69 w 87"/>
                <a:gd name="T31" fmla="*/ 26 h 44"/>
                <a:gd name="T32" fmla="*/ 79 w 87"/>
                <a:gd name="T33" fmla="*/ 17 h 44"/>
                <a:gd name="T34" fmla="*/ 83 w 87"/>
                <a:gd name="T35" fmla="*/ 8 h 44"/>
                <a:gd name="T36" fmla="*/ 87 w 87"/>
                <a:gd name="T37" fmla="*/ 0 h 44"/>
                <a:gd name="T38" fmla="*/ 85 w 87"/>
                <a:gd name="T39" fmla="*/ 0 h 44"/>
                <a:gd name="T40" fmla="*/ 73 w 87"/>
                <a:gd name="T41" fmla="*/ 0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4">
                  <a:moveTo>
                    <a:pt x="73" y="0"/>
                  </a:moveTo>
                  <a:lnTo>
                    <a:pt x="71" y="0"/>
                  </a:lnTo>
                  <a:lnTo>
                    <a:pt x="71" y="5"/>
                  </a:lnTo>
                  <a:lnTo>
                    <a:pt x="67" y="10"/>
                  </a:lnTo>
                  <a:lnTo>
                    <a:pt x="61" y="15"/>
                  </a:lnTo>
                  <a:lnTo>
                    <a:pt x="53" y="21"/>
                  </a:lnTo>
                  <a:lnTo>
                    <a:pt x="41" y="24"/>
                  </a:lnTo>
                  <a:lnTo>
                    <a:pt x="29" y="30"/>
                  </a:lnTo>
                  <a:lnTo>
                    <a:pt x="16" y="31"/>
                  </a:lnTo>
                  <a:lnTo>
                    <a:pt x="0" y="33"/>
                  </a:lnTo>
                  <a:lnTo>
                    <a:pt x="0" y="44"/>
                  </a:lnTo>
                  <a:lnTo>
                    <a:pt x="16" y="42"/>
                  </a:lnTo>
                  <a:lnTo>
                    <a:pt x="33" y="40"/>
                  </a:lnTo>
                  <a:lnTo>
                    <a:pt x="45" y="35"/>
                  </a:lnTo>
                  <a:lnTo>
                    <a:pt x="57" y="31"/>
                  </a:lnTo>
                  <a:lnTo>
                    <a:pt x="69" y="26"/>
                  </a:lnTo>
                  <a:lnTo>
                    <a:pt x="79" y="17"/>
                  </a:lnTo>
                  <a:lnTo>
                    <a:pt x="83" y="8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4" name="Freeform 183"/>
            <p:cNvSpPr>
              <a:spLocks/>
            </p:cNvSpPr>
            <p:nvPr/>
          </p:nvSpPr>
          <p:spPr bwMode="auto">
            <a:xfrm>
              <a:off x="3424" y="1753"/>
              <a:ext cx="91" cy="34"/>
            </a:xfrm>
            <a:custGeom>
              <a:avLst/>
              <a:gdLst>
                <a:gd name="T0" fmla="*/ 0 w 91"/>
                <a:gd name="T1" fmla="*/ 11 h 34"/>
                <a:gd name="T2" fmla="*/ 0 w 91"/>
                <a:gd name="T3" fmla="*/ 11 h 34"/>
                <a:gd name="T4" fmla="*/ 16 w 91"/>
                <a:gd name="T5" fmla="*/ 11 h 34"/>
                <a:gd name="T6" fmla="*/ 32 w 91"/>
                <a:gd name="T7" fmla="*/ 12 h 34"/>
                <a:gd name="T8" fmla="*/ 45 w 91"/>
                <a:gd name="T9" fmla="*/ 14 h 34"/>
                <a:gd name="T10" fmla="*/ 57 w 91"/>
                <a:gd name="T11" fmla="*/ 18 h 34"/>
                <a:gd name="T12" fmla="*/ 67 w 91"/>
                <a:gd name="T13" fmla="*/ 21 h 34"/>
                <a:gd name="T14" fmla="*/ 73 w 91"/>
                <a:gd name="T15" fmla="*/ 26 h 34"/>
                <a:gd name="T16" fmla="*/ 77 w 91"/>
                <a:gd name="T17" fmla="*/ 28 h 34"/>
                <a:gd name="T18" fmla="*/ 79 w 91"/>
                <a:gd name="T19" fmla="*/ 34 h 34"/>
                <a:gd name="T20" fmla="*/ 91 w 91"/>
                <a:gd name="T21" fmla="*/ 34 h 34"/>
                <a:gd name="T22" fmla="*/ 89 w 91"/>
                <a:gd name="T23" fmla="*/ 25 h 34"/>
                <a:gd name="T24" fmla="*/ 81 w 91"/>
                <a:gd name="T25" fmla="*/ 16 h 34"/>
                <a:gd name="T26" fmla="*/ 71 w 91"/>
                <a:gd name="T27" fmla="*/ 11 h 34"/>
                <a:gd name="T28" fmla="*/ 61 w 91"/>
                <a:gd name="T29" fmla="*/ 7 h 34"/>
                <a:gd name="T30" fmla="*/ 45 w 91"/>
                <a:gd name="T31" fmla="*/ 4 h 34"/>
                <a:gd name="T32" fmla="*/ 32 w 91"/>
                <a:gd name="T33" fmla="*/ 2 h 34"/>
                <a:gd name="T34" fmla="*/ 16 w 91"/>
                <a:gd name="T35" fmla="*/ 0 h 34"/>
                <a:gd name="T36" fmla="*/ 0 w 91"/>
                <a:gd name="T37" fmla="*/ 0 h 34"/>
                <a:gd name="T38" fmla="*/ 0 w 91"/>
                <a:gd name="T39" fmla="*/ 0 h 34"/>
                <a:gd name="T40" fmla="*/ 0 w 91"/>
                <a:gd name="T41" fmla="*/ 11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4">
                  <a:moveTo>
                    <a:pt x="0" y="11"/>
                  </a:moveTo>
                  <a:lnTo>
                    <a:pt x="0" y="11"/>
                  </a:lnTo>
                  <a:lnTo>
                    <a:pt x="16" y="11"/>
                  </a:lnTo>
                  <a:lnTo>
                    <a:pt x="32" y="12"/>
                  </a:lnTo>
                  <a:lnTo>
                    <a:pt x="45" y="14"/>
                  </a:lnTo>
                  <a:lnTo>
                    <a:pt x="57" y="18"/>
                  </a:lnTo>
                  <a:lnTo>
                    <a:pt x="67" y="21"/>
                  </a:lnTo>
                  <a:lnTo>
                    <a:pt x="73" y="26"/>
                  </a:lnTo>
                  <a:lnTo>
                    <a:pt x="77" y="28"/>
                  </a:lnTo>
                  <a:lnTo>
                    <a:pt x="79" y="34"/>
                  </a:lnTo>
                  <a:lnTo>
                    <a:pt x="91" y="34"/>
                  </a:lnTo>
                  <a:lnTo>
                    <a:pt x="89" y="25"/>
                  </a:lnTo>
                  <a:lnTo>
                    <a:pt x="81" y="16"/>
                  </a:lnTo>
                  <a:lnTo>
                    <a:pt x="71" y="11"/>
                  </a:lnTo>
                  <a:lnTo>
                    <a:pt x="61" y="7"/>
                  </a:lnTo>
                  <a:lnTo>
                    <a:pt x="45" y="4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5" name="Freeform 184"/>
            <p:cNvSpPr>
              <a:spLocks/>
            </p:cNvSpPr>
            <p:nvPr/>
          </p:nvSpPr>
          <p:spPr bwMode="auto">
            <a:xfrm>
              <a:off x="3341" y="1753"/>
              <a:ext cx="83" cy="44"/>
            </a:xfrm>
            <a:custGeom>
              <a:avLst/>
              <a:gdLst>
                <a:gd name="T0" fmla="*/ 16 w 83"/>
                <a:gd name="T1" fmla="*/ 44 h 44"/>
                <a:gd name="T2" fmla="*/ 14 w 83"/>
                <a:gd name="T3" fmla="*/ 44 h 44"/>
                <a:gd name="T4" fmla="*/ 14 w 83"/>
                <a:gd name="T5" fmla="*/ 39 h 44"/>
                <a:gd name="T6" fmla="*/ 20 w 83"/>
                <a:gd name="T7" fmla="*/ 34 h 44"/>
                <a:gd name="T8" fmla="*/ 24 w 83"/>
                <a:gd name="T9" fmla="*/ 30 h 44"/>
                <a:gd name="T10" fmla="*/ 34 w 83"/>
                <a:gd name="T11" fmla="*/ 25 h 44"/>
                <a:gd name="T12" fmla="*/ 42 w 83"/>
                <a:gd name="T13" fmla="*/ 19 h 44"/>
                <a:gd name="T14" fmla="*/ 55 w 83"/>
                <a:gd name="T15" fmla="*/ 16 h 44"/>
                <a:gd name="T16" fmla="*/ 67 w 83"/>
                <a:gd name="T17" fmla="*/ 12 h 44"/>
                <a:gd name="T18" fmla="*/ 83 w 83"/>
                <a:gd name="T19" fmla="*/ 11 h 44"/>
                <a:gd name="T20" fmla="*/ 83 w 83"/>
                <a:gd name="T21" fmla="*/ 0 h 44"/>
                <a:gd name="T22" fmla="*/ 67 w 83"/>
                <a:gd name="T23" fmla="*/ 2 h 44"/>
                <a:gd name="T24" fmla="*/ 51 w 83"/>
                <a:gd name="T25" fmla="*/ 5 h 44"/>
                <a:gd name="T26" fmla="*/ 38 w 83"/>
                <a:gd name="T27" fmla="*/ 9 h 44"/>
                <a:gd name="T28" fmla="*/ 26 w 83"/>
                <a:gd name="T29" fmla="*/ 14 h 44"/>
                <a:gd name="T30" fmla="*/ 16 w 83"/>
                <a:gd name="T31" fmla="*/ 19 h 44"/>
                <a:gd name="T32" fmla="*/ 8 w 83"/>
                <a:gd name="T33" fmla="*/ 26 h 44"/>
                <a:gd name="T34" fmla="*/ 2 w 83"/>
                <a:gd name="T35" fmla="*/ 35 h 44"/>
                <a:gd name="T36" fmla="*/ 2 w 83"/>
                <a:gd name="T37" fmla="*/ 44 h 44"/>
                <a:gd name="T38" fmla="*/ 0 w 83"/>
                <a:gd name="T39" fmla="*/ 44 h 44"/>
                <a:gd name="T40" fmla="*/ 16 w 83"/>
                <a:gd name="T41" fmla="*/ 44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44">
                  <a:moveTo>
                    <a:pt x="16" y="44"/>
                  </a:moveTo>
                  <a:lnTo>
                    <a:pt x="14" y="44"/>
                  </a:lnTo>
                  <a:lnTo>
                    <a:pt x="14" y="39"/>
                  </a:lnTo>
                  <a:lnTo>
                    <a:pt x="20" y="34"/>
                  </a:lnTo>
                  <a:lnTo>
                    <a:pt x="24" y="30"/>
                  </a:lnTo>
                  <a:lnTo>
                    <a:pt x="34" y="25"/>
                  </a:lnTo>
                  <a:lnTo>
                    <a:pt x="42" y="19"/>
                  </a:lnTo>
                  <a:lnTo>
                    <a:pt x="55" y="16"/>
                  </a:lnTo>
                  <a:lnTo>
                    <a:pt x="67" y="12"/>
                  </a:lnTo>
                  <a:lnTo>
                    <a:pt x="83" y="11"/>
                  </a:lnTo>
                  <a:lnTo>
                    <a:pt x="83" y="0"/>
                  </a:lnTo>
                  <a:lnTo>
                    <a:pt x="67" y="2"/>
                  </a:lnTo>
                  <a:lnTo>
                    <a:pt x="51" y="5"/>
                  </a:lnTo>
                  <a:lnTo>
                    <a:pt x="38" y="9"/>
                  </a:lnTo>
                  <a:lnTo>
                    <a:pt x="26" y="14"/>
                  </a:lnTo>
                  <a:lnTo>
                    <a:pt x="16" y="19"/>
                  </a:lnTo>
                  <a:lnTo>
                    <a:pt x="8" y="26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16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6" name="Freeform 185"/>
            <p:cNvSpPr>
              <a:spLocks/>
            </p:cNvSpPr>
            <p:nvPr/>
          </p:nvSpPr>
          <p:spPr bwMode="auto">
            <a:xfrm>
              <a:off x="3341" y="1797"/>
              <a:ext cx="89" cy="35"/>
            </a:xfrm>
            <a:custGeom>
              <a:avLst/>
              <a:gdLst>
                <a:gd name="T0" fmla="*/ 89 w 89"/>
                <a:gd name="T1" fmla="*/ 23 h 35"/>
                <a:gd name="T2" fmla="*/ 89 w 89"/>
                <a:gd name="T3" fmla="*/ 23 h 35"/>
                <a:gd name="T4" fmla="*/ 73 w 89"/>
                <a:gd name="T5" fmla="*/ 21 h 35"/>
                <a:gd name="T6" fmla="*/ 57 w 89"/>
                <a:gd name="T7" fmla="*/ 23 h 35"/>
                <a:gd name="T8" fmla="*/ 45 w 89"/>
                <a:gd name="T9" fmla="*/ 20 h 35"/>
                <a:gd name="T10" fmla="*/ 34 w 89"/>
                <a:gd name="T11" fmla="*/ 16 h 35"/>
                <a:gd name="T12" fmla="*/ 24 w 89"/>
                <a:gd name="T13" fmla="*/ 12 h 35"/>
                <a:gd name="T14" fmla="*/ 18 w 89"/>
                <a:gd name="T15" fmla="*/ 9 h 35"/>
                <a:gd name="T16" fmla="*/ 16 w 89"/>
                <a:gd name="T17" fmla="*/ 5 h 35"/>
                <a:gd name="T18" fmla="*/ 16 w 89"/>
                <a:gd name="T19" fmla="*/ 0 h 35"/>
                <a:gd name="T20" fmla="*/ 0 w 89"/>
                <a:gd name="T21" fmla="*/ 0 h 35"/>
                <a:gd name="T22" fmla="*/ 4 w 89"/>
                <a:gd name="T23" fmla="*/ 9 h 35"/>
                <a:gd name="T24" fmla="*/ 10 w 89"/>
                <a:gd name="T25" fmla="*/ 16 h 35"/>
                <a:gd name="T26" fmla="*/ 20 w 89"/>
                <a:gd name="T27" fmla="*/ 23 h 35"/>
                <a:gd name="T28" fmla="*/ 30 w 89"/>
                <a:gd name="T29" fmla="*/ 27 h 35"/>
                <a:gd name="T30" fmla="*/ 42 w 89"/>
                <a:gd name="T31" fmla="*/ 30 h 35"/>
                <a:gd name="T32" fmla="*/ 57 w 89"/>
                <a:gd name="T33" fmla="*/ 34 h 35"/>
                <a:gd name="T34" fmla="*/ 73 w 89"/>
                <a:gd name="T35" fmla="*/ 35 h 35"/>
                <a:gd name="T36" fmla="*/ 89 w 89"/>
                <a:gd name="T37" fmla="*/ 34 h 35"/>
                <a:gd name="T38" fmla="*/ 89 w 89"/>
                <a:gd name="T39" fmla="*/ 34 h 35"/>
                <a:gd name="T40" fmla="*/ 89 w 89"/>
                <a:gd name="T41" fmla="*/ 23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5">
                  <a:moveTo>
                    <a:pt x="89" y="23"/>
                  </a:moveTo>
                  <a:lnTo>
                    <a:pt x="89" y="23"/>
                  </a:lnTo>
                  <a:lnTo>
                    <a:pt x="73" y="21"/>
                  </a:lnTo>
                  <a:lnTo>
                    <a:pt x="57" y="23"/>
                  </a:lnTo>
                  <a:lnTo>
                    <a:pt x="45" y="20"/>
                  </a:lnTo>
                  <a:lnTo>
                    <a:pt x="34" y="16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20" y="23"/>
                  </a:lnTo>
                  <a:lnTo>
                    <a:pt x="30" y="27"/>
                  </a:lnTo>
                  <a:lnTo>
                    <a:pt x="42" y="30"/>
                  </a:lnTo>
                  <a:lnTo>
                    <a:pt x="57" y="34"/>
                  </a:lnTo>
                  <a:lnTo>
                    <a:pt x="73" y="35"/>
                  </a:lnTo>
                  <a:lnTo>
                    <a:pt x="89" y="34"/>
                  </a:lnTo>
                  <a:lnTo>
                    <a:pt x="89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7" name="Freeform 186"/>
            <p:cNvSpPr>
              <a:spLocks/>
            </p:cNvSpPr>
            <p:nvPr/>
          </p:nvSpPr>
          <p:spPr bwMode="auto">
            <a:xfrm>
              <a:off x="3394" y="1716"/>
              <a:ext cx="162" cy="67"/>
            </a:xfrm>
            <a:custGeom>
              <a:avLst/>
              <a:gdLst>
                <a:gd name="T0" fmla="*/ 79 w 162"/>
                <a:gd name="T1" fmla="*/ 67 h 67"/>
                <a:gd name="T2" fmla="*/ 95 w 162"/>
                <a:gd name="T3" fmla="*/ 67 h 67"/>
                <a:gd name="T4" fmla="*/ 111 w 162"/>
                <a:gd name="T5" fmla="*/ 65 h 67"/>
                <a:gd name="T6" fmla="*/ 125 w 162"/>
                <a:gd name="T7" fmla="*/ 62 h 67"/>
                <a:gd name="T8" fmla="*/ 136 w 162"/>
                <a:gd name="T9" fmla="*/ 58 h 67"/>
                <a:gd name="T10" fmla="*/ 146 w 162"/>
                <a:gd name="T11" fmla="*/ 53 h 67"/>
                <a:gd name="T12" fmla="*/ 154 w 162"/>
                <a:gd name="T13" fmla="*/ 48 h 67"/>
                <a:gd name="T14" fmla="*/ 160 w 162"/>
                <a:gd name="T15" fmla="*/ 42 h 67"/>
                <a:gd name="T16" fmla="*/ 162 w 162"/>
                <a:gd name="T17" fmla="*/ 35 h 67"/>
                <a:gd name="T18" fmla="*/ 160 w 162"/>
                <a:gd name="T19" fmla="*/ 28 h 67"/>
                <a:gd name="T20" fmla="*/ 156 w 162"/>
                <a:gd name="T21" fmla="*/ 21 h 67"/>
                <a:gd name="T22" fmla="*/ 148 w 162"/>
                <a:gd name="T23" fmla="*/ 16 h 67"/>
                <a:gd name="T24" fmla="*/ 138 w 162"/>
                <a:gd name="T25" fmla="*/ 11 h 67"/>
                <a:gd name="T26" fmla="*/ 127 w 162"/>
                <a:gd name="T27" fmla="*/ 5 h 67"/>
                <a:gd name="T28" fmla="*/ 113 w 162"/>
                <a:gd name="T29" fmla="*/ 3 h 67"/>
                <a:gd name="T30" fmla="*/ 97 w 162"/>
                <a:gd name="T31" fmla="*/ 0 h 67"/>
                <a:gd name="T32" fmla="*/ 81 w 162"/>
                <a:gd name="T33" fmla="*/ 0 h 67"/>
                <a:gd name="T34" fmla="*/ 65 w 162"/>
                <a:gd name="T35" fmla="*/ 0 h 67"/>
                <a:gd name="T36" fmla="*/ 50 w 162"/>
                <a:gd name="T37" fmla="*/ 2 h 67"/>
                <a:gd name="T38" fmla="*/ 36 w 162"/>
                <a:gd name="T39" fmla="*/ 3 h 67"/>
                <a:gd name="T40" fmla="*/ 24 w 162"/>
                <a:gd name="T41" fmla="*/ 7 h 67"/>
                <a:gd name="T42" fmla="*/ 14 w 162"/>
                <a:gd name="T43" fmla="*/ 12 h 67"/>
                <a:gd name="T44" fmla="*/ 8 w 162"/>
                <a:gd name="T45" fmla="*/ 18 h 67"/>
                <a:gd name="T46" fmla="*/ 2 w 162"/>
                <a:gd name="T47" fmla="*/ 25 h 67"/>
                <a:gd name="T48" fmla="*/ 0 w 162"/>
                <a:gd name="T49" fmla="*/ 32 h 67"/>
                <a:gd name="T50" fmla="*/ 2 w 162"/>
                <a:gd name="T51" fmla="*/ 39 h 67"/>
                <a:gd name="T52" fmla="*/ 6 w 162"/>
                <a:gd name="T53" fmla="*/ 46 h 67"/>
                <a:gd name="T54" fmla="*/ 14 w 162"/>
                <a:gd name="T55" fmla="*/ 51 h 67"/>
                <a:gd name="T56" fmla="*/ 22 w 162"/>
                <a:gd name="T57" fmla="*/ 56 h 67"/>
                <a:gd name="T58" fmla="*/ 34 w 162"/>
                <a:gd name="T59" fmla="*/ 60 h 67"/>
                <a:gd name="T60" fmla="*/ 48 w 162"/>
                <a:gd name="T61" fmla="*/ 63 h 67"/>
                <a:gd name="T62" fmla="*/ 63 w 162"/>
                <a:gd name="T63" fmla="*/ 65 h 67"/>
                <a:gd name="T64" fmla="*/ 79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79" y="67"/>
                  </a:moveTo>
                  <a:lnTo>
                    <a:pt x="95" y="67"/>
                  </a:lnTo>
                  <a:lnTo>
                    <a:pt x="111" y="65"/>
                  </a:lnTo>
                  <a:lnTo>
                    <a:pt x="125" y="62"/>
                  </a:lnTo>
                  <a:lnTo>
                    <a:pt x="136" y="58"/>
                  </a:lnTo>
                  <a:lnTo>
                    <a:pt x="146" y="53"/>
                  </a:lnTo>
                  <a:lnTo>
                    <a:pt x="154" y="48"/>
                  </a:lnTo>
                  <a:lnTo>
                    <a:pt x="160" y="42"/>
                  </a:lnTo>
                  <a:lnTo>
                    <a:pt x="162" y="35"/>
                  </a:lnTo>
                  <a:lnTo>
                    <a:pt x="160" y="28"/>
                  </a:lnTo>
                  <a:lnTo>
                    <a:pt x="156" y="21"/>
                  </a:lnTo>
                  <a:lnTo>
                    <a:pt x="148" y="16"/>
                  </a:lnTo>
                  <a:lnTo>
                    <a:pt x="138" y="11"/>
                  </a:lnTo>
                  <a:lnTo>
                    <a:pt x="127" y="5"/>
                  </a:lnTo>
                  <a:lnTo>
                    <a:pt x="113" y="3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50" y="2"/>
                  </a:lnTo>
                  <a:lnTo>
                    <a:pt x="36" y="3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2" y="39"/>
                  </a:lnTo>
                  <a:lnTo>
                    <a:pt x="6" y="46"/>
                  </a:lnTo>
                  <a:lnTo>
                    <a:pt x="14" y="51"/>
                  </a:lnTo>
                  <a:lnTo>
                    <a:pt x="22" y="56"/>
                  </a:lnTo>
                  <a:lnTo>
                    <a:pt x="34" y="60"/>
                  </a:lnTo>
                  <a:lnTo>
                    <a:pt x="48" y="63"/>
                  </a:lnTo>
                  <a:lnTo>
                    <a:pt x="63" y="65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8" name="Freeform 187"/>
            <p:cNvSpPr>
              <a:spLocks/>
            </p:cNvSpPr>
            <p:nvPr/>
          </p:nvSpPr>
          <p:spPr bwMode="auto">
            <a:xfrm>
              <a:off x="3473" y="1751"/>
              <a:ext cx="91" cy="37"/>
            </a:xfrm>
            <a:custGeom>
              <a:avLst/>
              <a:gdLst>
                <a:gd name="T0" fmla="*/ 75 w 91"/>
                <a:gd name="T1" fmla="*/ 0 h 37"/>
                <a:gd name="T2" fmla="*/ 77 w 91"/>
                <a:gd name="T3" fmla="*/ 0 h 37"/>
                <a:gd name="T4" fmla="*/ 75 w 91"/>
                <a:gd name="T5" fmla="*/ 6 h 37"/>
                <a:gd name="T6" fmla="*/ 71 w 91"/>
                <a:gd name="T7" fmla="*/ 7 h 37"/>
                <a:gd name="T8" fmla="*/ 63 w 91"/>
                <a:gd name="T9" fmla="*/ 13 h 37"/>
                <a:gd name="T10" fmla="*/ 55 w 91"/>
                <a:gd name="T11" fmla="*/ 18 h 37"/>
                <a:gd name="T12" fmla="*/ 44 w 91"/>
                <a:gd name="T13" fmla="*/ 21 h 37"/>
                <a:gd name="T14" fmla="*/ 32 w 91"/>
                <a:gd name="T15" fmla="*/ 25 h 37"/>
                <a:gd name="T16" fmla="*/ 16 w 91"/>
                <a:gd name="T17" fmla="*/ 27 h 37"/>
                <a:gd name="T18" fmla="*/ 0 w 91"/>
                <a:gd name="T19" fmla="*/ 27 h 37"/>
                <a:gd name="T20" fmla="*/ 0 w 91"/>
                <a:gd name="T21" fmla="*/ 37 h 37"/>
                <a:gd name="T22" fmla="*/ 16 w 91"/>
                <a:gd name="T23" fmla="*/ 37 h 37"/>
                <a:gd name="T24" fmla="*/ 32 w 91"/>
                <a:gd name="T25" fmla="*/ 36 h 37"/>
                <a:gd name="T26" fmla="*/ 48 w 91"/>
                <a:gd name="T27" fmla="*/ 32 h 37"/>
                <a:gd name="T28" fmla="*/ 59 w 91"/>
                <a:gd name="T29" fmla="*/ 28 h 37"/>
                <a:gd name="T30" fmla="*/ 71 w 91"/>
                <a:gd name="T31" fmla="*/ 23 h 37"/>
                <a:gd name="T32" fmla="*/ 79 w 91"/>
                <a:gd name="T33" fmla="*/ 18 h 37"/>
                <a:gd name="T34" fmla="*/ 87 w 91"/>
                <a:gd name="T35" fmla="*/ 9 h 37"/>
                <a:gd name="T36" fmla="*/ 89 w 91"/>
                <a:gd name="T37" fmla="*/ 0 h 37"/>
                <a:gd name="T38" fmla="*/ 91 w 91"/>
                <a:gd name="T39" fmla="*/ 0 h 37"/>
                <a:gd name="T40" fmla="*/ 75 w 9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7">
                  <a:moveTo>
                    <a:pt x="75" y="0"/>
                  </a:moveTo>
                  <a:lnTo>
                    <a:pt x="77" y="0"/>
                  </a:lnTo>
                  <a:lnTo>
                    <a:pt x="75" y="6"/>
                  </a:lnTo>
                  <a:lnTo>
                    <a:pt x="71" y="7"/>
                  </a:lnTo>
                  <a:lnTo>
                    <a:pt x="63" y="13"/>
                  </a:lnTo>
                  <a:lnTo>
                    <a:pt x="55" y="18"/>
                  </a:lnTo>
                  <a:lnTo>
                    <a:pt x="44" y="21"/>
                  </a:lnTo>
                  <a:lnTo>
                    <a:pt x="32" y="25"/>
                  </a:lnTo>
                  <a:lnTo>
                    <a:pt x="16" y="27"/>
                  </a:lnTo>
                  <a:lnTo>
                    <a:pt x="0" y="27"/>
                  </a:lnTo>
                  <a:lnTo>
                    <a:pt x="0" y="37"/>
                  </a:lnTo>
                  <a:lnTo>
                    <a:pt x="16" y="37"/>
                  </a:lnTo>
                  <a:lnTo>
                    <a:pt x="32" y="36"/>
                  </a:lnTo>
                  <a:lnTo>
                    <a:pt x="48" y="32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8"/>
                  </a:lnTo>
                  <a:lnTo>
                    <a:pt x="87" y="9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9" name="Freeform 188"/>
            <p:cNvSpPr>
              <a:spLocks/>
            </p:cNvSpPr>
            <p:nvPr/>
          </p:nvSpPr>
          <p:spPr bwMode="auto">
            <a:xfrm>
              <a:off x="3475" y="1709"/>
              <a:ext cx="89" cy="42"/>
            </a:xfrm>
            <a:custGeom>
              <a:avLst/>
              <a:gdLst>
                <a:gd name="T0" fmla="*/ 0 w 89"/>
                <a:gd name="T1" fmla="*/ 12 h 42"/>
                <a:gd name="T2" fmla="*/ 0 w 89"/>
                <a:gd name="T3" fmla="*/ 14 h 42"/>
                <a:gd name="T4" fmla="*/ 16 w 89"/>
                <a:gd name="T5" fmla="*/ 12 h 42"/>
                <a:gd name="T6" fmla="*/ 32 w 89"/>
                <a:gd name="T7" fmla="*/ 16 h 42"/>
                <a:gd name="T8" fmla="*/ 44 w 89"/>
                <a:gd name="T9" fmla="*/ 18 h 42"/>
                <a:gd name="T10" fmla="*/ 55 w 89"/>
                <a:gd name="T11" fmla="*/ 23 h 42"/>
                <a:gd name="T12" fmla="*/ 63 w 89"/>
                <a:gd name="T13" fmla="*/ 28 h 42"/>
                <a:gd name="T14" fmla="*/ 69 w 89"/>
                <a:gd name="T15" fmla="*/ 32 h 42"/>
                <a:gd name="T16" fmla="*/ 73 w 89"/>
                <a:gd name="T17" fmla="*/ 37 h 42"/>
                <a:gd name="T18" fmla="*/ 73 w 89"/>
                <a:gd name="T19" fmla="*/ 42 h 42"/>
                <a:gd name="T20" fmla="*/ 89 w 89"/>
                <a:gd name="T21" fmla="*/ 42 h 42"/>
                <a:gd name="T22" fmla="*/ 85 w 89"/>
                <a:gd name="T23" fmla="*/ 33 h 42"/>
                <a:gd name="T24" fmla="*/ 81 w 89"/>
                <a:gd name="T25" fmla="*/ 25 h 42"/>
                <a:gd name="T26" fmla="*/ 71 w 89"/>
                <a:gd name="T27" fmla="*/ 18 h 42"/>
                <a:gd name="T28" fmla="*/ 59 w 89"/>
                <a:gd name="T29" fmla="*/ 12 h 42"/>
                <a:gd name="T30" fmla="*/ 48 w 89"/>
                <a:gd name="T31" fmla="*/ 7 h 42"/>
                <a:gd name="T32" fmla="*/ 32 w 89"/>
                <a:gd name="T33" fmla="*/ 5 h 42"/>
                <a:gd name="T34" fmla="*/ 16 w 89"/>
                <a:gd name="T35" fmla="*/ 2 h 42"/>
                <a:gd name="T36" fmla="*/ 0 w 89"/>
                <a:gd name="T37" fmla="*/ 0 h 42"/>
                <a:gd name="T38" fmla="*/ 0 w 89"/>
                <a:gd name="T39" fmla="*/ 2 h 42"/>
                <a:gd name="T40" fmla="*/ 0 w 89"/>
                <a:gd name="T41" fmla="*/ 1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0" y="12"/>
                  </a:moveTo>
                  <a:lnTo>
                    <a:pt x="0" y="14"/>
                  </a:lnTo>
                  <a:lnTo>
                    <a:pt x="16" y="12"/>
                  </a:lnTo>
                  <a:lnTo>
                    <a:pt x="32" y="16"/>
                  </a:lnTo>
                  <a:lnTo>
                    <a:pt x="44" y="18"/>
                  </a:lnTo>
                  <a:lnTo>
                    <a:pt x="55" y="23"/>
                  </a:lnTo>
                  <a:lnTo>
                    <a:pt x="63" y="28"/>
                  </a:lnTo>
                  <a:lnTo>
                    <a:pt x="69" y="32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9" y="42"/>
                  </a:lnTo>
                  <a:lnTo>
                    <a:pt x="85" y="33"/>
                  </a:lnTo>
                  <a:lnTo>
                    <a:pt x="81" y="25"/>
                  </a:lnTo>
                  <a:lnTo>
                    <a:pt x="71" y="18"/>
                  </a:lnTo>
                  <a:lnTo>
                    <a:pt x="59" y="12"/>
                  </a:lnTo>
                  <a:lnTo>
                    <a:pt x="48" y="7"/>
                  </a:lnTo>
                  <a:lnTo>
                    <a:pt x="32" y="5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0" name="Freeform 189"/>
            <p:cNvSpPr>
              <a:spLocks/>
            </p:cNvSpPr>
            <p:nvPr/>
          </p:nvSpPr>
          <p:spPr bwMode="auto">
            <a:xfrm>
              <a:off x="3386" y="1711"/>
              <a:ext cx="89" cy="37"/>
            </a:xfrm>
            <a:custGeom>
              <a:avLst/>
              <a:gdLst>
                <a:gd name="T0" fmla="*/ 16 w 89"/>
                <a:gd name="T1" fmla="*/ 37 h 37"/>
                <a:gd name="T2" fmla="*/ 14 w 89"/>
                <a:gd name="T3" fmla="*/ 37 h 37"/>
                <a:gd name="T4" fmla="*/ 16 w 89"/>
                <a:gd name="T5" fmla="*/ 31 h 37"/>
                <a:gd name="T6" fmla="*/ 22 w 89"/>
                <a:gd name="T7" fmla="*/ 26 h 37"/>
                <a:gd name="T8" fmla="*/ 26 w 89"/>
                <a:gd name="T9" fmla="*/ 23 h 37"/>
                <a:gd name="T10" fmla="*/ 34 w 89"/>
                <a:gd name="T11" fmla="*/ 17 h 37"/>
                <a:gd name="T12" fmla="*/ 44 w 89"/>
                <a:gd name="T13" fmla="*/ 14 h 37"/>
                <a:gd name="T14" fmla="*/ 58 w 89"/>
                <a:gd name="T15" fmla="*/ 12 h 37"/>
                <a:gd name="T16" fmla="*/ 73 w 89"/>
                <a:gd name="T17" fmla="*/ 10 h 37"/>
                <a:gd name="T18" fmla="*/ 89 w 89"/>
                <a:gd name="T19" fmla="*/ 10 h 37"/>
                <a:gd name="T20" fmla="*/ 89 w 89"/>
                <a:gd name="T21" fmla="*/ 0 h 37"/>
                <a:gd name="T22" fmla="*/ 73 w 89"/>
                <a:gd name="T23" fmla="*/ 0 h 37"/>
                <a:gd name="T24" fmla="*/ 58 w 89"/>
                <a:gd name="T25" fmla="*/ 1 h 37"/>
                <a:gd name="T26" fmla="*/ 44 w 89"/>
                <a:gd name="T27" fmla="*/ 3 h 37"/>
                <a:gd name="T28" fmla="*/ 30 w 89"/>
                <a:gd name="T29" fmla="*/ 7 h 37"/>
                <a:gd name="T30" fmla="*/ 18 w 89"/>
                <a:gd name="T31" fmla="*/ 12 h 37"/>
                <a:gd name="T32" fmla="*/ 10 w 89"/>
                <a:gd name="T33" fmla="*/ 19 h 37"/>
                <a:gd name="T34" fmla="*/ 4 w 89"/>
                <a:gd name="T35" fmla="*/ 28 h 37"/>
                <a:gd name="T36" fmla="*/ 2 w 89"/>
                <a:gd name="T37" fmla="*/ 37 h 37"/>
                <a:gd name="T38" fmla="*/ 0 w 89"/>
                <a:gd name="T39" fmla="*/ 37 h 37"/>
                <a:gd name="T40" fmla="*/ 16 w 89"/>
                <a:gd name="T41" fmla="*/ 37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7">
                  <a:moveTo>
                    <a:pt x="16" y="37"/>
                  </a:moveTo>
                  <a:lnTo>
                    <a:pt x="14" y="37"/>
                  </a:lnTo>
                  <a:lnTo>
                    <a:pt x="16" y="31"/>
                  </a:lnTo>
                  <a:lnTo>
                    <a:pt x="22" y="26"/>
                  </a:lnTo>
                  <a:lnTo>
                    <a:pt x="26" y="23"/>
                  </a:lnTo>
                  <a:lnTo>
                    <a:pt x="34" y="17"/>
                  </a:lnTo>
                  <a:lnTo>
                    <a:pt x="44" y="14"/>
                  </a:lnTo>
                  <a:lnTo>
                    <a:pt x="58" y="12"/>
                  </a:lnTo>
                  <a:lnTo>
                    <a:pt x="73" y="10"/>
                  </a:lnTo>
                  <a:lnTo>
                    <a:pt x="89" y="10"/>
                  </a:lnTo>
                  <a:lnTo>
                    <a:pt x="89" y="0"/>
                  </a:lnTo>
                  <a:lnTo>
                    <a:pt x="73" y="0"/>
                  </a:lnTo>
                  <a:lnTo>
                    <a:pt x="58" y="1"/>
                  </a:lnTo>
                  <a:lnTo>
                    <a:pt x="44" y="3"/>
                  </a:lnTo>
                  <a:lnTo>
                    <a:pt x="30" y="7"/>
                  </a:lnTo>
                  <a:lnTo>
                    <a:pt x="18" y="12"/>
                  </a:lnTo>
                  <a:lnTo>
                    <a:pt x="10" y="19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16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1" name="Freeform 190"/>
            <p:cNvSpPr>
              <a:spLocks/>
            </p:cNvSpPr>
            <p:nvPr/>
          </p:nvSpPr>
          <p:spPr bwMode="auto">
            <a:xfrm>
              <a:off x="3386" y="1748"/>
              <a:ext cx="87" cy="40"/>
            </a:xfrm>
            <a:custGeom>
              <a:avLst/>
              <a:gdLst>
                <a:gd name="T0" fmla="*/ 87 w 87"/>
                <a:gd name="T1" fmla="*/ 30 h 40"/>
                <a:gd name="T2" fmla="*/ 87 w 87"/>
                <a:gd name="T3" fmla="*/ 30 h 40"/>
                <a:gd name="T4" fmla="*/ 71 w 87"/>
                <a:gd name="T5" fmla="*/ 28 h 40"/>
                <a:gd name="T6" fmla="*/ 56 w 87"/>
                <a:gd name="T7" fmla="*/ 26 h 40"/>
                <a:gd name="T8" fmla="*/ 44 w 87"/>
                <a:gd name="T9" fmla="*/ 23 h 40"/>
                <a:gd name="T10" fmla="*/ 32 w 87"/>
                <a:gd name="T11" fmla="*/ 19 h 40"/>
                <a:gd name="T12" fmla="*/ 26 w 87"/>
                <a:gd name="T13" fmla="*/ 14 h 40"/>
                <a:gd name="T14" fmla="*/ 20 w 87"/>
                <a:gd name="T15" fmla="*/ 10 h 40"/>
                <a:gd name="T16" fmla="*/ 16 w 87"/>
                <a:gd name="T17" fmla="*/ 5 h 40"/>
                <a:gd name="T18" fmla="*/ 16 w 87"/>
                <a:gd name="T19" fmla="*/ 0 h 40"/>
                <a:gd name="T20" fmla="*/ 0 w 87"/>
                <a:gd name="T21" fmla="*/ 0 h 40"/>
                <a:gd name="T22" fmla="*/ 4 w 87"/>
                <a:gd name="T23" fmla="*/ 9 h 40"/>
                <a:gd name="T24" fmla="*/ 8 w 87"/>
                <a:gd name="T25" fmla="*/ 17 h 40"/>
                <a:gd name="T26" fmla="*/ 18 w 87"/>
                <a:gd name="T27" fmla="*/ 24 h 40"/>
                <a:gd name="T28" fmla="*/ 28 w 87"/>
                <a:gd name="T29" fmla="*/ 30 h 40"/>
                <a:gd name="T30" fmla="*/ 40 w 87"/>
                <a:gd name="T31" fmla="*/ 33 h 40"/>
                <a:gd name="T32" fmla="*/ 56 w 87"/>
                <a:gd name="T33" fmla="*/ 37 h 40"/>
                <a:gd name="T34" fmla="*/ 71 w 87"/>
                <a:gd name="T35" fmla="*/ 39 h 40"/>
                <a:gd name="T36" fmla="*/ 87 w 87"/>
                <a:gd name="T37" fmla="*/ 40 h 40"/>
                <a:gd name="T38" fmla="*/ 87 w 87"/>
                <a:gd name="T39" fmla="*/ 40 h 40"/>
                <a:gd name="T40" fmla="*/ 87 w 87"/>
                <a:gd name="T41" fmla="*/ 3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0">
                  <a:moveTo>
                    <a:pt x="87" y="30"/>
                  </a:moveTo>
                  <a:lnTo>
                    <a:pt x="87" y="30"/>
                  </a:lnTo>
                  <a:lnTo>
                    <a:pt x="71" y="28"/>
                  </a:lnTo>
                  <a:lnTo>
                    <a:pt x="56" y="26"/>
                  </a:lnTo>
                  <a:lnTo>
                    <a:pt x="44" y="23"/>
                  </a:lnTo>
                  <a:lnTo>
                    <a:pt x="32" y="19"/>
                  </a:lnTo>
                  <a:lnTo>
                    <a:pt x="26" y="14"/>
                  </a:lnTo>
                  <a:lnTo>
                    <a:pt x="20" y="10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8" y="17"/>
                  </a:lnTo>
                  <a:lnTo>
                    <a:pt x="18" y="24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6" y="37"/>
                  </a:lnTo>
                  <a:lnTo>
                    <a:pt x="71" y="39"/>
                  </a:lnTo>
                  <a:lnTo>
                    <a:pt x="87" y="40"/>
                  </a:lnTo>
                  <a:lnTo>
                    <a:pt x="8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2" name="Freeform 191"/>
            <p:cNvSpPr>
              <a:spLocks/>
            </p:cNvSpPr>
            <p:nvPr/>
          </p:nvSpPr>
          <p:spPr bwMode="auto">
            <a:xfrm>
              <a:off x="3256" y="1811"/>
              <a:ext cx="160" cy="69"/>
            </a:xfrm>
            <a:custGeom>
              <a:avLst/>
              <a:gdLst>
                <a:gd name="T0" fmla="*/ 81 w 160"/>
                <a:gd name="T1" fmla="*/ 69 h 69"/>
                <a:gd name="T2" fmla="*/ 97 w 160"/>
                <a:gd name="T3" fmla="*/ 67 h 69"/>
                <a:gd name="T4" fmla="*/ 113 w 160"/>
                <a:gd name="T5" fmla="*/ 66 h 69"/>
                <a:gd name="T6" fmla="*/ 127 w 160"/>
                <a:gd name="T7" fmla="*/ 62 h 69"/>
                <a:gd name="T8" fmla="*/ 138 w 160"/>
                <a:gd name="T9" fmla="*/ 57 h 69"/>
                <a:gd name="T10" fmla="*/ 146 w 160"/>
                <a:gd name="T11" fmla="*/ 51 h 69"/>
                <a:gd name="T12" fmla="*/ 154 w 160"/>
                <a:gd name="T13" fmla="*/ 46 h 69"/>
                <a:gd name="T14" fmla="*/ 158 w 160"/>
                <a:gd name="T15" fmla="*/ 39 h 69"/>
                <a:gd name="T16" fmla="*/ 160 w 160"/>
                <a:gd name="T17" fmla="*/ 32 h 69"/>
                <a:gd name="T18" fmla="*/ 158 w 160"/>
                <a:gd name="T19" fmla="*/ 25 h 69"/>
                <a:gd name="T20" fmla="*/ 154 w 160"/>
                <a:gd name="T21" fmla="*/ 20 h 69"/>
                <a:gd name="T22" fmla="*/ 146 w 160"/>
                <a:gd name="T23" fmla="*/ 14 h 69"/>
                <a:gd name="T24" fmla="*/ 136 w 160"/>
                <a:gd name="T25" fmla="*/ 9 h 69"/>
                <a:gd name="T26" fmla="*/ 125 w 160"/>
                <a:gd name="T27" fmla="*/ 6 h 69"/>
                <a:gd name="T28" fmla="*/ 111 w 160"/>
                <a:gd name="T29" fmla="*/ 2 h 69"/>
                <a:gd name="T30" fmla="*/ 95 w 160"/>
                <a:gd name="T31" fmla="*/ 0 h 69"/>
                <a:gd name="T32" fmla="*/ 79 w 160"/>
                <a:gd name="T33" fmla="*/ 0 h 69"/>
                <a:gd name="T34" fmla="*/ 63 w 160"/>
                <a:gd name="T35" fmla="*/ 2 h 69"/>
                <a:gd name="T36" fmla="*/ 48 w 160"/>
                <a:gd name="T37" fmla="*/ 4 h 69"/>
                <a:gd name="T38" fmla="*/ 34 w 160"/>
                <a:gd name="T39" fmla="*/ 7 h 69"/>
                <a:gd name="T40" fmla="*/ 22 w 160"/>
                <a:gd name="T41" fmla="*/ 13 h 69"/>
                <a:gd name="T42" fmla="*/ 12 w 160"/>
                <a:gd name="T43" fmla="*/ 18 h 69"/>
                <a:gd name="T44" fmla="*/ 6 w 160"/>
                <a:gd name="T45" fmla="*/ 23 h 69"/>
                <a:gd name="T46" fmla="*/ 2 w 160"/>
                <a:gd name="T47" fmla="*/ 30 h 69"/>
                <a:gd name="T48" fmla="*/ 0 w 160"/>
                <a:gd name="T49" fmla="*/ 37 h 69"/>
                <a:gd name="T50" fmla="*/ 2 w 160"/>
                <a:gd name="T51" fmla="*/ 44 h 69"/>
                <a:gd name="T52" fmla="*/ 6 w 160"/>
                <a:gd name="T53" fmla="*/ 50 h 69"/>
                <a:gd name="T54" fmla="*/ 14 w 160"/>
                <a:gd name="T55" fmla="*/ 55 h 69"/>
                <a:gd name="T56" fmla="*/ 24 w 160"/>
                <a:gd name="T57" fmla="*/ 60 h 69"/>
                <a:gd name="T58" fmla="*/ 36 w 160"/>
                <a:gd name="T59" fmla="*/ 64 h 69"/>
                <a:gd name="T60" fmla="*/ 50 w 160"/>
                <a:gd name="T61" fmla="*/ 67 h 69"/>
                <a:gd name="T62" fmla="*/ 65 w 160"/>
                <a:gd name="T63" fmla="*/ 69 h 69"/>
                <a:gd name="T64" fmla="*/ 81 w 160"/>
                <a:gd name="T65" fmla="*/ 69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9">
                  <a:moveTo>
                    <a:pt x="81" y="69"/>
                  </a:moveTo>
                  <a:lnTo>
                    <a:pt x="97" y="67"/>
                  </a:lnTo>
                  <a:lnTo>
                    <a:pt x="113" y="66"/>
                  </a:lnTo>
                  <a:lnTo>
                    <a:pt x="127" y="62"/>
                  </a:lnTo>
                  <a:lnTo>
                    <a:pt x="138" y="57"/>
                  </a:lnTo>
                  <a:lnTo>
                    <a:pt x="146" y="51"/>
                  </a:lnTo>
                  <a:lnTo>
                    <a:pt x="154" y="46"/>
                  </a:lnTo>
                  <a:lnTo>
                    <a:pt x="158" y="39"/>
                  </a:lnTo>
                  <a:lnTo>
                    <a:pt x="160" y="32"/>
                  </a:lnTo>
                  <a:lnTo>
                    <a:pt x="158" y="25"/>
                  </a:lnTo>
                  <a:lnTo>
                    <a:pt x="154" y="20"/>
                  </a:lnTo>
                  <a:lnTo>
                    <a:pt x="146" y="14"/>
                  </a:lnTo>
                  <a:lnTo>
                    <a:pt x="136" y="9"/>
                  </a:lnTo>
                  <a:lnTo>
                    <a:pt x="125" y="6"/>
                  </a:lnTo>
                  <a:lnTo>
                    <a:pt x="111" y="2"/>
                  </a:lnTo>
                  <a:lnTo>
                    <a:pt x="95" y="0"/>
                  </a:lnTo>
                  <a:lnTo>
                    <a:pt x="79" y="0"/>
                  </a:lnTo>
                  <a:lnTo>
                    <a:pt x="63" y="2"/>
                  </a:lnTo>
                  <a:lnTo>
                    <a:pt x="48" y="4"/>
                  </a:lnTo>
                  <a:lnTo>
                    <a:pt x="34" y="7"/>
                  </a:lnTo>
                  <a:lnTo>
                    <a:pt x="22" y="13"/>
                  </a:lnTo>
                  <a:lnTo>
                    <a:pt x="12" y="18"/>
                  </a:lnTo>
                  <a:lnTo>
                    <a:pt x="6" y="23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14" y="55"/>
                  </a:lnTo>
                  <a:lnTo>
                    <a:pt x="24" y="60"/>
                  </a:lnTo>
                  <a:lnTo>
                    <a:pt x="36" y="64"/>
                  </a:lnTo>
                  <a:lnTo>
                    <a:pt x="50" y="67"/>
                  </a:lnTo>
                  <a:lnTo>
                    <a:pt x="65" y="69"/>
                  </a:lnTo>
                  <a:lnTo>
                    <a:pt x="81" y="69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3" name="Freeform 192"/>
            <p:cNvSpPr>
              <a:spLocks/>
            </p:cNvSpPr>
            <p:nvPr/>
          </p:nvSpPr>
          <p:spPr bwMode="auto">
            <a:xfrm>
              <a:off x="3337" y="1843"/>
              <a:ext cx="87" cy="42"/>
            </a:xfrm>
            <a:custGeom>
              <a:avLst/>
              <a:gdLst>
                <a:gd name="T0" fmla="*/ 71 w 87"/>
                <a:gd name="T1" fmla="*/ 0 h 42"/>
                <a:gd name="T2" fmla="*/ 71 w 87"/>
                <a:gd name="T3" fmla="*/ 0 h 42"/>
                <a:gd name="T4" fmla="*/ 71 w 87"/>
                <a:gd name="T5" fmla="*/ 5 h 42"/>
                <a:gd name="T6" fmla="*/ 67 w 87"/>
                <a:gd name="T7" fmla="*/ 11 h 42"/>
                <a:gd name="T8" fmla="*/ 61 w 87"/>
                <a:gd name="T9" fmla="*/ 14 h 42"/>
                <a:gd name="T10" fmla="*/ 53 w 87"/>
                <a:gd name="T11" fmla="*/ 19 h 42"/>
                <a:gd name="T12" fmla="*/ 44 w 87"/>
                <a:gd name="T13" fmla="*/ 25 h 42"/>
                <a:gd name="T14" fmla="*/ 32 w 87"/>
                <a:gd name="T15" fmla="*/ 28 h 42"/>
                <a:gd name="T16" fmla="*/ 16 w 87"/>
                <a:gd name="T17" fmla="*/ 30 h 42"/>
                <a:gd name="T18" fmla="*/ 0 w 87"/>
                <a:gd name="T19" fmla="*/ 32 h 42"/>
                <a:gd name="T20" fmla="*/ 0 w 87"/>
                <a:gd name="T21" fmla="*/ 42 h 42"/>
                <a:gd name="T22" fmla="*/ 16 w 87"/>
                <a:gd name="T23" fmla="*/ 41 h 42"/>
                <a:gd name="T24" fmla="*/ 32 w 87"/>
                <a:gd name="T25" fmla="*/ 39 h 42"/>
                <a:gd name="T26" fmla="*/ 47 w 87"/>
                <a:gd name="T27" fmla="*/ 35 h 42"/>
                <a:gd name="T28" fmla="*/ 61 w 87"/>
                <a:gd name="T29" fmla="*/ 30 h 42"/>
                <a:gd name="T30" fmla="*/ 69 w 87"/>
                <a:gd name="T31" fmla="*/ 25 h 42"/>
                <a:gd name="T32" fmla="*/ 79 w 87"/>
                <a:gd name="T33" fmla="*/ 18 h 42"/>
                <a:gd name="T34" fmla="*/ 83 w 87"/>
                <a:gd name="T35" fmla="*/ 9 h 42"/>
                <a:gd name="T36" fmla="*/ 87 w 87"/>
                <a:gd name="T37" fmla="*/ 0 h 42"/>
                <a:gd name="T38" fmla="*/ 87 w 87"/>
                <a:gd name="T39" fmla="*/ 0 h 42"/>
                <a:gd name="T40" fmla="*/ 71 w 87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2">
                  <a:moveTo>
                    <a:pt x="71" y="0"/>
                  </a:moveTo>
                  <a:lnTo>
                    <a:pt x="71" y="0"/>
                  </a:lnTo>
                  <a:lnTo>
                    <a:pt x="71" y="5"/>
                  </a:lnTo>
                  <a:lnTo>
                    <a:pt x="67" y="11"/>
                  </a:lnTo>
                  <a:lnTo>
                    <a:pt x="61" y="14"/>
                  </a:lnTo>
                  <a:lnTo>
                    <a:pt x="53" y="19"/>
                  </a:lnTo>
                  <a:lnTo>
                    <a:pt x="44" y="25"/>
                  </a:lnTo>
                  <a:lnTo>
                    <a:pt x="32" y="28"/>
                  </a:lnTo>
                  <a:lnTo>
                    <a:pt x="16" y="30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16" y="41"/>
                  </a:lnTo>
                  <a:lnTo>
                    <a:pt x="32" y="39"/>
                  </a:lnTo>
                  <a:lnTo>
                    <a:pt x="47" y="35"/>
                  </a:lnTo>
                  <a:lnTo>
                    <a:pt x="61" y="30"/>
                  </a:lnTo>
                  <a:lnTo>
                    <a:pt x="69" y="25"/>
                  </a:lnTo>
                  <a:lnTo>
                    <a:pt x="79" y="18"/>
                  </a:lnTo>
                  <a:lnTo>
                    <a:pt x="83" y="9"/>
                  </a:lnTo>
                  <a:lnTo>
                    <a:pt x="87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4" name="Freeform 193"/>
            <p:cNvSpPr>
              <a:spLocks/>
            </p:cNvSpPr>
            <p:nvPr/>
          </p:nvSpPr>
          <p:spPr bwMode="auto">
            <a:xfrm>
              <a:off x="3335" y="1804"/>
              <a:ext cx="89" cy="39"/>
            </a:xfrm>
            <a:custGeom>
              <a:avLst/>
              <a:gdLst>
                <a:gd name="T0" fmla="*/ 0 w 89"/>
                <a:gd name="T1" fmla="*/ 13 h 39"/>
                <a:gd name="T2" fmla="*/ 0 w 89"/>
                <a:gd name="T3" fmla="*/ 14 h 39"/>
                <a:gd name="T4" fmla="*/ 16 w 89"/>
                <a:gd name="T5" fmla="*/ 13 h 39"/>
                <a:gd name="T6" fmla="*/ 32 w 89"/>
                <a:gd name="T7" fmla="*/ 14 h 39"/>
                <a:gd name="T8" fmla="*/ 44 w 89"/>
                <a:gd name="T9" fmla="*/ 18 h 39"/>
                <a:gd name="T10" fmla="*/ 55 w 89"/>
                <a:gd name="T11" fmla="*/ 21 h 39"/>
                <a:gd name="T12" fmla="*/ 63 w 89"/>
                <a:gd name="T13" fmla="*/ 27 h 39"/>
                <a:gd name="T14" fmla="*/ 71 w 89"/>
                <a:gd name="T15" fmla="*/ 30 h 39"/>
                <a:gd name="T16" fmla="*/ 73 w 89"/>
                <a:gd name="T17" fmla="*/ 34 h 39"/>
                <a:gd name="T18" fmla="*/ 73 w 89"/>
                <a:gd name="T19" fmla="*/ 39 h 39"/>
                <a:gd name="T20" fmla="*/ 89 w 89"/>
                <a:gd name="T21" fmla="*/ 39 h 39"/>
                <a:gd name="T22" fmla="*/ 85 w 89"/>
                <a:gd name="T23" fmla="*/ 30 h 39"/>
                <a:gd name="T24" fmla="*/ 79 w 89"/>
                <a:gd name="T25" fmla="*/ 23 h 39"/>
                <a:gd name="T26" fmla="*/ 71 w 89"/>
                <a:gd name="T27" fmla="*/ 16 h 39"/>
                <a:gd name="T28" fmla="*/ 59 w 89"/>
                <a:gd name="T29" fmla="*/ 11 h 39"/>
                <a:gd name="T30" fmla="*/ 48 w 89"/>
                <a:gd name="T31" fmla="*/ 7 h 39"/>
                <a:gd name="T32" fmla="*/ 32 w 89"/>
                <a:gd name="T33" fmla="*/ 4 h 39"/>
                <a:gd name="T34" fmla="*/ 16 w 89"/>
                <a:gd name="T35" fmla="*/ 2 h 39"/>
                <a:gd name="T36" fmla="*/ 0 w 89"/>
                <a:gd name="T37" fmla="*/ 0 h 39"/>
                <a:gd name="T38" fmla="*/ 0 w 89"/>
                <a:gd name="T39" fmla="*/ 2 h 39"/>
                <a:gd name="T40" fmla="*/ 0 w 89"/>
                <a:gd name="T41" fmla="*/ 13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0" y="13"/>
                  </a:moveTo>
                  <a:lnTo>
                    <a:pt x="0" y="14"/>
                  </a:lnTo>
                  <a:lnTo>
                    <a:pt x="16" y="13"/>
                  </a:lnTo>
                  <a:lnTo>
                    <a:pt x="32" y="14"/>
                  </a:lnTo>
                  <a:lnTo>
                    <a:pt x="44" y="18"/>
                  </a:lnTo>
                  <a:lnTo>
                    <a:pt x="55" y="21"/>
                  </a:lnTo>
                  <a:lnTo>
                    <a:pt x="63" y="27"/>
                  </a:lnTo>
                  <a:lnTo>
                    <a:pt x="71" y="30"/>
                  </a:lnTo>
                  <a:lnTo>
                    <a:pt x="73" y="34"/>
                  </a:lnTo>
                  <a:lnTo>
                    <a:pt x="73" y="39"/>
                  </a:lnTo>
                  <a:lnTo>
                    <a:pt x="89" y="39"/>
                  </a:lnTo>
                  <a:lnTo>
                    <a:pt x="85" y="30"/>
                  </a:lnTo>
                  <a:lnTo>
                    <a:pt x="79" y="23"/>
                  </a:lnTo>
                  <a:lnTo>
                    <a:pt x="71" y="16"/>
                  </a:lnTo>
                  <a:lnTo>
                    <a:pt x="59" y="11"/>
                  </a:lnTo>
                  <a:lnTo>
                    <a:pt x="48" y="7"/>
                  </a:lnTo>
                  <a:lnTo>
                    <a:pt x="32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5" name="Freeform 194"/>
            <p:cNvSpPr>
              <a:spLocks/>
            </p:cNvSpPr>
            <p:nvPr/>
          </p:nvSpPr>
          <p:spPr bwMode="auto">
            <a:xfrm>
              <a:off x="3248" y="1806"/>
              <a:ext cx="87" cy="42"/>
            </a:xfrm>
            <a:custGeom>
              <a:avLst/>
              <a:gdLst>
                <a:gd name="T0" fmla="*/ 16 w 87"/>
                <a:gd name="T1" fmla="*/ 42 h 42"/>
                <a:gd name="T2" fmla="*/ 14 w 87"/>
                <a:gd name="T3" fmla="*/ 42 h 42"/>
                <a:gd name="T4" fmla="*/ 16 w 87"/>
                <a:gd name="T5" fmla="*/ 37 h 42"/>
                <a:gd name="T6" fmla="*/ 20 w 87"/>
                <a:gd name="T7" fmla="*/ 32 h 42"/>
                <a:gd name="T8" fmla="*/ 24 w 87"/>
                <a:gd name="T9" fmla="*/ 28 h 42"/>
                <a:gd name="T10" fmla="*/ 32 w 87"/>
                <a:gd name="T11" fmla="*/ 23 h 42"/>
                <a:gd name="T12" fmla="*/ 44 w 87"/>
                <a:gd name="T13" fmla="*/ 18 h 42"/>
                <a:gd name="T14" fmla="*/ 56 w 87"/>
                <a:gd name="T15" fmla="*/ 14 h 42"/>
                <a:gd name="T16" fmla="*/ 71 w 87"/>
                <a:gd name="T17" fmla="*/ 12 h 42"/>
                <a:gd name="T18" fmla="*/ 87 w 87"/>
                <a:gd name="T19" fmla="*/ 11 h 42"/>
                <a:gd name="T20" fmla="*/ 87 w 87"/>
                <a:gd name="T21" fmla="*/ 0 h 42"/>
                <a:gd name="T22" fmla="*/ 71 w 87"/>
                <a:gd name="T23" fmla="*/ 2 h 42"/>
                <a:gd name="T24" fmla="*/ 56 w 87"/>
                <a:gd name="T25" fmla="*/ 3 h 42"/>
                <a:gd name="T26" fmla="*/ 40 w 87"/>
                <a:gd name="T27" fmla="*/ 7 h 42"/>
                <a:gd name="T28" fmla="*/ 28 w 87"/>
                <a:gd name="T29" fmla="*/ 12 h 42"/>
                <a:gd name="T30" fmla="*/ 16 w 87"/>
                <a:gd name="T31" fmla="*/ 18 h 42"/>
                <a:gd name="T32" fmla="*/ 8 w 87"/>
                <a:gd name="T33" fmla="*/ 25 h 42"/>
                <a:gd name="T34" fmla="*/ 4 w 87"/>
                <a:gd name="T35" fmla="*/ 33 h 42"/>
                <a:gd name="T36" fmla="*/ 2 w 87"/>
                <a:gd name="T37" fmla="*/ 42 h 42"/>
                <a:gd name="T38" fmla="*/ 0 w 87"/>
                <a:gd name="T39" fmla="*/ 42 h 42"/>
                <a:gd name="T40" fmla="*/ 16 w 87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2">
                  <a:moveTo>
                    <a:pt x="16" y="42"/>
                  </a:moveTo>
                  <a:lnTo>
                    <a:pt x="14" y="42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4" y="28"/>
                  </a:lnTo>
                  <a:lnTo>
                    <a:pt x="32" y="23"/>
                  </a:lnTo>
                  <a:lnTo>
                    <a:pt x="44" y="18"/>
                  </a:lnTo>
                  <a:lnTo>
                    <a:pt x="56" y="14"/>
                  </a:lnTo>
                  <a:lnTo>
                    <a:pt x="71" y="12"/>
                  </a:lnTo>
                  <a:lnTo>
                    <a:pt x="87" y="11"/>
                  </a:lnTo>
                  <a:lnTo>
                    <a:pt x="87" y="0"/>
                  </a:lnTo>
                  <a:lnTo>
                    <a:pt x="71" y="2"/>
                  </a:lnTo>
                  <a:lnTo>
                    <a:pt x="56" y="3"/>
                  </a:lnTo>
                  <a:lnTo>
                    <a:pt x="40" y="7"/>
                  </a:lnTo>
                  <a:lnTo>
                    <a:pt x="28" y="12"/>
                  </a:lnTo>
                  <a:lnTo>
                    <a:pt x="16" y="18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6" name="Freeform 195"/>
            <p:cNvSpPr>
              <a:spLocks/>
            </p:cNvSpPr>
            <p:nvPr/>
          </p:nvSpPr>
          <p:spPr bwMode="auto">
            <a:xfrm>
              <a:off x="3248" y="1848"/>
              <a:ext cx="89" cy="39"/>
            </a:xfrm>
            <a:custGeom>
              <a:avLst/>
              <a:gdLst>
                <a:gd name="T0" fmla="*/ 89 w 89"/>
                <a:gd name="T1" fmla="*/ 27 h 39"/>
                <a:gd name="T2" fmla="*/ 89 w 89"/>
                <a:gd name="T3" fmla="*/ 25 h 39"/>
                <a:gd name="T4" fmla="*/ 73 w 89"/>
                <a:gd name="T5" fmla="*/ 27 h 39"/>
                <a:gd name="T6" fmla="*/ 58 w 89"/>
                <a:gd name="T7" fmla="*/ 25 h 39"/>
                <a:gd name="T8" fmla="*/ 46 w 89"/>
                <a:gd name="T9" fmla="*/ 21 h 39"/>
                <a:gd name="T10" fmla="*/ 34 w 89"/>
                <a:gd name="T11" fmla="*/ 18 h 39"/>
                <a:gd name="T12" fmla="*/ 26 w 89"/>
                <a:gd name="T13" fmla="*/ 13 h 39"/>
                <a:gd name="T14" fmla="*/ 18 w 89"/>
                <a:gd name="T15" fmla="*/ 9 h 39"/>
                <a:gd name="T16" fmla="*/ 16 w 89"/>
                <a:gd name="T17" fmla="*/ 6 h 39"/>
                <a:gd name="T18" fmla="*/ 16 w 89"/>
                <a:gd name="T19" fmla="*/ 0 h 39"/>
                <a:gd name="T20" fmla="*/ 0 w 89"/>
                <a:gd name="T21" fmla="*/ 0 h 39"/>
                <a:gd name="T22" fmla="*/ 4 w 89"/>
                <a:gd name="T23" fmla="*/ 9 h 39"/>
                <a:gd name="T24" fmla="*/ 10 w 89"/>
                <a:gd name="T25" fmla="*/ 16 h 39"/>
                <a:gd name="T26" fmla="*/ 18 w 89"/>
                <a:gd name="T27" fmla="*/ 23 h 39"/>
                <a:gd name="T28" fmla="*/ 30 w 89"/>
                <a:gd name="T29" fmla="*/ 29 h 39"/>
                <a:gd name="T30" fmla="*/ 42 w 89"/>
                <a:gd name="T31" fmla="*/ 32 h 39"/>
                <a:gd name="T32" fmla="*/ 58 w 89"/>
                <a:gd name="T33" fmla="*/ 36 h 39"/>
                <a:gd name="T34" fmla="*/ 73 w 89"/>
                <a:gd name="T35" fmla="*/ 37 h 39"/>
                <a:gd name="T36" fmla="*/ 89 w 89"/>
                <a:gd name="T37" fmla="*/ 39 h 39"/>
                <a:gd name="T38" fmla="*/ 89 w 89"/>
                <a:gd name="T39" fmla="*/ 37 h 39"/>
                <a:gd name="T40" fmla="*/ 89 w 89"/>
                <a:gd name="T41" fmla="*/ 27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89" y="27"/>
                  </a:moveTo>
                  <a:lnTo>
                    <a:pt x="89" y="25"/>
                  </a:lnTo>
                  <a:lnTo>
                    <a:pt x="73" y="27"/>
                  </a:lnTo>
                  <a:lnTo>
                    <a:pt x="58" y="25"/>
                  </a:lnTo>
                  <a:lnTo>
                    <a:pt x="46" y="21"/>
                  </a:lnTo>
                  <a:lnTo>
                    <a:pt x="34" y="18"/>
                  </a:lnTo>
                  <a:lnTo>
                    <a:pt x="26" y="13"/>
                  </a:lnTo>
                  <a:lnTo>
                    <a:pt x="18" y="9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18" y="23"/>
                  </a:lnTo>
                  <a:lnTo>
                    <a:pt x="30" y="29"/>
                  </a:lnTo>
                  <a:lnTo>
                    <a:pt x="42" y="32"/>
                  </a:lnTo>
                  <a:lnTo>
                    <a:pt x="58" y="36"/>
                  </a:lnTo>
                  <a:lnTo>
                    <a:pt x="73" y="37"/>
                  </a:lnTo>
                  <a:lnTo>
                    <a:pt x="89" y="39"/>
                  </a:lnTo>
                  <a:lnTo>
                    <a:pt x="89" y="37"/>
                  </a:lnTo>
                  <a:lnTo>
                    <a:pt x="89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7" name="Freeform 196"/>
            <p:cNvSpPr>
              <a:spLocks/>
            </p:cNvSpPr>
            <p:nvPr/>
          </p:nvSpPr>
          <p:spPr bwMode="auto">
            <a:xfrm>
              <a:off x="3061" y="1811"/>
              <a:ext cx="162" cy="67"/>
            </a:xfrm>
            <a:custGeom>
              <a:avLst/>
              <a:gdLst>
                <a:gd name="T0" fmla="*/ 81 w 162"/>
                <a:gd name="T1" fmla="*/ 67 h 67"/>
                <a:gd name="T2" fmla="*/ 97 w 162"/>
                <a:gd name="T3" fmla="*/ 67 h 67"/>
                <a:gd name="T4" fmla="*/ 112 w 162"/>
                <a:gd name="T5" fmla="*/ 64 h 67"/>
                <a:gd name="T6" fmla="*/ 126 w 162"/>
                <a:gd name="T7" fmla="*/ 62 h 67"/>
                <a:gd name="T8" fmla="*/ 138 w 162"/>
                <a:gd name="T9" fmla="*/ 57 h 67"/>
                <a:gd name="T10" fmla="*/ 148 w 162"/>
                <a:gd name="T11" fmla="*/ 51 h 67"/>
                <a:gd name="T12" fmla="*/ 156 w 162"/>
                <a:gd name="T13" fmla="*/ 46 h 67"/>
                <a:gd name="T14" fmla="*/ 160 w 162"/>
                <a:gd name="T15" fmla="*/ 39 h 67"/>
                <a:gd name="T16" fmla="*/ 162 w 162"/>
                <a:gd name="T17" fmla="*/ 32 h 67"/>
                <a:gd name="T18" fmla="*/ 160 w 162"/>
                <a:gd name="T19" fmla="*/ 25 h 67"/>
                <a:gd name="T20" fmla="*/ 156 w 162"/>
                <a:gd name="T21" fmla="*/ 20 h 67"/>
                <a:gd name="T22" fmla="*/ 148 w 162"/>
                <a:gd name="T23" fmla="*/ 14 h 67"/>
                <a:gd name="T24" fmla="*/ 138 w 162"/>
                <a:gd name="T25" fmla="*/ 9 h 67"/>
                <a:gd name="T26" fmla="*/ 124 w 162"/>
                <a:gd name="T27" fmla="*/ 6 h 67"/>
                <a:gd name="T28" fmla="*/ 110 w 162"/>
                <a:gd name="T29" fmla="*/ 2 h 67"/>
                <a:gd name="T30" fmla="*/ 95 w 162"/>
                <a:gd name="T31" fmla="*/ 0 h 67"/>
                <a:gd name="T32" fmla="*/ 79 w 162"/>
                <a:gd name="T33" fmla="*/ 0 h 67"/>
                <a:gd name="T34" fmla="*/ 63 w 162"/>
                <a:gd name="T35" fmla="*/ 2 h 67"/>
                <a:gd name="T36" fmla="*/ 47 w 162"/>
                <a:gd name="T37" fmla="*/ 4 h 67"/>
                <a:gd name="T38" fmla="*/ 34 w 162"/>
                <a:gd name="T39" fmla="*/ 7 h 67"/>
                <a:gd name="T40" fmla="*/ 22 w 162"/>
                <a:gd name="T41" fmla="*/ 13 h 67"/>
                <a:gd name="T42" fmla="*/ 12 w 162"/>
                <a:gd name="T43" fmla="*/ 18 h 67"/>
                <a:gd name="T44" fmla="*/ 6 w 162"/>
                <a:gd name="T45" fmla="*/ 23 h 67"/>
                <a:gd name="T46" fmla="*/ 2 w 162"/>
                <a:gd name="T47" fmla="*/ 28 h 67"/>
                <a:gd name="T48" fmla="*/ 0 w 162"/>
                <a:gd name="T49" fmla="*/ 36 h 67"/>
                <a:gd name="T50" fmla="*/ 2 w 162"/>
                <a:gd name="T51" fmla="*/ 43 h 67"/>
                <a:gd name="T52" fmla="*/ 6 w 162"/>
                <a:gd name="T53" fmla="*/ 50 h 67"/>
                <a:gd name="T54" fmla="*/ 14 w 162"/>
                <a:gd name="T55" fmla="*/ 55 h 67"/>
                <a:gd name="T56" fmla="*/ 24 w 162"/>
                <a:gd name="T57" fmla="*/ 58 h 67"/>
                <a:gd name="T58" fmla="*/ 35 w 162"/>
                <a:gd name="T59" fmla="*/ 64 h 67"/>
                <a:gd name="T60" fmla="*/ 49 w 162"/>
                <a:gd name="T61" fmla="*/ 66 h 67"/>
                <a:gd name="T62" fmla="*/ 65 w 162"/>
                <a:gd name="T63" fmla="*/ 67 h 67"/>
                <a:gd name="T64" fmla="*/ 81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1" y="67"/>
                  </a:moveTo>
                  <a:lnTo>
                    <a:pt x="97" y="67"/>
                  </a:lnTo>
                  <a:lnTo>
                    <a:pt x="112" y="64"/>
                  </a:lnTo>
                  <a:lnTo>
                    <a:pt x="126" y="62"/>
                  </a:lnTo>
                  <a:lnTo>
                    <a:pt x="138" y="57"/>
                  </a:lnTo>
                  <a:lnTo>
                    <a:pt x="148" y="51"/>
                  </a:lnTo>
                  <a:lnTo>
                    <a:pt x="156" y="46"/>
                  </a:lnTo>
                  <a:lnTo>
                    <a:pt x="160" y="39"/>
                  </a:lnTo>
                  <a:lnTo>
                    <a:pt x="162" y="32"/>
                  </a:lnTo>
                  <a:lnTo>
                    <a:pt x="160" y="25"/>
                  </a:lnTo>
                  <a:lnTo>
                    <a:pt x="156" y="20"/>
                  </a:lnTo>
                  <a:lnTo>
                    <a:pt x="148" y="14"/>
                  </a:lnTo>
                  <a:lnTo>
                    <a:pt x="138" y="9"/>
                  </a:lnTo>
                  <a:lnTo>
                    <a:pt x="124" y="6"/>
                  </a:lnTo>
                  <a:lnTo>
                    <a:pt x="110" y="2"/>
                  </a:lnTo>
                  <a:lnTo>
                    <a:pt x="95" y="0"/>
                  </a:lnTo>
                  <a:lnTo>
                    <a:pt x="79" y="0"/>
                  </a:lnTo>
                  <a:lnTo>
                    <a:pt x="63" y="2"/>
                  </a:lnTo>
                  <a:lnTo>
                    <a:pt x="47" y="4"/>
                  </a:lnTo>
                  <a:lnTo>
                    <a:pt x="34" y="7"/>
                  </a:lnTo>
                  <a:lnTo>
                    <a:pt x="22" y="13"/>
                  </a:lnTo>
                  <a:lnTo>
                    <a:pt x="12" y="18"/>
                  </a:lnTo>
                  <a:lnTo>
                    <a:pt x="6" y="23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6" y="50"/>
                  </a:lnTo>
                  <a:lnTo>
                    <a:pt x="14" y="55"/>
                  </a:lnTo>
                  <a:lnTo>
                    <a:pt x="24" y="58"/>
                  </a:lnTo>
                  <a:lnTo>
                    <a:pt x="35" y="64"/>
                  </a:lnTo>
                  <a:lnTo>
                    <a:pt x="49" y="66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8" name="Freeform 197"/>
            <p:cNvSpPr>
              <a:spLocks/>
            </p:cNvSpPr>
            <p:nvPr/>
          </p:nvSpPr>
          <p:spPr bwMode="auto">
            <a:xfrm>
              <a:off x="3142" y="1843"/>
              <a:ext cx="89" cy="42"/>
            </a:xfrm>
            <a:custGeom>
              <a:avLst/>
              <a:gdLst>
                <a:gd name="T0" fmla="*/ 73 w 89"/>
                <a:gd name="T1" fmla="*/ 0 h 42"/>
                <a:gd name="T2" fmla="*/ 73 w 89"/>
                <a:gd name="T3" fmla="*/ 0 h 42"/>
                <a:gd name="T4" fmla="*/ 73 w 89"/>
                <a:gd name="T5" fmla="*/ 5 h 42"/>
                <a:gd name="T6" fmla="*/ 69 w 89"/>
                <a:gd name="T7" fmla="*/ 11 h 42"/>
                <a:gd name="T8" fmla="*/ 63 w 89"/>
                <a:gd name="T9" fmla="*/ 14 h 42"/>
                <a:gd name="T10" fmla="*/ 55 w 89"/>
                <a:gd name="T11" fmla="*/ 19 h 42"/>
                <a:gd name="T12" fmla="*/ 43 w 89"/>
                <a:gd name="T13" fmla="*/ 25 h 42"/>
                <a:gd name="T14" fmla="*/ 31 w 89"/>
                <a:gd name="T15" fmla="*/ 26 h 42"/>
                <a:gd name="T16" fmla="*/ 16 w 89"/>
                <a:gd name="T17" fmla="*/ 30 h 42"/>
                <a:gd name="T18" fmla="*/ 0 w 89"/>
                <a:gd name="T19" fmla="*/ 28 h 42"/>
                <a:gd name="T20" fmla="*/ 0 w 89"/>
                <a:gd name="T21" fmla="*/ 42 h 42"/>
                <a:gd name="T22" fmla="*/ 16 w 89"/>
                <a:gd name="T23" fmla="*/ 41 h 42"/>
                <a:gd name="T24" fmla="*/ 31 w 89"/>
                <a:gd name="T25" fmla="*/ 37 h 42"/>
                <a:gd name="T26" fmla="*/ 47 w 89"/>
                <a:gd name="T27" fmla="*/ 35 h 42"/>
                <a:gd name="T28" fmla="*/ 59 w 89"/>
                <a:gd name="T29" fmla="*/ 30 h 42"/>
                <a:gd name="T30" fmla="*/ 71 w 89"/>
                <a:gd name="T31" fmla="*/ 25 h 42"/>
                <a:gd name="T32" fmla="*/ 81 w 89"/>
                <a:gd name="T33" fmla="*/ 18 h 42"/>
                <a:gd name="T34" fmla="*/ 85 w 89"/>
                <a:gd name="T35" fmla="*/ 9 h 42"/>
                <a:gd name="T36" fmla="*/ 89 w 89"/>
                <a:gd name="T37" fmla="*/ 0 h 42"/>
                <a:gd name="T38" fmla="*/ 89 w 89"/>
                <a:gd name="T39" fmla="*/ 0 h 42"/>
                <a:gd name="T40" fmla="*/ 73 w 89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69" y="11"/>
                  </a:lnTo>
                  <a:lnTo>
                    <a:pt x="63" y="14"/>
                  </a:lnTo>
                  <a:lnTo>
                    <a:pt x="55" y="19"/>
                  </a:lnTo>
                  <a:lnTo>
                    <a:pt x="43" y="25"/>
                  </a:lnTo>
                  <a:lnTo>
                    <a:pt x="31" y="26"/>
                  </a:lnTo>
                  <a:lnTo>
                    <a:pt x="16" y="30"/>
                  </a:lnTo>
                  <a:lnTo>
                    <a:pt x="0" y="28"/>
                  </a:lnTo>
                  <a:lnTo>
                    <a:pt x="0" y="42"/>
                  </a:lnTo>
                  <a:lnTo>
                    <a:pt x="16" y="41"/>
                  </a:lnTo>
                  <a:lnTo>
                    <a:pt x="31" y="37"/>
                  </a:lnTo>
                  <a:lnTo>
                    <a:pt x="47" y="35"/>
                  </a:lnTo>
                  <a:lnTo>
                    <a:pt x="59" y="30"/>
                  </a:lnTo>
                  <a:lnTo>
                    <a:pt x="71" y="25"/>
                  </a:lnTo>
                  <a:lnTo>
                    <a:pt x="81" y="18"/>
                  </a:lnTo>
                  <a:lnTo>
                    <a:pt x="85" y="9"/>
                  </a:lnTo>
                  <a:lnTo>
                    <a:pt x="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9" name="Freeform 198"/>
            <p:cNvSpPr>
              <a:spLocks/>
            </p:cNvSpPr>
            <p:nvPr/>
          </p:nvSpPr>
          <p:spPr bwMode="auto">
            <a:xfrm>
              <a:off x="3140" y="1806"/>
              <a:ext cx="91" cy="37"/>
            </a:xfrm>
            <a:custGeom>
              <a:avLst/>
              <a:gdLst>
                <a:gd name="T0" fmla="*/ 0 w 91"/>
                <a:gd name="T1" fmla="*/ 11 h 37"/>
                <a:gd name="T2" fmla="*/ 0 w 91"/>
                <a:gd name="T3" fmla="*/ 11 h 37"/>
                <a:gd name="T4" fmla="*/ 16 w 91"/>
                <a:gd name="T5" fmla="*/ 11 h 37"/>
                <a:gd name="T6" fmla="*/ 31 w 91"/>
                <a:gd name="T7" fmla="*/ 12 h 37"/>
                <a:gd name="T8" fmla="*/ 43 w 91"/>
                <a:gd name="T9" fmla="*/ 16 h 37"/>
                <a:gd name="T10" fmla="*/ 57 w 91"/>
                <a:gd name="T11" fmla="*/ 19 h 37"/>
                <a:gd name="T12" fmla="*/ 65 w 91"/>
                <a:gd name="T13" fmla="*/ 25 h 37"/>
                <a:gd name="T14" fmla="*/ 73 w 91"/>
                <a:gd name="T15" fmla="*/ 28 h 37"/>
                <a:gd name="T16" fmla="*/ 75 w 91"/>
                <a:gd name="T17" fmla="*/ 32 h 37"/>
                <a:gd name="T18" fmla="*/ 75 w 91"/>
                <a:gd name="T19" fmla="*/ 37 h 37"/>
                <a:gd name="T20" fmla="*/ 91 w 91"/>
                <a:gd name="T21" fmla="*/ 37 h 37"/>
                <a:gd name="T22" fmla="*/ 87 w 91"/>
                <a:gd name="T23" fmla="*/ 28 h 37"/>
                <a:gd name="T24" fmla="*/ 81 w 91"/>
                <a:gd name="T25" fmla="*/ 21 h 37"/>
                <a:gd name="T26" fmla="*/ 73 w 91"/>
                <a:gd name="T27" fmla="*/ 14 h 37"/>
                <a:gd name="T28" fmla="*/ 61 w 91"/>
                <a:gd name="T29" fmla="*/ 9 h 37"/>
                <a:gd name="T30" fmla="*/ 47 w 91"/>
                <a:gd name="T31" fmla="*/ 5 h 37"/>
                <a:gd name="T32" fmla="*/ 31 w 91"/>
                <a:gd name="T33" fmla="*/ 2 h 37"/>
                <a:gd name="T34" fmla="*/ 16 w 91"/>
                <a:gd name="T35" fmla="*/ 0 h 37"/>
                <a:gd name="T36" fmla="*/ 0 w 91"/>
                <a:gd name="T37" fmla="*/ 0 h 37"/>
                <a:gd name="T38" fmla="*/ 0 w 91"/>
                <a:gd name="T39" fmla="*/ 0 h 37"/>
                <a:gd name="T40" fmla="*/ 0 w 91"/>
                <a:gd name="T41" fmla="*/ 11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7">
                  <a:moveTo>
                    <a:pt x="0" y="11"/>
                  </a:moveTo>
                  <a:lnTo>
                    <a:pt x="0" y="11"/>
                  </a:lnTo>
                  <a:lnTo>
                    <a:pt x="16" y="11"/>
                  </a:lnTo>
                  <a:lnTo>
                    <a:pt x="31" y="12"/>
                  </a:lnTo>
                  <a:lnTo>
                    <a:pt x="43" y="16"/>
                  </a:lnTo>
                  <a:lnTo>
                    <a:pt x="57" y="19"/>
                  </a:lnTo>
                  <a:lnTo>
                    <a:pt x="65" y="25"/>
                  </a:lnTo>
                  <a:lnTo>
                    <a:pt x="73" y="28"/>
                  </a:lnTo>
                  <a:lnTo>
                    <a:pt x="75" y="32"/>
                  </a:lnTo>
                  <a:lnTo>
                    <a:pt x="75" y="37"/>
                  </a:lnTo>
                  <a:lnTo>
                    <a:pt x="91" y="37"/>
                  </a:lnTo>
                  <a:lnTo>
                    <a:pt x="87" y="28"/>
                  </a:lnTo>
                  <a:lnTo>
                    <a:pt x="81" y="21"/>
                  </a:lnTo>
                  <a:lnTo>
                    <a:pt x="73" y="14"/>
                  </a:lnTo>
                  <a:lnTo>
                    <a:pt x="61" y="9"/>
                  </a:lnTo>
                  <a:lnTo>
                    <a:pt x="47" y="5"/>
                  </a:lnTo>
                  <a:lnTo>
                    <a:pt x="31" y="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0" name="Freeform 199"/>
            <p:cNvSpPr>
              <a:spLocks/>
            </p:cNvSpPr>
            <p:nvPr/>
          </p:nvSpPr>
          <p:spPr bwMode="auto">
            <a:xfrm>
              <a:off x="3053" y="1806"/>
              <a:ext cx="87" cy="41"/>
            </a:xfrm>
            <a:custGeom>
              <a:avLst/>
              <a:gdLst>
                <a:gd name="T0" fmla="*/ 16 w 87"/>
                <a:gd name="T1" fmla="*/ 41 h 41"/>
                <a:gd name="T2" fmla="*/ 14 w 87"/>
                <a:gd name="T3" fmla="*/ 41 h 41"/>
                <a:gd name="T4" fmla="*/ 16 w 87"/>
                <a:gd name="T5" fmla="*/ 35 h 41"/>
                <a:gd name="T6" fmla="*/ 20 w 87"/>
                <a:gd name="T7" fmla="*/ 32 h 41"/>
                <a:gd name="T8" fmla="*/ 24 w 87"/>
                <a:gd name="T9" fmla="*/ 28 h 41"/>
                <a:gd name="T10" fmla="*/ 32 w 87"/>
                <a:gd name="T11" fmla="*/ 23 h 41"/>
                <a:gd name="T12" fmla="*/ 43 w 87"/>
                <a:gd name="T13" fmla="*/ 18 h 41"/>
                <a:gd name="T14" fmla="*/ 55 w 87"/>
                <a:gd name="T15" fmla="*/ 14 h 41"/>
                <a:gd name="T16" fmla="*/ 71 w 87"/>
                <a:gd name="T17" fmla="*/ 12 h 41"/>
                <a:gd name="T18" fmla="*/ 87 w 87"/>
                <a:gd name="T19" fmla="*/ 11 h 41"/>
                <a:gd name="T20" fmla="*/ 87 w 87"/>
                <a:gd name="T21" fmla="*/ 0 h 41"/>
                <a:gd name="T22" fmla="*/ 71 w 87"/>
                <a:gd name="T23" fmla="*/ 2 h 41"/>
                <a:gd name="T24" fmla="*/ 55 w 87"/>
                <a:gd name="T25" fmla="*/ 3 h 41"/>
                <a:gd name="T26" fmla="*/ 40 w 87"/>
                <a:gd name="T27" fmla="*/ 7 h 41"/>
                <a:gd name="T28" fmla="*/ 28 w 87"/>
                <a:gd name="T29" fmla="*/ 12 h 41"/>
                <a:gd name="T30" fmla="*/ 16 w 87"/>
                <a:gd name="T31" fmla="*/ 18 h 41"/>
                <a:gd name="T32" fmla="*/ 8 w 87"/>
                <a:gd name="T33" fmla="*/ 25 h 41"/>
                <a:gd name="T34" fmla="*/ 4 w 87"/>
                <a:gd name="T35" fmla="*/ 32 h 41"/>
                <a:gd name="T36" fmla="*/ 2 w 87"/>
                <a:gd name="T37" fmla="*/ 41 h 41"/>
                <a:gd name="T38" fmla="*/ 0 w 87"/>
                <a:gd name="T39" fmla="*/ 41 h 41"/>
                <a:gd name="T40" fmla="*/ 16 w 87"/>
                <a:gd name="T41" fmla="*/ 41 h 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1">
                  <a:moveTo>
                    <a:pt x="16" y="41"/>
                  </a:moveTo>
                  <a:lnTo>
                    <a:pt x="14" y="41"/>
                  </a:lnTo>
                  <a:lnTo>
                    <a:pt x="16" y="35"/>
                  </a:lnTo>
                  <a:lnTo>
                    <a:pt x="20" y="32"/>
                  </a:lnTo>
                  <a:lnTo>
                    <a:pt x="24" y="28"/>
                  </a:lnTo>
                  <a:lnTo>
                    <a:pt x="32" y="23"/>
                  </a:lnTo>
                  <a:lnTo>
                    <a:pt x="43" y="18"/>
                  </a:lnTo>
                  <a:lnTo>
                    <a:pt x="55" y="14"/>
                  </a:lnTo>
                  <a:lnTo>
                    <a:pt x="71" y="12"/>
                  </a:lnTo>
                  <a:lnTo>
                    <a:pt x="87" y="11"/>
                  </a:lnTo>
                  <a:lnTo>
                    <a:pt x="87" y="0"/>
                  </a:lnTo>
                  <a:lnTo>
                    <a:pt x="71" y="2"/>
                  </a:lnTo>
                  <a:lnTo>
                    <a:pt x="55" y="3"/>
                  </a:lnTo>
                  <a:lnTo>
                    <a:pt x="40" y="7"/>
                  </a:lnTo>
                  <a:lnTo>
                    <a:pt x="28" y="12"/>
                  </a:lnTo>
                  <a:lnTo>
                    <a:pt x="16" y="18"/>
                  </a:lnTo>
                  <a:lnTo>
                    <a:pt x="8" y="25"/>
                  </a:lnTo>
                  <a:lnTo>
                    <a:pt x="4" y="32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1" name="Freeform 200"/>
            <p:cNvSpPr>
              <a:spLocks/>
            </p:cNvSpPr>
            <p:nvPr/>
          </p:nvSpPr>
          <p:spPr bwMode="auto">
            <a:xfrm>
              <a:off x="3053" y="1847"/>
              <a:ext cx="89" cy="38"/>
            </a:xfrm>
            <a:custGeom>
              <a:avLst/>
              <a:gdLst>
                <a:gd name="T0" fmla="*/ 89 w 89"/>
                <a:gd name="T1" fmla="*/ 24 h 38"/>
                <a:gd name="T2" fmla="*/ 89 w 89"/>
                <a:gd name="T3" fmla="*/ 26 h 38"/>
                <a:gd name="T4" fmla="*/ 73 w 89"/>
                <a:gd name="T5" fmla="*/ 26 h 38"/>
                <a:gd name="T6" fmla="*/ 57 w 89"/>
                <a:gd name="T7" fmla="*/ 24 h 38"/>
                <a:gd name="T8" fmla="*/ 45 w 89"/>
                <a:gd name="T9" fmla="*/ 22 h 38"/>
                <a:gd name="T10" fmla="*/ 34 w 89"/>
                <a:gd name="T11" fmla="*/ 17 h 38"/>
                <a:gd name="T12" fmla="*/ 24 w 89"/>
                <a:gd name="T13" fmla="*/ 14 h 38"/>
                <a:gd name="T14" fmla="*/ 20 w 89"/>
                <a:gd name="T15" fmla="*/ 10 h 38"/>
                <a:gd name="T16" fmla="*/ 16 w 89"/>
                <a:gd name="T17" fmla="*/ 5 h 38"/>
                <a:gd name="T18" fmla="*/ 16 w 89"/>
                <a:gd name="T19" fmla="*/ 0 h 38"/>
                <a:gd name="T20" fmla="*/ 0 w 89"/>
                <a:gd name="T21" fmla="*/ 0 h 38"/>
                <a:gd name="T22" fmla="*/ 4 w 89"/>
                <a:gd name="T23" fmla="*/ 8 h 38"/>
                <a:gd name="T24" fmla="*/ 8 w 89"/>
                <a:gd name="T25" fmla="*/ 17 h 38"/>
                <a:gd name="T26" fmla="*/ 20 w 89"/>
                <a:gd name="T27" fmla="*/ 24 h 38"/>
                <a:gd name="T28" fmla="*/ 30 w 89"/>
                <a:gd name="T29" fmla="*/ 28 h 38"/>
                <a:gd name="T30" fmla="*/ 42 w 89"/>
                <a:gd name="T31" fmla="*/ 33 h 38"/>
                <a:gd name="T32" fmla="*/ 57 w 89"/>
                <a:gd name="T33" fmla="*/ 35 h 38"/>
                <a:gd name="T34" fmla="*/ 73 w 89"/>
                <a:gd name="T35" fmla="*/ 37 h 38"/>
                <a:gd name="T36" fmla="*/ 89 w 89"/>
                <a:gd name="T37" fmla="*/ 37 h 38"/>
                <a:gd name="T38" fmla="*/ 89 w 89"/>
                <a:gd name="T39" fmla="*/ 38 h 38"/>
                <a:gd name="T40" fmla="*/ 89 w 89"/>
                <a:gd name="T41" fmla="*/ 24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8">
                  <a:moveTo>
                    <a:pt x="89" y="24"/>
                  </a:moveTo>
                  <a:lnTo>
                    <a:pt x="89" y="26"/>
                  </a:lnTo>
                  <a:lnTo>
                    <a:pt x="73" y="26"/>
                  </a:lnTo>
                  <a:lnTo>
                    <a:pt x="57" y="24"/>
                  </a:lnTo>
                  <a:lnTo>
                    <a:pt x="45" y="22"/>
                  </a:lnTo>
                  <a:lnTo>
                    <a:pt x="34" y="17"/>
                  </a:lnTo>
                  <a:lnTo>
                    <a:pt x="24" y="14"/>
                  </a:lnTo>
                  <a:lnTo>
                    <a:pt x="20" y="10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8" y="17"/>
                  </a:lnTo>
                  <a:lnTo>
                    <a:pt x="20" y="24"/>
                  </a:lnTo>
                  <a:lnTo>
                    <a:pt x="30" y="28"/>
                  </a:lnTo>
                  <a:lnTo>
                    <a:pt x="42" y="33"/>
                  </a:lnTo>
                  <a:lnTo>
                    <a:pt x="57" y="35"/>
                  </a:lnTo>
                  <a:lnTo>
                    <a:pt x="73" y="37"/>
                  </a:lnTo>
                  <a:lnTo>
                    <a:pt x="89" y="37"/>
                  </a:lnTo>
                  <a:lnTo>
                    <a:pt x="89" y="38"/>
                  </a:lnTo>
                  <a:lnTo>
                    <a:pt x="89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2" name="Freeform 201"/>
            <p:cNvSpPr>
              <a:spLocks/>
            </p:cNvSpPr>
            <p:nvPr/>
          </p:nvSpPr>
          <p:spPr bwMode="auto">
            <a:xfrm>
              <a:off x="3106" y="1277"/>
              <a:ext cx="140" cy="100"/>
            </a:xfrm>
            <a:custGeom>
              <a:avLst/>
              <a:gdLst>
                <a:gd name="T0" fmla="*/ 93 w 140"/>
                <a:gd name="T1" fmla="*/ 77 h 100"/>
                <a:gd name="T2" fmla="*/ 117 w 140"/>
                <a:gd name="T3" fmla="*/ 60 h 100"/>
                <a:gd name="T4" fmla="*/ 133 w 140"/>
                <a:gd name="T5" fmla="*/ 40 h 100"/>
                <a:gd name="T6" fmla="*/ 140 w 140"/>
                <a:gd name="T7" fmla="*/ 23 h 100"/>
                <a:gd name="T8" fmla="*/ 136 w 140"/>
                <a:gd name="T9" fmla="*/ 8 h 100"/>
                <a:gd name="T10" fmla="*/ 131 w 140"/>
                <a:gd name="T11" fmla="*/ 3 h 100"/>
                <a:gd name="T12" fmla="*/ 123 w 140"/>
                <a:gd name="T13" fmla="*/ 1 h 100"/>
                <a:gd name="T14" fmla="*/ 113 w 140"/>
                <a:gd name="T15" fmla="*/ 0 h 100"/>
                <a:gd name="T16" fmla="*/ 103 w 140"/>
                <a:gd name="T17" fmla="*/ 1 h 100"/>
                <a:gd name="T18" fmla="*/ 89 w 140"/>
                <a:gd name="T19" fmla="*/ 3 h 100"/>
                <a:gd name="T20" fmla="*/ 77 w 140"/>
                <a:gd name="T21" fmla="*/ 8 h 100"/>
                <a:gd name="T22" fmla="*/ 63 w 140"/>
                <a:gd name="T23" fmla="*/ 16 h 100"/>
                <a:gd name="T24" fmla="*/ 50 w 140"/>
                <a:gd name="T25" fmla="*/ 23 h 100"/>
                <a:gd name="T26" fmla="*/ 26 w 140"/>
                <a:gd name="T27" fmla="*/ 42 h 100"/>
                <a:gd name="T28" fmla="*/ 8 w 140"/>
                <a:gd name="T29" fmla="*/ 61 h 100"/>
                <a:gd name="T30" fmla="*/ 0 w 140"/>
                <a:gd name="T31" fmla="*/ 79 h 100"/>
                <a:gd name="T32" fmla="*/ 4 w 140"/>
                <a:gd name="T33" fmla="*/ 93 h 100"/>
                <a:gd name="T34" fmla="*/ 10 w 140"/>
                <a:gd name="T35" fmla="*/ 97 h 100"/>
                <a:gd name="T36" fmla="*/ 18 w 140"/>
                <a:gd name="T37" fmla="*/ 100 h 100"/>
                <a:gd name="T38" fmla="*/ 30 w 140"/>
                <a:gd name="T39" fmla="*/ 100 h 100"/>
                <a:gd name="T40" fmla="*/ 40 w 140"/>
                <a:gd name="T41" fmla="*/ 100 h 100"/>
                <a:gd name="T42" fmla="*/ 54 w 140"/>
                <a:gd name="T43" fmla="*/ 97 h 100"/>
                <a:gd name="T44" fmla="*/ 65 w 140"/>
                <a:gd name="T45" fmla="*/ 91 h 100"/>
                <a:gd name="T46" fmla="*/ 79 w 140"/>
                <a:gd name="T47" fmla="*/ 86 h 100"/>
                <a:gd name="T48" fmla="*/ 93 w 140"/>
                <a:gd name="T49" fmla="*/ 77 h 1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0" h="100">
                  <a:moveTo>
                    <a:pt x="93" y="77"/>
                  </a:moveTo>
                  <a:lnTo>
                    <a:pt x="117" y="60"/>
                  </a:lnTo>
                  <a:lnTo>
                    <a:pt x="133" y="40"/>
                  </a:lnTo>
                  <a:lnTo>
                    <a:pt x="140" y="23"/>
                  </a:lnTo>
                  <a:lnTo>
                    <a:pt x="136" y="8"/>
                  </a:lnTo>
                  <a:lnTo>
                    <a:pt x="131" y="3"/>
                  </a:lnTo>
                  <a:lnTo>
                    <a:pt x="123" y="1"/>
                  </a:lnTo>
                  <a:lnTo>
                    <a:pt x="113" y="0"/>
                  </a:lnTo>
                  <a:lnTo>
                    <a:pt x="103" y="1"/>
                  </a:lnTo>
                  <a:lnTo>
                    <a:pt x="89" y="3"/>
                  </a:lnTo>
                  <a:lnTo>
                    <a:pt x="77" y="8"/>
                  </a:lnTo>
                  <a:lnTo>
                    <a:pt x="63" y="16"/>
                  </a:lnTo>
                  <a:lnTo>
                    <a:pt x="50" y="23"/>
                  </a:lnTo>
                  <a:lnTo>
                    <a:pt x="26" y="42"/>
                  </a:lnTo>
                  <a:lnTo>
                    <a:pt x="8" y="61"/>
                  </a:lnTo>
                  <a:lnTo>
                    <a:pt x="0" y="79"/>
                  </a:lnTo>
                  <a:lnTo>
                    <a:pt x="4" y="93"/>
                  </a:lnTo>
                  <a:lnTo>
                    <a:pt x="10" y="97"/>
                  </a:lnTo>
                  <a:lnTo>
                    <a:pt x="18" y="100"/>
                  </a:lnTo>
                  <a:lnTo>
                    <a:pt x="30" y="100"/>
                  </a:lnTo>
                  <a:lnTo>
                    <a:pt x="40" y="100"/>
                  </a:lnTo>
                  <a:lnTo>
                    <a:pt x="54" y="97"/>
                  </a:lnTo>
                  <a:lnTo>
                    <a:pt x="65" y="91"/>
                  </a:lnTo>
                  <a:lnTo>
                    <a:pt x="79" y="86"/>
                  </a:lnTo>
                  <a:lnTo>
                    <a:pt x="93" y="7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3" name="Freeform 202"/>
            <p:cNvSpPr>
              <a:spLocks/>
            </p:cNvSpPr>
            <p:nvPr/>
          </p:nvSpPr>
          <p:spPr bwMode="auto">
            <a:xfrm>
              <a:off x="3195" y="1282"/>
              <a:ext cx="57" cy="78"/>
            </a:xfrm>
            <a:custGeom>
              <a:avLst/>
              <a:gdLst>
                <a:gd name="T0" fmla="*/ 42 w 57"/>
                <a:gd name="T1" fmla="*/ 7 h 78"/>
                <a:gd name="T2" fmla="*/ 42 w 57"/>
                <a:gd name="T3" fmla="*/ 7 h 78"/>
                <a:gd name="T4" fmla="*/ 45 w 57"/>
                <a:gd name="T5" fmla="*/ 18 h 78"/>
                <a:gd name="T6" fmla="*/ 38 w 57"/>
                <a:gd name="T7" fmla="*/ 33 h 78"/>
                <a:gd name="T8" fmla="*/ 24 w 57"/>
                <a:gd name="T9" fmla="*/ 51 h 78"/>
                <a:gd name="T10" fmla="*/ 0 w 57"/>
                <a:gd name="T11" fmla="*/ 67 h 78"/>
                <a:gd name="T12" fmla="*/ 8 w 57"/>
                <a:gd name="T13" fmla="*/ 78 h 78"/>
                <a:gd name="T14" fmla="*/ 32 w 57"/>
                <a:gd name="T15" fmla="*/ 58 h 78"/>
                <a:gd name="T16" fmla="*/ 49 w 57"/>
                <a:gd name="T17" fmla="*/ 37 h 78"/>
                <a:gd name="T18" fmla="*/ 57 w 57"/>
                <a:gd name="T19" fmla="*/ 18 h 78"/>
                <a:gd name="T20" fmla="*/ 53 w 57"/>
                <a:gd name="T21" fmla="*/ 0 h 78"/>
                <a:gd name="T22" fmla="*/ 53 w 57"/>
                <a:gd name="T23" fmla="*/ 0 h 78"/>
                <a:gd name="T24" fmla="*/ 42 w 57"/>
                <a:gd name="T25" fmla="*/ 7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7" h="78">
                  <a:moveTo>
                    <a:pt x="42" y="7"/>
                  </a:moveTo>
                  <a:lnTo>
                    <a:pt x="42" y="7"/>
                  </a:lnTo>
                  <a:lnTo>
                    <a:pt x="45" y="18"/>
                  </a:lnTo>
                  <a:lnTo>
                    <a:pt x="38" y="33"/>
                  </a:lnTo>
                  <a:lnTo>
                    <a:pt x="24" y="51"/>
                  </a:lnTo>
                  <a:lnTo>
                    <a:pt x="0" y="67"/>
                  </a:lnTo>
                  <a:lnTo>
                    <a:pt x="8" y="78"/>
                  </a:lnTo>
                  <a:lnTo>
                    <a:pt x="32" y="58"/>
                  </a:lnTo>
                  <a:lnTo>
                    <a:pt x="49" y="37"/>
                  </a:lnTo>
                  <a:lnTo>
                    <a:pt x="57" y="18"/>
                  </a:lnTo>
                  <a:lnTo>
                    <a:pt x="53" y="0"/>
                  </a:lnTo>
                  <a:lnTo>
                    <a:pt x="4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4" name="Freeform 203"/>
            <p:cNvSpPr>
              <a:spLocks/>
            </p:cNvSpPr>
            <p:nvPr/>
          </p:nvSpPr>
          <p:spPr bwMode="auto">
            <a:xfrm>
              <a:off x="3152" y="1270"/>
              <a:ext cx="96" cy="35"/>
            </a:xfrm>
            <a:custGeom>
              <a:avLst/>
              <a:gdLst>
                <a:gd name="T0" fmla="*/ 8 w 96"/>
                <a:gd name="T1" fmla="*/ 35 h 35"/>
                <a:gd name="T2" fmla="*/ 8 w 96"/>
                <a:gd name="T3" fmla="*/ 35 h 35"/>
                <a:gd name="T4" fmla="*/ 19 w 96"/>
                <a:gd name="T5" fmla="*/ 28 h 35"/>
                <a:gd name="T6" fmla="*/ 33 w 96"/>
                <a:gd name="T7" fmla="*/ 21 h 35"/>
                <a:gd name="T8" fmla="*/ 45 w 96"/>
                <a:gd name="T9" fmla="*/ 15 h 35"/>
                <a:gd name="T10" fmla="*/ 57 w 96"/>
                <a:gd name="T11" fmla="*/ 14 h 35"/>
                <a:gd name="T12" fmla="*/ 67 w 96"/>
                <a:gd name="T13" fmla="*/ 14 h 35"/>
                <a:gd name="T14" fmla="*/ 77 w 96"/>
                <a:gd name="T15" fmla="*/ 14 h 35"/>
                <a:gd name="T16" fmla="*/ 83 w 96"/>
                <a:gd name="T17" fmla="*/ 15 h 35"/>
                <a:gd name="T18" fmla="*/ 85 w 96"/>
                <a:gd name="T19" fmla="*/ 19 h 35"/>
                <a:gd name="T20" fmla="*/ 96 w 96"/>
                <a:gd name="T21" fmla="*/ 12 h 35"/>
                <a:gd name="T22" fmla="*/ 87 w 96"/>
                <a:gd name="T23" fmla="*/ 5 h 35"/>
                <a:gd name="T24" fmla="*/ 77 w 96"/>
                <a:gd name="T25" fmla="*/ 3 h 35"/>
                <a:gd name="T26" fmla="*/ 67 w 96"/>
                <a:gd name="T27" fmla="*/ 0 h 35"/>
                <a:gd name="T28" fmla="*/ 57 w 96"/>
                <a:gd name="T29" fmla="*/ 3 h 35"/>
                <a:gd name="T30" fmla="*/ 41 w 96"/>
                <a:gd name="T31" fmla="*/ 5 h 35"/>
                <a:gd name="T32" fmla="*/ 29 w 96"/>
                <a:gd name="T33" fmla="*/ 10 h 35"/>
                <a:gd name="T34" fmla="*/ 16 w 96"/>
                <a:gd name="T35" fmla="*/ 17 h 35"/>
                <a:gd name="T36" fmla="*/ 0 w 96"/>
                <a:gd name="T37" fmla="*/ 24 h 35"/>
                <a:gd name="T38" fmla="*/ 0 w 96"/>
                <a:gd name="T39" fmla="*/ 24 h 35"/>
                <a:gd name="T40" fmla="*/ 8 w 96"/>
                <a:gd name="T41" fmla="*/ 35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35">
                  <a:moveTo>
                    <a:pt x="8" y="35"/>
                  </a:moveTo>
                  <a:lnTo>
                    <a:pt x="8" y="35"/>
                  </a:lnTo>
                  <a:lnTo>
                    <a:pt x="19" y="28"/>
                  </a:lnTo>
                  <a:lnTo>
                    <a:pt x="33" y="21"/>
                  </a:lnTo>
                  <a:lnTo>
                    <a:pt x="45" y="15"/>
                  </a:lnTo>
                  <a:lnTo>
                    <a:pt x="57" y="14"/>
                  </a:lnTo>
                  <a:lnTo>
                    <a:pt x="67" y="14"/>
                  </a:lnTo>
                  <a:lnTo>
                    <a:pt x="77" y="14"/>
                  </a:lnTo>
                  <a:lnTo>
                    <a:pt x="83" y="15"/>
                  </a:lnTo>
                  <a:lnTo>
                    <a:pt x="85" y="19"/>
                  </a:lnTo>
                  <a:lnTo>
                    <a:pt x="96" y="12"/>
                  </a:lnTo>
                  <a:lnTo>
                    <a:pt x="87" y="5"/>
                  </a:lnTo>
                  <a:lnTo>
                    <a:pt x="77" y="3"/>
                  </a:lnTo>
                  <a:lnTo>
                    <a:pt x="67" y="0"/>
                  </a:lnTo>
                  <a:lnTo>
                    <a:pt x="57" y="3"/>
                  </a:lnTo>
                  <a:lnTo>
                    <a:pt x="41" y="5"/>
                  </a:lnTo>
                  <a:lnTo>
                    <a:pt x="29" y="10"/>
                  </a:lnTo>
                  <a:lnTo>
                    <a:pt x="16" y="17"/>
                  </a:lnTo>
                  <a:lnTo>
                    <a:pt x="0" y="24"/>
                  </a:lnTo>
                  <a:lnTo>
                    <a:pt x="8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5" name="Freeform 204"/>
            <p:cNvSpPr>
              <a:spLocks/>
            </p:cNvSpPr>
            <p:nvPr/>
          </p:nvSpPr>
          <p:spPr bwMode="auto">
            <a:xfrm>
              <a:off x="3100" y="1294"/>
              <a:ext cx="60" cy="80"/>
            </a:xfrm>
            <a:custGeom>
              <a:avLst/>
              <a:gdLst>
                <a:gd name="T0" fmla="*/ 16 w 60"/>
                <a:gd name="T1" fmla="*/ 73 h 80"/>
                <a:gd name="T2" fmla="*/ 16 w 60"/>
                <a:gd name="T3" fmla="*/ 73 h 80"/>
                <a:gd name="T4" fmla="*/ 12 w 60"/>
                <a:gd name="T5" fmla="*/ 62 h 80"/>
                <a:gd name="T6" fmla="*/ 20 w 60"/>
                <a:gd name="T7" fmla="*/ 48 h 80"/>
                <a:gd name="T8" fmla="*/ 36 w 60"/>
                <a:gd name="T9" fmla="*/ 29 h 80"/>
                <a:gd name="T10" fmla="*/ 60 w 60"/>
                <a:gd name="T11" fmla="*/ 11 h 80"/>
                <a:gd name="T12" fmla="*/ 52 w 60"/>
                <a:gd name="T13" fmla="*/ 0 h 80"/>
                <a:gd name="T14" fmla="*/ 28 w 60"/>
                <a:gd name="T15" fmla="*/ 21 h 80"/>
                <a:gd name="T16" fmla="*/ 8 w 60"/>
                <a:gd name="T17" fmla="*/ 41 h 80"/>
                <a:gd name="T18" fmla="*/ 0 w 60"/>
                <a:gd name="T19" fmla="*/ 62 h 80"/>
                <a:gd name="T20" fmla="*/ 4 w 60"/>
                <a:gd name="T21" fmla="*/ 80 h 80"/>
                <a:gd name="T22" fmla="*/ 4 w 60"/>
                <a:gd name="T23" fmla="*/ 80 h 80"/>
                <a:gd name="T24" fmla="*/ 16 w 60"/>
                <a:gd name="T25" fmla="*/ 73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80">
                  <a:moveTo>
                    <a:pt x="16" y="73"/>
                  </a:moveTo>
                  <a:lnTo>
                    <a:pt x="16" y="73"/>
                  </a:lnTo>
                  <a:lnTo>
                    <a:pt x="12" y="62"/>
                  </a:lnTo>
                  <a:lnTo>
                    <a:pt x="20" y="48"/>
                  </a:lnTo>
                  <a:lnTo>
                    <a:pt x="36" y="29"/>
                  </a:lnTo>
                  <a:lnTo>
                    <a:pt x="60" y="11"/>
                  </a:lnTo>
                  <a:lnTo>
                    <a:pt x="52" y="0"/>
                  </a:lnTo>
                  <a:lnTo>
                    <a:pt x="28" y="21"/>
                  </a:lnTo>
                  <a:lnTo>
                    <a:pt x="8" y="41"/>
                  </a:lnTo>
                  <a:lnTo>
                    <a:pt x="0" y="62"/>
                  </a:lnTo>
                  <a:lnTo>
                    <a:pt x="4" y="80"/>
                  </a:lnTo>
                  <a:lnTo>
                    <a:pt x="16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6" name="Freeform 205"/>
            <p:cNvSpPr>
              <a:spLocks/>
            </p:cNvSpPr>
            <p:nvPr/>
          </p:nvSpPr>
          <p:spPr bwMode="auto">
            <a:xfrm>
              <a:off x="3104" y="1349"/>
              <a:ext cx="99" cy="35"/>
            </a:xfrm>
            <a:custGeom>
              <a:avLst/>
              <a:gdLst>
                <a:gd name="T0" fmla="*/ 91 w 99"/>
                <a:gd name="T1" fmla="*/ 0 h 35"/>
                <a:gd name="T2" fmla="*/ 91 w 99"/>
                <a:gd name="T3" fmla="*/ 0 h 35"/>
                <a:gd name="T4" fmla="*/ 79 w 99"/>
                <a:gd name="T5" fmla="*/ 9 h 35"/>
                <a:gd name="T6" fmla="*/ 65 w 99"/>
                <a:gd name="T7" fmla="*/ 14 h 35"/>
                <a:gd name="T8" fmla="*/ 54 w 99"/>
                <a:gd name="T9" fmla="*/ 19 h 35"/>
                <a:gd name="T10" fmla="*/ 42 w 99"/>
                <a:gd name="T11" fmla="*/ 23 h 35"/>
                <a:gd name="T12" fmla="*/ 32 w 99"/>
                <a:gd name="T13" fmla="*/ 21 h 35"/>
                <a:gd name="T14" fmla="*/ 20 w 99"/>
                <a:gd name="T15" fmla="*/ 23 h 35"/>
                <a:gd name="T16" fmla="*/ 14 w 99"/>
                <a:gd name="T17" fmla="*/ 19 h 35"/>
                <a:gd name="T18" fmla="*/ 12 w 99"/>
                <a:gd name="T19" fmla="*/ 18 h 35"/>
                <a:gd name="T20" fmla="*/ 0 w 99"/>
                <a:gd name="T21" fmla="*/ 25 h 35"/>
                <a:gd name="T22" fmla="*/ 10 w 99"/>
                <a:gd name="T23" fmla="*/ 30 h 35"/>
                <a:gd name="T24" fmla="*/ 20 w 99"/>
                <a:gd name="T25" fmla="*/ 33 h 35"/>
                <a:gd name="T26" fmla="*/ 32 w 99"/>
                <a:gd name="T27" fmla="*/ 35 h 35"/>
                <a:gd name="T28" fmla="*/ 42 w 99"/>
                <a:gd name="T29" fmla="*/ 33 h 35"/>
                <a:gd name="T30" fmla="*/ 58 w 99"/>
                <a:gd name="T31" fmla="*/ 30 h 35"/>
                <a:gd name="T32" fmla="*/ 69 w 99"/>
                <a:gd name="T33" fmla="*/ 25 h 35"/>
                <a:gd name="T34" fmla="*/ 83 w 99"/>
                <a:gd name="T35" fmla="*/ 19 h 35"/>
                <a:gd name="T36" fmla="*/ 99 w 99"/>
                <a:gd name="T37" fmla="*/ 11 h 35"/>
                <a:gd name="T38" fmla="*/ 99 w 99"/>
                <a:gd name="T39" fmla="*/ 11 h 35"/>
                <a:gd name="T40" fmla="*/ 91 w 99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9" h="35">
                  <a:moveTo>
                    <a:pt x="91" y="0"/>
                  </a:moveTo>
                  <a:lnTo>
                    <a:pt x="91" y="0"/>
                  </a:lnTo>
                  <a:lnTo>
                    <a:pt x="79" y="9"/>
                  </a:lnTo>
                  <a:lnTo>
                    <a:pt x="65" y="14"/>
                  </a:lnTo>
                  <a:lnTo>
                    <a:pt x="54" y="19"/>
                  </a:lnTo>
                  <a:lnTo>
                    <a:pt x="42" y="23"/>
                  </a:lnTo>
                  <a:lnTo>
                    <a:pt x="32" y="21"/>
                  </a:lnTo>
                  <a:lnTo>
                    <a:pt x="20" y="23"/>
                  </a:lnTo>
                  <a:lnTo>
                    <a:pt x="14" y="19"/>
                  </a:lnTo>
                  <a:lnTo>
                    <a:pt x="12" y="18"/>
                  </a:lnTo>
                  <a:lnTo>
                    <a:pt x="0" y="25"/>
                  </a:lnTo>
                  <a:lnTo>
                    <a:pt x="10" y="30"/>
                  </a:lnTo>
                  <a:lnTo>
                    <a:pt x="20" y="33"/>
                  </a:lnTo>
                  <a:lnTo>
                    <a:pt x="32" y="35"/>
                  </a:lnTo>
                  <a:lnTo>
                    <a:pt x="42" y="33"/>
                  </a:lnTo>
                  <a:lnTo>
                    <a:pt x="58" y="30"/>
                  </a:lnTo>
                  <a:lnTo>
                    <a:pt x="69" y="25"/>
                  </a:lnTo>
                  <a:lnTo>
                    <a:pt x="83" y="19"/>
                  </a:lnTo>
                  <a:lnTo>
                    <a:pt x="99" y="1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7" name="Freeform 206"/>
            <p:cNvSpPr>
              <a:spLocks/>
            </p:cNvSpPr>
            <p:nvPr/>
          </p:nvSpPr>
          <p:spPr bwMode="auto">
            <a:xfrm>
              <a:off x="3333" y="1534"/>
              <a:ext cx="111" cy="122"/>
            </a:xfrm>
            <a:custGeom>
              <a:avLst/>
              <a:gdLst>
                <a:gd name="T0" fmla="*/ 85 w 111"/>
                <a:gd name="T1" fmla="*/ 81 h 122"/>
                <a:gd name="T2" fmla="*/ 103 w 111"/>
                <a:gd name="T3" fmla="*/ 57 h 122"/>
                <a:gd name="T4" fmla="*/ 111 w 111"/>
                <a:gd name="T5" fmla="*/ 34 h 122"/>
                <a:gd name="T6" fmla="*/ 111 w 111"/>
                <a:gd name="T7" fmla="*/ 16 h 122"/>
                <a:gd name="T8" fmla="*/ 103 w 111"/>
                <a:gd name="T9" fmla="*/ 4 h 122"/>
                <a:gd name="T10" fmla="*/ 97 w 111"/>
                <a:gd name="T11" fmla="*/ 0 h 122"/>
                <a:gd name="T12" fmla="*/ 89 w 111"/>
                <a:gd name="T13" fmla="*/ 0 h 122"/>
                <a:gd name="T14" fmla="*/ 79 w 111"/>
                <a:gd name="T15" fmla="*/ 2 h 122"/>
                <a:gd name="T16" fmla="*/ 69 w 111"/>
                <a:gd name="T17" fmla="*/ 6 h 122"/>
                <a:gd name="T18" fmla="*/ 59 w 111"/>
                <a:gd name="T19" fmla="*/ 13 h 122"/>
                <a:gd name="T20" fmla="*/ 48 w 111"/>
                <a:gd name="T21" fmla="*/ 20 h 122"/>
                <a:gd name="T22" fmla="*/ 38 w 111"/>
                <a:gd name="T23" fmla="*/ 30 h 122"/>
                <a:gd name="T24" fmla="*/ 28 w 111"/>
                <a:gd name="T25" fmla="*/ 41 h 122"/>
                <a:gd name="T26" fmla="*/ 10 w 111"/>
                <a:gd name="T27" fmla="*/ 66 h 122"/>
                <a:gd name="T28" fmla="*/ 2 w 111"/>
                <a:gd name="T29" fmla="*/ 87 h 122"/>
                <a:gd name="T30" fmla="*/ 0 w 111"/>
                <a:gd name="T31" fmla="*/ 106 h 122"/>
                <a:gd name="T32" fmla="*/ 8 w 111"/>
                <a:gd name="T33" fmla="*/ 118 h 122"/>
                <a:gd name="T34" fmla="*/ 14 w 111"/>
                <a:gd name="T35" fmla="*/ 122 h 122"/>
                <a:gd name="T36" fmla="*/ 24 w 111"/>
                <a:gd name="T37" fmla="*/ 122 h 122"/>
                <a:gd name="T38" fmla="*/ 32 w 111"/>
                <a:gd name="T39" fmla="*/ 120 h 122"/>
                <a:gd name="T40" fmla="*/ 44 w 111"/>
                <a:gd name="T41" fmla="*/ 117 h 122"/>
                <a:gd name="T42" fmla="*/ 53 w 111"/>
                <a:gd name="T43" fmla="*/ 110 h 122"/>
                <a:gd name="T44" fmla="*/ 65 w 111"/>
                <a:gd name="T45" fmla="*/ 103 h 122"/>
                <a:gd name="T46" fmla="*/ 75 w 111"/>
                <a:gd name="T47" fmla="*/ 92 h 122"/>
                <a:gd name="T48" fmla="*/ 85 w 111"/>
                <a:gd name="T49" fmla="*/ 81 h 1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1" h="122">
                  <a:moveTo>
                    <a:pt x="85" y="81"/>
                  </a:moveTo>
                  <a:lnTo>
                    <a:pt x="103" y="57"/>
                  </a:lnTo>
                  <a:lnTo>
                    <a:pt x="111" y="34"/>
                  </a:lnTo>
                  <a:lnTo>
                    <a:pt x="111" y="16"/>
                  </a:lnTo>
                  <a:lnTo>
                    <a:pt x="103" y="4"/>
                  </a:lnTo>
                  <a:lnTo>
                    <a:pt x="97" y="0"/>
                  </a:lnTo>
                  <a:lnTo>
                    <a:pt x="89" y="0"/>
                  </a:lnTo>
                  <a:lnTo>
                    <a:pt x="79" y="2"/>
                  </a:lnTo>
                  <a:lnTo>
                    <a:pt x="69" y="6"/>
                  </a:lnTo>
                  <a:lnTo>
                    <a:pt x="59" y="13"/>
                  </a:lnTo>
                  <a:lnTo>
                    <a:pt x="48" y="20"/>
                  </a:lnTo>
                  <a:lnTo>
                    <a:pt x="38" y="30"/>
                  </a:lnTo>
                  <a:lnTo>
                    <a:pt x="28" y="41"/>
                  </a:lnTo>
                  <a:lnTo>
                    <a:pt x="10" y="66"/>
                  </a:lnTo>
                  <a:lnTo>
                    <a:pt x="2" y="87"/>
                  </a:lnTo>
                  <a:lnTo>
                    <a:pt x="0" y="106"/>
                  </a:lnTo>
                  <a:lnTo>
                    <a:pt x="8" y="118"/>
                  </a:lnTo>
                  <a:lnTo>
                    <a:pt x="14" y="122"/>
                  </a:lnTo>
                  <a:lnTo>
                    <a:pt x="24" y="122"/>
                  </a:lnTo>
                  <a:lnTo>
                    <a:pt x="32" y="120"/>
                  </a:lnTo>
                  <a:lnTo>
                    <a:pt x="44" y="117"/>
                  </a:lnTo>
                  <a:lnTo>
                    <a:pt x="53" y="110"/>
                  </a:lnTo>
                  <a:lnTo>
                    <a:pt x="65" y="103"/>
                  </a:lnTo>
                  <a:lnTo>
                    <a:pt x="75" y="92"/>
                  </a:lnTo>
                  <a:lnTo>
                    <a:pt x="85" y="81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8" name="Freeform 207"/>
            <p:cNvSpPr>
              <a:spLocks/>
            </p:cNvSpPr>
            <p:nvPr/>
          </p:nvSpPr>
          <p:spPr bwMode="auto">
            <a:xfrm>
              <a:off x="3412" y="1532"/>
              <a:ext cx="38" cy="87"/>
            </a:xfrm>
            <a:custGeom>
              <a:avLst/>
              <a:gdLst>
                <a:gd name="T0" fmla="*/ 20 w 38"/>
                <a:gd name="T1" fmla="*/ 11 h 87"/>
                <a:gd name="T2" fmla="*/ 20 w 38"/>
                <a:gd name="T3" fmla="*/ 11 h 87"/>
                <a:gd name="T4" fmla="*/ 26 w 38"/>
                <a:gd name="T5" fmla="*/ 18 h 87"/>
                <a:gd name="T6" fmla="*/ 26 w 38"/>
                <a:gd name="T7" fmla="*/ 36 h 87"/>
                <a:gd name="T8" fmla="*/ 18 w 38"/>
                <a:gd name="T9" fmla="*/ 57 h 87"/>
                <a:gd name="T10" fmla="*/ 0 w 38"/>
                <a:gd name="T11" fmla="*/ 80 h 87"/>
                <a:gd name="T12" fmla="*/ 12 w 38"/>
                <a:gd name="T13" fmla="*/ 87 h 87"/>
                <a:gd name="T14" fmla="*/ 30 w 38"/>
                <a:gd name="T15" fmla="*/ 60 h 87"/>
                <a:gd name="T16" fmla="*/ 38 w 38"/>
                <a:gd name="T17" fmla="*/ 36 h 87"/>
                <a:gd name="T18" fmla="*/ 38 w 38"/>
                <a:gd name="T19" fmla="*/ 18 h 87"/>
                <a:gd name="T20" fmla="*/ 28 w 38"/>
                <a:gd name="T21" fmla="*/ 0 h 87"/>
                <a:gd name="T22" fmla="*/ 28 w 38"/>
                <a:gd name="T23" fmla="*/ 0 h 87"/>
                <a:gd name="T24" fmla="*/ 20 w 38"/>
                <a:gd name="T25" fmla="*/ 11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8" h="87">
                  <a:moveTo>
                    <a:pt x="20" y="11"/>
                  </a:moveTo>
                  <a:lnTo>
                    <a:pt x="20" y="11"/>
                  </a:lnTo>
                  <a:lnTo>
                    <a:pt x="26" y="18"/>
                  </a:lnTo>
                  <a:lnTo>
                    <a:pt x="26" y="36"/>
                  </a:lnTo>
                  <a:lnTo>
                    <a:pt x="18" y="57"/>
                  </a:lnTo>
                  <a:lnTo>
                    <a:pt x="0" y="80"/>
                  </a:lnTo>
                  <a:lnTo>
                    <a:pt x="12" y="87"/>
                  </a:lnTo>
                  <a:lnTo>
                    <a:pt x="30" y="60"/>
                  </a:lnTo>
                  <a:lnTo>
                    <a:pt x="38" y="36"/>
                  </a:lnTo>
                  <a:lnTo>
                    <a:pt x="38" y="18"/>
                  </a:lnTo>
                  <a:lnTo>
                    <a:pt x="28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9" name="Freeform 208"/>
            <p:cNvSpPr>
              <a:spLocks/>
            </p:cNvSpPr>
            <p:nvPr/>
          </p:nvSpPr>
          <p:spPr bwMode="auto">
            <a:xfrm>
              <a:off x="3355" y="1529"/>
              <a:ext cx="85" cy="49"/>
            </a:xfrm>
            <a:custGeom>
              <a:avLst/>
              <a:gdLst>
                <a:gd name="T0" fmla="*/ 12 w 85"/>
                <a:gd name="T1" fmla="*/ 49 h 49"/>
                <a:gd name="T2" fmla="*/ 12 w 85"/>
                <a:gd name="T3" fmla="*/ 49 h 49"/>
                <a:gd name="T4" fmla="*/ 22 w 85"/>
                <a:gd name="T5" fmla="*/ 39 h 49"/>
                <a:gd name="T6" fmla="*/ 29 w 85"/>
                <a:gd name="T7" fmla="*/ 28 h 49"/>
                <a:gd name="T8" fmla="*/ 41 w 85"/>
                <a:gd name="T9" fmla="*/ 23 h 49"/>
                <a:gd name="T10" fmla="*/ 51 w 85"/>
                <a:gd name="T11" fmla="*/ 16 h 49"/>
                <a:gd name="T12" fmla="*/ 59 w 85"/>
                <a:gd name="T13" fmla="*/ 12 h 49"/>
                <a:gd name="T14" fmla="*/ 67 w 85"/>
                <a:gd name="T15" fmla="*/ 11 h 49"/>
                <a:gd name="T16" fmla="*/ 73 w 85"/>
                <a:gd name="T17" fmla="*/ 11 h 49"/>
                <a:gd name="T18" fmla="*/ 77 w 85"/>
                <a:gd name="T19" fmla="*/ 14 h 49"/>
                <a:gd name="T20" fmla="*/ 85 w 85"/>
                <a:gd name="T21" fmla="*/ 3 h 49"/>
                <a:gd name="T22" fmla="*/ 77 w 85"/>
                <a:gd name="T23" fmla="*/ 0 h 49"/>
                <a:gd name="T24" fmla="*/ 67 w 85"/>
                <a:gd name="T25" fmla="*/ 0 h 49"/>
                <a:gd name="T26" fmla="*/ 55 w 85"/>
                <a:gd name="T27" fmla="*/ 2 h 49"/>
                <a:gd name="T28" fmla="*/ 43 w 85"/>
                <a:gd name="T29" fmla="*/ 5 h 49"/>
                <a:gd name="T30" fmla="*/ 33 w 85"/>
                <a:gd name="T31" fmla="*/ 12 h 49"/>
                <a:gd name="T32" fmla="*/ 22 w 85"/>
                <a:gd name="T33" fmla="*/ 21 h 49"/>
                <a:gd name="T34" fmla="*/ 10 w 85"/>
                <a:gd name="T35" fmla="*/ 32 h 49"/>
                <a:gd name="T36" fmla="*/ 0 w 85"/>
                <a:gd name="T37" fmla="*/ 42 h 49"/>
                <a:gd name="T38" fmla="*/ 0 w 85"/>
                <a:gd name="T39" fmla="*/ 42 h 49"/>
                <a:gd name="T40" fmla="*/ 12 w 85"/>
                <a:gd name="T41" fmla="*/ 49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49">
                  <a:moveTo>
                    <a:pt x="12" y="49"/>
                  </a:moveTo>
                  <a:lnTo>
                    <a:pt x="12" y="49"/>
                  </a:lnTo>
                  <a:lnTo>
                    <a:pt x="22" y="39"/>
                  </a:lnTo>
                  <a:lnTo>
                    <a:pt x="29" y="28"/>
                  </a:lnTo>
                  <a:lnTo>
                    <a:pt x="41" y="23"/>
                  </a:lnTo>
                  <a:lnTo>
                    <a:pt x="51" y="16"/>
                  </a:lnTo>
                  <a:lnTo>
                    <a:pt x="59" y="12"/>
                  </a:lnTo>
                  <a:lnTo>
                    <a:pt x="67" y="11"/>
                  </a:lnTo>
                  <a:lnTo>
                    <a:pt x="73" y="11"/>
                  </a:lnTo>
                  <a:lnTo>
                    <a:pt x="77" y="14"/>
                  </a:lnTo>
                  <a:lnTo>
                    <a:pt x="85" y="3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55" y="2"/>
                  </a:lnTo>
                  <a:lnTo>
                    <a:pt x="43" y="5"/>
                  </a:lnTo>
                  <a:lnTo>
                    <a:pt x="33" y="12"/>
                  </a:lnTo>
                  <a:lnTo>
                    <a:pt x="22" y="21"/>
                  </a:lnTo>
                  <a:lnTo>
                    <a:pt x="10" y="32"/>
                  </a:lnTo>
                  <a:lnTo>
                    <a:pt x="0" y="42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0" name="Freeform 209"/>
            <p:cNvSpPr>
              <a:spLocks/>
            </p:cNvSpPr>
            <p:nvPr/>
          </p:nvSpPr>
          <p:spPr bwMode="auto">
            <a:xfrm>
              <a:off x="3327" y="1571"/>
              <a:ext cx="40" cy="87"/>
            </a:xfrm>
            <a:custGeom>
              <a:avLst/>
              <a:gdLst>
                <a:gd name="T0" fmla="*/ 18 w 40"/>
                <a:gd name="T1" fmla="*/ 76 h 87"/>
                <a:gd name="T2" fmla="*/ 18 w 40"/>
                <a:gd name="T3" fmla="*/ 76 h 87"/>
                <a:gd name="T4" fmla="*/ 12 w 40"/>
                <a:gd name="T5" fmla="*/ 69 h 87"/>
                <a:gd name="T6" fmla="*/ 14 w 40"/>
                <a:gd name="T7" fmla="*/ 50 h 87"/>
                <a:gd name="T8" fmla="*/ 22 w 40"/>
                <a:gd name="T9" fmla="*/ 30 h 87"/>
                <a:gd name="T10" fmla="*/ 40 w 40"/>
                <a:gd name="T11" fmla="*/ 7 h 87"/>
                <a:gd name="T12" fmla="*/ 28 w 40"/>
                <a:gd name="T13" fmla="*/ 0 h 87"/>
                <a:gd name="T14" fmla="*/ 10 w 40"/>
                <a:gd name="T15" fmla="*/ 27 h 87"/>
                <a:gd name="T16" fmla="*/ 2 w 40"/>
                <a:gd name="T17" fmla="*/ 50 h 87"/>
                <a:gd name="T18" fmla="*/ 0 w 40"/>
                <a:gd name="T19" fmla="*/ 69 h 87"/>
                <a:gd name="T20" fmla="*/ 10 w 40"/>
                <a:gd name="T21" fmla="*/ 87 h 87"/>
                <a:gd name="T22" fmla="*/ 10 w 40"/>
                <a:gd name="T23" fmla="*/ 87 h 87"/>
                <a:gd name="T24" fmla="*/ 18 w 40"/>
                <a:gd name="T25" fmla="*/ 76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87">
                  <a:moveTo>
                    <a:pt x="18" y="76"/>
                  </a:moveTo>
                  <a:lnTo>
                    <a:pt x="18" y="76"/>
                  </a:lnTo>
                  <a:lnTo>
                    <a:pt x="12" y="69"/>
                  </a:lnTo>
                  <a:lnTo>
                    <a:pt x="14" y="50"/>
                  </a:lnTo>
                  <a:lnTo>
                    <a:pt x="22" y="30"/>
                  </a:lnTo>
                  <a:lnTo>
                    <a:pt x="40" y="7"/>
                  </a:lnTo>
                  <a:lnTo>
                    <a:pt x="28" y="0"/>
                  </a:lnTo>
                  <a:lnTo>
                    <a:pt x="10" y="27"/>
                  </a:lnTo>
                  <a:lnTo>
                    <a:pt x="2" y="50"/>
                  </a:lnTo>
                  <a:lnTo>
                    <a:pt x="0" y="69"/>
                  </a:lnTo>
                  <a:lnTo>
                    <a:pt x="10" y="87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1" name="Freeform 210"/>
            <p:cNvSpPr>
              <a:spLocks/>
            </p:cNvSpPr>
            <p:nvPr/>
          </p:nvSpPr>
          <p:spPr bwMode="auto">
            <a:xfrm>
              <a:off x="3337" y="1612"/>
              <a:ext cx="87" cy="49"/>
            </a:xfrm>
            <a:custGeom>
              <a:avLst/>
              <a:gdLst>
                <a:gd name="T0" fmla="*/ 75 w 87"/>
                <a:gd name="T1" fmla="*/ 0 h 49"/>
                <a:gd name="T2" fmla="*/ 75 w 87"/>
                <a:gd name="T3" fmla="*/ 0 h 49"/>
                <a:gd name="T4" fmla="*/ 65 w 87"/>
                <a:gd name="T5" fmla="*/ 10 h 49"/>
                <a:gd name="T6" fmla="*/ 57 w 87"/>
                <a:gd name="T7" fmla="*/ 21 h 49"/>
                <a:gd name="T8" fmla="*/ 46 w 87"/>
                <a:gd name="T9" fmla="*/ 26 h 49"/>
                <a:gd name="T10" fmla="*/ 38 w 87"/>
                <a:gd name="T11" fmla="*/ 33 h 49"/>
                <a:gd name="T12" fmla="*/ 26 w 87"/>
                <a:gd name="T13" fmla="*/ 37 h 49"/>
                <a:gd name="T14" fmla="*/ 20 w 87"/>
                <a:gd name="T15" fmla="*/ 39 h 49"/>
                <a:gd name="T16" fmla="*/ 10 w 87"/>
                <a:gd name="T17" fmla="*/ 39 h 49"/>
                <a:gd name="T18" fmla="*/ 8 w 87"/>
                <a:gd name="T19" fmla="*/ 35 h 49"/>
                <a:gd name="T20" fmla="*/ 0 w 87"/>
                <a:gd name="T21" fmla="*/ 46 h 49"/>
                <a:gd name="T22" fmla="*/ 10 w 87"/>
                <a:gd name="T23" fmla="*/ 49 h 49"/>
                <a:gd name="T24" fmla="*/ 20 w 87"/>
                <a:gd name="T25" fmla="*/ 49 h 49"/>
                <a:gd name="T26" fmla="*/ 30 w 87"/>
                <a:gd name="T27" fmla="*/ 47 h 49"/>
                <a:gd name="T28" fmla="*/ 42 w 87"/>
                <a:gd name="T29" fmla="*/ 44 h 49"/>
                <a:gd name="T30" fmla="*/ 53 w 87"/>
                <a:gd name="T31" fmla="*/ 37 h 49"/>
                <a:gd name="T32" fmla="*/ 65 w 87"/>
                <a:gd name="T33" fmla="*/ 28 h 49"/>
                <a:gd name="T34" fmla="*/ 77 w 87"/>
                <a:gd name="T35" fmla="*/ 18 h 49"/>
                <a:gd name="T36" fmla="*/ 87 w 87"/>
                <a:gd name="T37" fmla="*/ 7 h 49"/>
                <a:gd name="T38" fmla="*/ 87 w 87"/>
                <a:gd name="T39" fmla="*/ 7 h 49"/>
                <a:gd name="T40" fmla="*/ 75 w 87"/>
                <a:gd name="T41" fmla="*/ 0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9">
                  <a:moveTo>
                    <a:pt x="75" y="0"/>
                  </a:moveTo>
                  <a:lnTo>
                    <a:pt x="75" y="0"/>
                  </a:lnTo>
                  <a:lnTo>
                    <a:pt x="65" y="10"/>
                  </a:lnTo>
                  <a:lnTo>
                    <a:pt x="57" y="21"/>
                  </a:lnTo>
                  <a:lnTo>
                    <a:pt x="46" y="26"/>
                  </a:lnTo>
                  <a:lnTo>
                    <a:pt x="38" y="33"/>
                  </a:lnTo>
                  <a:lnTo>
                    <a:pt x="26" y="37"/>
                  </a:lnTo>
                  <a:lnTo>
                    <a:pt x="20" y="39"/>
                  </a:lnTo>
                  <a:lnTo>
                    <a:pt x="10" y="39"/>
                  </a:lnTo>
                  <a:lnTo>
                    <a:pt x="8" y="35"/>
                  </a:lnTo>
                  <a:lnTo>
                    <a:pt x="0" y="46"/>
                  </a:lnTo>
                  <a:lnTo>
                    <a:pt x="10" y="49"/>
                  </a:lnTo>
                  <a:lnTo>
                    <a:pt x="20" y="49"/>
                  </a:lnTo>
                  <a:lnTo>
                    <a:pt x="30" y="47"/>
                  </a:lnTo>
                  <a:lnTo>
                    <a:pt x="42" y="44"/>
                  </a:lnTo>
                  <a:lnTo>
                    <a:pt x="53" y="37"/>
                  </a:lnTo>
                  <a:lnTo>
                    <a:pt x="65" y="28"/>
                  </a:lnTo>
                  <a:lnTo>
                    <a:pt x="77" y="18"/>
                  </a:lnTo>
                  <a:lnTo>
                    <a:pt x="87" y="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2" name="Freeform 211"/>
            <p:cNvSpPr>
              <a:spLocks/>
            </p:cNvSpPr>
            <p:nvPr/>
          </p:nvSpPr>
          <p:spPr bwMode="auto">
            <a:xfrm>
              <a:off x="3118" y="1571"/>
              <a:ext cx="91" cy="138"/>
            </a:xfrm>
            <a:custGeom>
              <a:avLst/>
              <a:gdLst>
                <a:gd name="T0" fmla="*/ 81 w 91"/>
                <a:gd name="T1" fmla="*/ 80 h 138"/>
                <a:gd name="T2" fmla="*/ 89 w 91"/>
                <a:gd name="T3" fmla="*/ 53 h 138"/>
                <a:gd name="T4" fmla="*/ 91 w 91"/>
                <a:gd name="T5" fmla="*/ 29 h 138"/>
                <a:gd name="T6" fmla="*/ 85 w 91"/>
                <a:gd name="T7" fmla="*/ 11 h 138"/>
                <a:gd name="T8" fmla="*/ 73 w 91"/>
                <a:gd name="T9" fmla="*/ 0 h 138"/>
                <a:gd name="T10" fmla="*/ 65 w 91"/>
                <a:gd name="T11" fmla="*/ 0 h 138"/>
                <a:gd name="T12" fmla="*/ 57 w 91"/>
                <a:gd name="T13" fmla="*/ 2 h 138"/>
                <a:gd name="T14" fmla="*/ 50 w 91"/>
                <a:gd name="T15" fmla="*/ 6 h 138"/>
                <a:gd name="T16" fmla="*/ 40 w 91"/>
                <a:gd name="T17" fmla="*/ 13 h 138"/>
                <a:gd name="T18" fmla="*/ 32 w 91"/>
                <a:gd name="T19" fmla="*/ 21 h 138"/>
                <a:gd name="T20" fmla="*/ 24 w 91"/>
                <a:gd name="T21" fmla="*/ 32 h 138"/>
                <a:gd name="T22" fmla="*/ 16 w 91"/>
                <a:gd name="T23" fmla="*/ 43 h 138"/>
                <a:gd name="T24" fmla="*/ 10 w 91"/>
                <a:gd name="T25" fmla="*/ 57 h 138"/>
                <a:gd name="T26" fmla="*/ 2 w 91"/>
                <a:gd name="T27" fmla="*/ 85 h 138"/>
                <a:gd name="T28" fmla="*/ 0 w 91"/>
                <a:gd name="T29" fmla="*/ 110 h 138"/>
                <a:gd name="T30" fmla="*/ 6 w 91"/>
                <a:gd name="T31" fmla="*/ 127 h 138"/>
                <a:gd name="T32" fmla="*/ 18 w 91"/>
                <a:gd name="T33" fmla="*/ 138 h 138"/>
                <a:gd name="T34" fmla="*/ 26 w 91"/>
                <a:gd name="T35" fmla="*/ 138 h 138"/>
                <a:gd name="T36" fmla="*/ 34 w 91"/>
                <a:gd name="T37" fmla="*/ 136 h 138"/>
                <a:gd name="T38" fmla="*/ 42 w 91"/>
                <a:gd name="T39" fmla="*/ 133 h 138"/>
                <a:gd name="T40" fmla="*/ 51 w 91"/>
                <a:gd name="T41" fmla="*/ 126 h 138"/>
                <a:gd name="T42" fmla="*/ 59 w 91"/>
                <a:gd name="T43" fmla="*/ 117 h 138"/>
                <a:gd name="T44" fmla="*/ 67 w 91"/>
                <a:gd name="T45" fmla="*/ 106 h 138"/>
                <a:gd name="T46" fmla="*/ 75 w 91"/>
                <a:gd name="T47" fmla="*/ 94 h 138"/>
                <a:gd name="T48" fmla="*/ 81 w 91"/>
                <a:gd name="T49" fmla="*/ 80 h 1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1" h="138">
                  <a:moveTo>
                    <a:pt x="81" y="80"/>
                  </a:moveTo>
                  <a:lnTo>
                    <a:pt x="89" y="53"/>
                  </a:lnTo>
                  <a:lnTo>
                    <a:pt x="91" y="29"/>
                  </a:lnTo>
                  <a:lnTo>
                    <a:pt x="85" y="11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7" y="2"/>
                  </a:lnTo>
                  <a:lnTo>
                    <a:pt x="50" y="6"/>
                  </a:lnTo>
                  <a:lnTo>
                    <a:pt x="40" y="13"/>
                  </a:lnTo>
                  <a:lnTo>
                    <a:pt x="32" y="21"/>
                  </a:lnTo>
                  <a:lnTo>
                    <a:pt x="24" y="32"/>
                  </a:lnTo>
                  <a:lnTo>
                    <a:pt x="16" y="43"/>
                  </a:lnTo>
                  <a:lnTo>
                    <a:pt x="10" y="57"/>
                  </a:lnTo>
                  <a:lnTo>
                    <a:pt x="2" y="85"/>
                  </a:lnTo>
                  <a:lnTo>
                    <a:pt x="0" y="110"/>
                  </a:lnTo>
                  <a:lnTo>
                    <a:pt x="6" y="127"/>
                  </a:lnTo>
                  <a:lnTo>
                    <a:pt x="18" y="138"/>
                  </a:lnTo>
                  <a:lnTo>
                    <a:pt x="26" y="138"/>
                  </a:lnTo>
                  <a:lnTo>
                    <a:pt x="34" y="136"/>
                  </a:lnTo>
                  <a:lnTo>
                    <a:pt x="42" y="133"/>
                  </a:lnTo>
                  <a:lnTo>
                    <a:pt x="51" y="126"/>
                  </a:lnTo>
                  <a:lnTo>
                    <a:pt x="59" y="117"/>
                  </a:lnTo>
                  <a:lnTo>
                    <a:pt x="67" y="106"/>
                  </a:lnTo>
                  <a:lnTo>
                    <a:pt x="75" y="94"/>
                  </a:lnTo>
                  <a:lnTo>
                    <a:pt x="81" y="80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3" name="Freeform 212"/>
            <p:cNvSpPr>
              <a:spLocks/>
            </p:cNvSpPr>
            <p:nvPr/>
          </p:nvSpPr>
          <p:spPr bwMode="auto">
            <a:xfrm>
              <a:off x="3189" y="1566"/>
              <a:ext cx="26" cy="86"/>
            </a:xfrm>
            <a:custGeom>
              <a:avLst/>
              <a:gdLst>
                <a:gd name="T0" fmla="*/ 0 w 26"/>
                <a:gd name="T1" fmla="*/ 11 h 86"/>
                <a:gd name="T2" fmla="*/ 0 w 26"/>
                <a:gd name="T3" fmla="*/ 11 h 86"/>
                <a:gd name="T4" fmla="*/ 8 w 26"/>
                <a:gd name="T5" fmla="*/ 18 h 86"/>
                <a:gd name="T6" fmla="*/ 14 w 26"/>
                <a:gd name="T7" fmla="*/ 34 h 86"/>
                <a:gd name="T8" fmla="*/ 12 w 26"/>
                <a:gd name="T9" fmla="*/ 58 h 86"/>
                <a:gd name="T10" fmla="*/ 4 w 26"/>
                <a:gd name="T11" fmla="*/ 83 h 86"/>
                <a:gd name="T12" fmla="*/ 16 w 26"/>
                <a:gd name="T13" fmla="*/ 86 h 86"/>
                <a:gd name="T14" fmla="*/ 24 w 26"/>
                <a:gd name="T15" fmla="*/ 58 h 86"/>
                <a:gd name="T16" fmla="*/ 26 w 26"/>
                <a:gd name="T17" fmla="*/ 34 h 86"/>
                <a:gd name="T18" fmla="*/ 20 w 26"/>
                <a:gd name="T19" fmla="*/ 14 h 86"/>
                <a:gd name="T20" fmla="*/ 4 w 26"/>
                <a:gd name="T21" fmla="*/ 0 h 86"/>
                <a:gd name="T22" fmla="*/ 4 w 26"/>
                <a:gd name="T23" fmla="*/ 0 h 86"/>
                <a:gd name="T24" fmla="*/ 0 w 26"/>
                <a:gd name="T25" fmla="*/ 11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6">
                  <a:moveTo>
                    <a:pt x="0" y="11"/>
                  </a:moveTo>
                  <a:lnTo>
                    <a:pt x="0" y="11"/>
                  </a:lnTo>
                  <a:lnTo>
                    <a:pt x="8" y="18"/>
                  </a:lnTo>
                  <a:lnTo>
                    <a:pt x="14" y="34"/>
                  </a:lnTo>
                  <a:lnTo>
                    <a:pt x="12" y="58"/>
                  </a:lnTo>
                  <a:lnTo>
                    <a:pt x="4" y="83"/>
                  </a:lnTo>
                  <a:lnTo>
                    <a:pt x="16" y="86"/>
                  </a:lnTo>
                  <a:lnTo>
                    <a:pt x="24" y="58"/>
                  </a:lnTo>
                  <a:lnTo>
                    <a:pt x="26" y="34"/>
                  </a:lnTo>
                  <a:lnTo>
                    <a:pt x="20" y="14"/>
                  </a:lnTo>
                  <a:lnTo>
                    <a:pt x="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4" name="Freeform 213"/>
            <p:cNvSpPr>
              <a:spLocks/>
            </p:cNvSpPr>
            <p:nvPr/>
          </p:nvSpPr>
          <p:spPr bwMode="auto">
            <a:xfrm>
              <a:off x="3122" y="1566"/>
              <a:ext cx="71" cy="64"/>
            </a:xfrm>
            <a:custGeom>
              <a:avLst/>
              <a:gdLst>
                <a:gd name="T0" fmla="*/ 12 w 71"/>
                <a:gd name="T1" fmla="*/ 64 h 64"/>
                <a:gd name="T2" fmla="*/ 12 w 71"/>
                <a:gd name="T3" fmla="*/ 64 h 64"/>
                <a:gd name="T4" fmla="*/ 18 w 71"/>
                <a:gd name="T5" fmla="*/ 49 h 64"/>
                <a:gd name="T6" fmla="*/ 26 w 71"/>
                <a:gd name="T7" fmla="*/ 41 h 64"/>
                <a:gd name="T8" fmla="*/ 34 w 71"/>
                <a:gd name="T9" fmla="*/ 30 h 64"/>
                <a:gd name="T10" fmla="*/ 40 w 71"/>
                <a:gd name="T11" fmla="*/ 21 h 64"/>
                <a:gd name="T12" fmla="*/ 49 w 71"/>
                <a:gd name="T13" fmla="*/ 16 h 64"/>
                <a:gd name="T14" fmla="*/ 55 w 71"/>
                <a:gd name="T15" fmla="*/ 12 h 64"/>
                <a:gd name="T16" fmla="*/ 61 w 71"/>
                <a:gd name="T17" fmla="*/ 11 h 64"/>
                <a:gd name="T18" fmla="*/ 67 w 71"/>
                <a:gd name="T19" fmla="*/ 11 h 64"/>
                <a:gd name="T20" fmla="*/ 71 w 71"/>
                <a:gd name="T21" fmla="*/ 0 h 64"/>
                <a:gd name="T22" fmla="*/ 61 w 71"/>
                <a:gd name="T23" fmla="*/ 0 h 64"/>
                <a:gd name="T24" fmla="*/ 51 w 71"/>
                <a:gd name="T25" fmla="*/ 2 h 64"/>
                <a:gd name="T26" fmla="*/ 42 w 71"/>
                <a:gd name="T27" fmla="*/ 5 h 64"/>
                <a:gd name="T28" fmla="*/ 32 w 71"/>
                <a:gd name="T29" fmla="*/ 14 h 64"/>
                <a:gd name="T30" fmla="*/ 22 w 71"/>
                <a:gd name="T31" fmla="*/ 23 h 64"/>
                <a:gd name="T32" fmla="*/ 14 w 71"/>
                <a:gd name="T33" fmla="*/ 34 h 64"/>
                <a:gd name="T34" fmla="*/ 6 w 71"/>
                <a:gd name="T35" fmla="*/ 46 h 64"/>
                <a:gd name="T36" fmla="*/ 0 w 71"/>
                <a:gd name="T37" fmla="*/ 60 h 64"/>
                <a:gd name="T38" fmla="*/ 0 w 71"/>
                <a:gd name="T39" fmla="*/ 60 h 64"/>
                <a:gd name="T40" fmla="*/ 12 w 71"/>
                <a:gd name="T41" fmla="*/ 64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4">
                  <a:moveTo>
                    <a:pt x="12" y="64"/>
                  </a:moveTo>
                  <a:lnTo>
                    <a:pt x="12" y="64"/>
                  </a:lnTo>
                  <a:lnTo>
                    <a:pt x="18" y="49"/>
                  </a:lnTo>
                  <a:lnTo>
                    <a:pt x="26" y="41"/>
                  </a:lnTo>
                  <a:lnTo>
                    <a:pt x="34" y="30"/>
                  </a:lnTo>
                  <a:lnTo>
                    <a:pt x="40" y="21"/>
                  </a:lnTo>
                  <a:lnTo>
                    <a:pt x="49" y="16"/>
                  </a:lnTo>
                  <a:lnTo>
                    <a:pt x="55" y="12"/>
                  </a:lnTo>
                  <a:lnTo>
                    <a:pt x="61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61" y="0"/>
                  </a:lnTo>
                  <a:lnTo>
                    <a:pt x="51" y="2"/>
                  </a:lnTo>
                  <a:lnTo>
                    <a:pt x="42" y="5"/>
                  </a:lnTo>
                  <a:lnTo>
                    <a:pt x="32" y="14"/>
                  </a:lnTo>
                  <a:lnTo>
                    <a:pt x="22" y="23"/>
                  </a:lnTo>
                  <a:lnTo>
                    <a:pt x="14" y="34"/>
                  </a:lnTo>
                  <a:lnTo>
                    <a:pt x="6" y="46"/>
                  </a:lnTo>
                  <a:lnTo>
                    <a:pt x="0" y="60"/>
                  </a:lnTo>
                  <a:lnTo>
                    <a:pt x="12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5" name="Freeform 214"/>
            <p:cNvSpPr>
              <a:spLocks/>
            </p:cNvSpPr>
            <p:nvPr/>
          </p:nvSpPr>
          <p:spPr bwMode="auto">
            <a:xfrm>
              <a:off x="3112" y="1626"/>
              <a:ext cx="26" cy="88"/>
            </a:xfrm>
            <a:custGeom>
              <a:avLst/>
              <a:gdLst>
                <a:gd name="T0" fmla="*/ 26 w 26"/>
                <a:gd name="T1" fmla="*/ 78 h 88"/>
                <a:gd name="T2" fmla="*/ 26 w 26"/>
                <a:gd name="T3" fmla="*/ 78 h 88"/>
                <a:gd name="T4" fmla="*/ 18 w 26"/>
                <a:gd name="T5" fmla="*/ 71 h 88"/>
                <a:gd name="T6" fmla="*/ 12 w 26"/>
                <a:gd name="T7" fmla="*/ 55 h 88"/>
                <a:gd name="T8" fmla="*/ 14 w 26"/>
                <a:gd name="T9" fmla="*/ 30 h 88"/>
                <a:gd name="T10" fmla="*/ 22 w 26"/>
                <a:gd name="T11" fmla="*/ 4 h 88"/>
                <a:gd name="T12" fmla="*/ 10 w 26"/>
                <a:gd name="T13" fmla="*/ 0 h 88"/>
                <a:gd name="T14" fmla="*/ 2 w 26"/>
                <a:gd name="T15" fmla="*/ 30 h 88"/>
                <a:gd name="T16" fmla="*/ 0 w 26"/>
                <a:gd name="T17" fmla="*/ 55 h 88"/>
                <a:gd name="T18" fmla="*/ 6 w 26"/>
                <a:gd name="T19" fmla="*/ 74 h 88"/>
                <a:gd name="T20" fmla="*/ 22 w 26"/>
                <a:gd name="T21" fmla="*/ 88 h 88"/>
                <a:gd name="T22" fmla="*/ 22 w 26"/>
                <a:gd name="T23" fmla="*/ 88 h 88"/>
                <a:gd name="T24" fmla="*/ 26 w 26"/>
                <a:gd name="T25" fmla="*/ 78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8">
                  <a:moveTo>
                    <a:pt x="26" y="78"/>
                  </a:moveTo>
                  <a:lnTo>
                    <a:pt x="26" y="78"/>
                  </a:lnTo>
                  <a:lnTo>
                    <a:pt x="18" y="71"/>
                  </a:lnTo>
                  <a:lnTo>
                    <a:pt x="12" y="55"/>
                  </a:lnTo>
                  <a:lnTo>
                    <a:pt x="14" y="30"/>
                  </a:lnTo>
                  <a:lnTo>
                    <a:pt x="22" y="4"/>
                  </a:lnTo>
                  <a:lnTo>
                    <a:pt x="10" y="0"/>
                  </a:lnTo>
                  <a:lnTo>
                    <a:pt x="2" y="30"/>
                  </a:lnTo>
                  <a:lnTo>
                    <a:pt x="0" y="55"/>
                  </a:lnTo>
                  <a:lnTo>
                    <a:pt x="6" y="74"/>
                  </a:lnTo>
                  <a:lnTo>
                    <a:pt x="22" y="88"/>
                  </a:lnTo>
                  <a:lnTo>
                    <a:pt x="26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6" name="Freeform 215"/>
            <p:cNvSpPr>
              <a:spLocks/>
            </p:cNvSpPr>
            <p:nvPr/>
          </p:nvSpPr>
          <p:spPr bwMode="auto">
            <a:xfrm>
              <a:off x="3134" y="1649"/>
              <a:ext cx="71" cy="65"/>
            </a:xfrm>
            <a:custGeom>
              <a:avLst/>
              <a:gdLst>
                <a:gd name="T0" fmla="*/ 59 w 71"/>
                <a:gd name="T1" fmla="*/ 0 h 65"/>
                <a:gd name="T2" fmla="*/ 59 w 71"/>
                <a:gd name="T3" fmla="*/ 0 h 65"/>
                <a:gd name="T4" fmla="*/ 53 w 71"/>
                <a:gd name="T5" fmla="*/ 14 h 65"/>
                <a:gd name="T6" fmla="*/ 45 w 71"/>
                <a:gd name="T7" fmla="*/ 25 h 65"/>
                <a:gd name="T8" fmla="*/ 37 w 71"/>
                <a:gd name="T9" fmla="*/ 35 h 65"/>
                <a:gd name="T10" fmla="*/ 32 w 71"/>
                <a:gd name="T11" fmla="*/ 44 h 65"/>
                <a:gd name="T12" fmla="*/ 22 w 71"/>
                <a:gd name="T13" fmla="*/ 49 h 65"/>
                <a:gd name="T14" fmla="*/ 16 w 71"/>
                <a:gd name="T15" fmla="*/ 53 h 65"/>
                <a:gd name="T16" fmla="*/ 10 w 71"/>
                <a:gd name="T17" fmla="*/ 55 h 65"/>
                <a:gd name="T18" fmla="*/ 4 w 71"/>
                <a:gd name="T19" fmla="*/ 55 h 65"/>
                <a:gd name="T20" fmla="*/ 0 w 71"/>
                <a:gd name="T21" fmla="*/ 65 h 65"/>
                <a:gd name="T22" fmla="*/ 10 w 71"/>
                <a:gd name="T23" fmla="*/ 65 h 65"/>
                <a:gd name="T24" fmla="*/ 20 w 71"/>
                <a:gd name="T25" fmla="*/ 63 h 65"/>
                <a:gd name="T26" fmla="*/ 30 w 71"/>
                <a:gd name="T27" fmla="*/ 60 h 65"/>
                <a:gd name="T28" fmla="*/ 39 w 71"/>
                <a:gd name="T29" fmla="*/ 51 h 65"/>
                <a:gd name="T30" fmla="*/ 49 w 71"/>
                <a:gd name="T31" fmla="*/ 42 h 65"/>
                <a:gd name="T32" fmla="*/ 57 w 71"/>
                <a:gd name="T33" fmla="*/ 32 h 65"/>
                <a:gd name="T34" fmla="*/ 65 w 71"/>
                <a:gd name="T35" fmla="*/ 18 h 65"/>
                <a:gd name="T36" fmla="*/ 71 w 71"/>
                <a:gd name="T37" fmla="*/ 3 h 65"/>
                <a:gd name="T38" fmla="*/ 71 w 71"/>
                <a:gd name="T39" fmla="*/ 3 h 65"/>
                <a:gd name="T40" fmla="*/ 59 w 71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5">
                  <a:moveTo>
                    <a:pt x="59" y="0"/>
                  </a:moveTo>
                  <a:lnTo>
                    <a:pt x="59" y="0"/>
                  </a:lnTo>
                  <a:lnTo>
                    <a:pt x="53" y="14"/>
                  </a:lnTo>
                  <a:lnTo>
                    <a:pt x="45" y="25"/>
                  </a:lnTo>
                  <a:lnTo>
                    <a:pt x="37" y="35"/>
                  </a:lnTo>
                  <a:lnTo>
                    <a:pt x="32" y="44"/>
                  </a:lnTo>
                  <a:lnTo>
                    <a:pt x="22" y="49"/>
                  </a:lnTo>
                  <a:lnTo>
                    <a:pt x="16" y="53"/>
                  </a:lnTo>
                  <a:lnTo>
                    <a:pt x="10" y="55"/>
                  </a:lnTo>
                  <a:lnTo>
                    <a:pt x="4" y="55"/>
                  </a:lnTo>
                  <a:lnTo>
                    <a:pt x="0" y="65"/>
                  </a:lnTo>
                  <a:lnTo>
                    <a:pt x="10" y="65"/>
                  </a:lnTo>
                  <a:lnTo>
                    <a:pt x="20" y="63"/>
                  </a:lnTo>
                  <a:lnTo>
                    <a:pt x="30" y="60"/>
                  </a:lnTo>
                  <a:lnTo>
                    <a:pt x="39" y="51"/>
                  </a:lnTo>
                  <a:lnTo>
                    <a:pt x="49" y="42"/>
                  </a:lnTo>
                  <a:lnTo>
                    <a:pt x="57" y="32"/>
                  </a:lnTo>
                  <a:lnTo>
                    <a:pt x="65" y="18"/>
                  </a:lnTo>
                  <a:lnTo>
                    <a:pt x="71" y="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7" name="Freeform 216"/>
            <p:cNvSpPr>
              <a:spLocks/>
            </p:cNvSpPr>
            <p:nvPr/>
          </p:nvSpPr>
          <p:spPr bwMode="auto">
            <a:xfrm>
              <a:off x="2943" y="1640"/>
              <a:ext cx="75" cy="145"/>
            </a:xfrm>
            <a:custGeom>
              <a:avLst/>
              <a:gdLst>
                <a:gd name="T0" fmla="*/ 75 w 75"/>
                <a:gd name="T1" fmla="*/ 74 h 145"/>
                <a:gd name="T2" fmla="*/ 73 w 75"/>
                <a:gd name="T3" fmla="*/ 46 h 145"/>
                <a:gd name="T4" fmla="*/ 67 w 75"/>
                <a:gd name="T5" fmla="*/ 23 h 145"/>
                <a:gd name="T6" fmla="*/ 55 w 75"/>
                <a:gd name="T7" fmla="*/ 7 h 145"/>
                <a:gd name="T8" fmla="*/ 41 w 75"/>
                <a:gd name="T9" fmla="*/ 0 h 145"/>
                <a:gd name="T10" fmla="*/ 27 w 75"/>
                <a:gd name="T11" fmla="*/ 5 h 145"/>
                <a:gd name="T12" fmla="*/ 13 w 75"/>
                <a:gd name="T13" fmla="*/ 21 h 145"/>
                <a:gd name="T14" fmla="*/ 4 w 75"/>
                <a:gd name="T15" fmla="*/ 42 h 145"/>
                <a:gd name="T16" fmla="*/ 0 w 75"/>
                <a:gd name="T17" fmla="*/ 71 h 145"/>
                <a:gd name="T18" fmla="*/ 2 w 75"/>
                <a:gd name="T19" fmla="*/ 99 h 145"/>
                <a:gd name="T20" fmla="*/ 8 w 75"/>
                <a:gd name="T21" fmla="*/ 124 h 145"/>
                <a:gd name="T22" fmla="*/ 19 w 75"/>
                <a:gd name="T23" fmla="*/ 139 h 145"/>
                <a:gd name="T24" fmla="*/ 33 w 75"/>
                <a:gd name="T25" fmla="*/ 145 h 145"/>
                <a:gd name="T26" fmla="*/ 49 w 75"/>
                <a:gd name="T27" fmla="*/ 139 h 145"/>
                <a:gd name="T28" fmla="*/ 61 w 75"/>
                <a:gd name="T29" fmla="*/ 125 h 145"/>
                <a:gd name="T30" fmla="*/ 71 w 75"/>
                <a:gd name="T31" fmla="*/ 102 h 145"/>
                <a:gd name="T32" fmla="*/ 75 w 75"/>
                <a:gd name="T33" fmla="*/ 74 h 1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5" h="145">
                  <a:moveTo>
                    <a:pt x="75" y="74"/>
                  </a:moveTo>
                  <a:lnTo>
                    <a:pt x="73" y="46"/>
                  </a:lnTo>
                  <a:lnTo>
                    <a:pt x="67" y="23"/>
                  </a:lnTo>
                  <a:lnTo>
                    <a:pt x="55" y="7"/>
                  </a:lnTo>
                  <a:lnTo>
                    <a:pt x="41" y="0"/>
                  </a:lnTo>
                  <a:lnTo>
                    <a:pt x="27" y="5"/>
                  </a:lnTo>
                  <a:lnTo>
                    <a:pt x="13" y="21"/>
                  </a:lnTo>
                  <a:lnTo>
                    <a:pt x="4" y="42"/>
                  </a:lnTo>
                  <a:lnTo>
                    <a:pt x="0" y="71"/>
                  </a:lnTo>
                  <a:lnTo>
                    <a:pt x="2" y="99"/>
                  </a:lnTo>
                  <a:lnTo>
                    <a:pt x="8" y="124"/>
                  </a:lnTo>
                  <a:lnTo>
                    <a:pt x="19" y="139"/>
                  </a:lnTo>
                  <a:lnTo>
                    <a:pt x="33" y="145"/>
                  </a:lnTo>
                  <a:lnTo>
                    <a:pt x="49" y="139"/>
                  </a:lnTo>
                  <a:lnTo>
                    <a:pt x="61" y="125"/>
                  </a:lnTo>
                  <a:lnTo>
                    <a:pt x="71" y="102"/>
                  </a:lnTo>
                  <a:lnTo>
                    <a:pt x="75" y="74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8" name="Freeform 217"/>
            <p:cNvSpPr>
              <a:spLocks/>
            </p:cNvSpPr>
            <p:nvPr/>
          </p:nvSpPr>
          <p:spPr bwMode="auto">
            <a:xfrm>
              <a:off x="2984" y="1633"/>
              <a:ext cx="40" cy="81"/>
            </a:xfrm>
            <a:custGeom>
              <a:avLst/>
              <a:gdLst>
                <a:gd name="T0" fmla="*/ 0 w 40"/>
                <a:gd name="T1" fmla="*/ 14 h 81"/>
                <a:gd name="T2" fmla="*/ 0 w 40"/>
                <a:gd name="T3" fmla="*/ 12 h 81"/>
                <a:gd name="T4" fmla="*/ 10 w 40"/>
                <a:gd name="T5" fmla="*/ 18 h 81"/>
                <a:gd name="T6" fmla="*/ 20 w 40"/>
                <a:gd name="T7" fmla="*/ 32 h 81"/>
                <a:gd name="T8" fmla="*/ 26 w 40"/>
                <a:gd name="T9" fmla="*/ 53 h 81"/>
                <a:gd name="T10" fmla="*/ 28 w 40"/>
                <a:gd name="T11" fmla="*/ 81 h 81"/>
                <a:gd name="T12" fmla="*/ 40 w 40"/>
                <a:gd name="T13" fmla="*/ 81 h 81"/>
                <a:gd name="T14" fmla="*/ 38 w 40"/>
                <a:gd name="T15" fmla="*/ 53 h 81"/>
                <a:gd name="T16" fmla="*/ 32 w 40"/>
                <a:gd name="T17" fmla="*/ 28 h 81"/>
                <a:gd name="T18" fmla="*/ 18 w 40"/>
                <a:gd name="T19" fmla="*/ 11 h 81"/>
                <a:gd name="T20" fmla="*/ 0 w 40"/>
                <a:gd name="T21" fmla="*/ 2 h 81"/>
                <a:gd name="T22" fmla="*/ 0 w 40"/>
                <a:gd name="T23" fmla="*/ 0 h 81"/>
                <a:gd name="T24" fmla="*/ 0 w 40"/>
                <a:gd name="T25" fmla="*/ 14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81">
                  <a:moveTo>
                    <a:pt x="0" y="14"/>
                  </a:moveTo>
                  <a:lnTo>
                    <a:pt x="0" y="12"/>
                  </a:lnTo>
                  <a:lnTo>
                    <a:pt x="10" y="18"/>
                  </a:lnTo>
                  <a:lnTo>
                    <a:pt x="20" y="32"/>
                  </a:lnTo>
                  <a:lnTo>
                    <a:pt x="26" y="53"/>
                  </a:lnTo>
                  <a:lnTo>
                    <a:pt x="28" y="81"/>
                  </a:lnTo>
                  <a:lnTo>
                    <a:pt x="40" y="81"/>
                  </a:lnTo>
                  <a:lnTo>
                    <a:pt x="38" y="53"/>
                  </a:lnTo>
                  <a:lnTo>
                    <a:pt x="32" y="28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9" name="Freeform 218"/>
            <p:cNvSpPr>
              <a:spLocks/>
            </p:cNvSpPr>
            <p:nvPr/>
          </p:nvSpPr>
          <p:spPr bwMode="auto">
            <a:xfrm>
              <a:off x="2937" y="1633"/>
              <a:ext cx="47" cy="78"/>
            </a:xfrm>
            <a:custGeom>
              <a:avLst/>
              <a:gdLst>
                <a:gd name="T0" fmla="*/ 12 w 47"/>
                <a:gd name="T1" fmla="*/ 78 h 78"/>
                <a:gd name="T2" fmla="*/ 12 w 47"/>
                <a:gd name="T3" fmla="*/ 78 h 78"/>
                <a:gd name="T4" fmla="*/ 15 w 47"/>
                <a:gd name="T5" fmla="*/ 49 h 78"/>
                <a:gd name="T6" fmla="*/ 25 w 47"/>
                <a:gd name="T7" fmla="*/ 30 h 78"/>
                <a:gd name="T8" fmla="*/ 37 w 47"/>
                <a:gd name="T9" fmla="*/ 18 h 78"/>
                <a:gd name="T10" fmla="*/ 47 w 47"/>
                <a:gd name="T11" fmla="*/ 14 h 78"/>
                <a:gd name="T12" fmla="*/ 47 w 47"/>
                <a:gd name="T13" fmla="*/ 0 h 78"/>
                <a:gd name="T14" fmla="*/ 29 w 47"/>
                <a:gd name="T15" fmla="*/ 7 h 78"/>
                <a:gd name="T16" fmla="*/ 14 w 47"/>
                <a:gd name="T17" fmla="*/ 26 h 78"/>
                <a:gd name="T18" fmla="*/ 4 w 47"/>
                <a:gd name="T19" fmla="*/ 49 h 78"/>
                <a:gd name="T20" fmla="*/ 0 w 47"/>
                <a:gd name="T21" fmla="*/ 78 h 78"/>
                <a:gd name="T22" fmla="*/ 0 w 47"/>
                <a:gd name="T23" fmla="*/ 78 h 78"/>
                <a:gd name="T24" fmla="*/ 12 w 47"/>
                <a:gd name="T25" fmla="*/ 78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" h="78">
                  <a:moveTo>
                    <a:pt x="12" y="78"/>
                  </a:moveTo>
                  <a:lnTo>
                    <a:pt x="12" y="78"/>
                  </a:lnTo>
                  <a:lnTo>
                    <a:pt x="15" y="49"/>
                  </a:lnTo>
                  <a:lnTo>
                    <a:pt x="25" y="30"/>
                  </a:lnTo>
                  <a:lnTo>
                    <a:pt x="37" y="18"/>
                  </a:lnTo>
                  <a:lnTo>
                    <a:pt x="47" y="14"/>
                  </a:lnTo>
                  <a:lnTo>
                    <a:pt x="47" y="0"/>
                  </a:lnTo>
                  <a:lnTo>
                    <a:pt x="29" y="7"/>
                  </a:lnTo>
                  <a:lnTo>
                    <a:pt x="14" y="26"/>
                  </a:lnTo>
                  <a:lnTo>
                    <a:pt x="4" y="49"/>
                  </a:lnTo>
                  <a:lnTo>
                    <a:pt x="0" y="78"/>
                  </a:lnTo>
                  <a:lnTo>
                    <a:pt x="12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0" name="Freeform 219"/>
            <p:cNvSpPr>
              <a:spLocks/>
            </p:cNvSpPr>
            <p:nvPr/>
          </p:nvSpPr>
          <p:spPr bwMode="auto">
            <a:xfrm>
              <a:off x="2937" y="1711"/>
              <a:ext cx="39" cy="81"/>
            </a:xfrm>
            <a:custGeom>
              <a:avLst/>
              <a:gdLst>
                <a:gd name="T0" fmla="*/ 39 w 39"/>
                <a:gd name="T1" fmla="*/ 68 h 81"/>
                <a:gd name="T2" fmla="*/ 39 w 39"/>
                <a:gd name="T3" fmla="*/ 67 h 81"/>
                <a:gd name="T4" fmla="*/ 29 w 39"/>
                <a:gd name="T5" fmla="*/ 65 h 81"/>
                <a:gd name="T6" fmla="*/ 19 w 39"/>
                <a:gd name="T7" fmla="*/ 51 h 81"/>
                <a:gd name="T8" fmla="*/ 14 w 39"/>
                <a:gd name="T9" fmla="*/ 28 h 81"/>
                <a:gd name="T10" fmla="*/ 12 w 39"/>
                <a:gd name="T11" fmla="*/ 0 h 81"/>
                <a:gd name="T12" fmla="*/ 0 w 39"/>
                <a:gd name="T13" fmla="*/ 0 h 81"/>
                <a:gd name="T14" fmla="*/ 2 w 39"/>
                <a:gd name="T15" fmla="*/ 28 h 81"/>
                <a:gd name="T16" fmla="*/ 8 w 39"/>
                <a:gd name="T17" fmla="*/ 54 h 81"/>
                <a:gd name="T18" fmla="*/ 21 w 39"/>
                <a:gd name="T19" fmla="*/ 72 h 81"/>
                <a:gd name="T20" fmla="*/ 39 w 39"/>
                <a:gd name="T21" fmla="*/ 81 h 81"/>
                <a:gd name="T22" fmla="*/ 39 w 39"/>
                <a:gd name="T23" fmla="*/ 79 h 81"/>
                <a:gd name="T24" fmla="*/ 39 w 39"/>
                <a:gd name="T25" fmla="*/ 68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81">
                  <a:moveTo>
                    <a:pt x="39" y="68"/>
                  </a:moveTo>
                  <a:lnTo>
                    <a:pt x="39" y="67"/>
                  </a:lnTo>
                  <a:lnTo>
                    <a:pt x="29" y="65"/>
                  </a:lnTo>
                  <a:lnTo>
                    <a:pt x="19" y="51"/>
                  </a:lnTo>
                  <a:lnTo>
                    <a:pt x="14" y="28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28"/>
                  </a:lnTo>
                  <a:lnTo>
                    <a:pt x="8" y="54"/>
                  </a:lnTo>
                  <a:lnTo>
                    <a:pt x="21" y="72"/>
                  </a:lnTo>
                  <a:lnTo>
                    <a:pt x="39" y="81"/>
                  </a:lnTo>
                  <a:lnTo>
                    <a:pt x="39" y="79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1" name="Freeform 220"/>
            <p:cNvSpPr>
              <a:spLocks/>
            </p:cNvSpPr>
            <p:nvPr/>
          </p:nvSpPr>
          <p:spPr bwMode="auto">
            <a:xfrm>
              <a:off x="2976" y="1714"/>
              <a:ext cx="48" cy="76"/>
            </a:xfrm>
            <a:custGeom>
              <a:avLst/>
              <a:gdLst>
                <a:gd name="T0" fmla="*/ 36 w 48"/>
                <a:gd name="T1" fmla="*/ 0 h 76"/>
                <a:gd name="T2" fmla="*/ 36 w 48"/>
                <a:gd name="T3" fmla="*/ 0 h 76"/>
                <a:gd name="T4" fmla="*/ 32 w 48"/>
                <a:gd name="T5" fmla="*/ 28 h 76"/>
                <a:gd name="T6" fmla="*/ 22 w 48"/>
                <a:gd name="T7" fmla="*/ 50 h 76"/>
                <a:gd name="T8" fmla="*/ 12 w 48"/>
                <a:gd name="T9" fmla="*/ 60 h 76"/>
                <a:gd name="T10" fmla="*/ 0 w 48"/>
                <a:gd name="T11" fmla="*/ 65 h 76"/>
                <a:gd name="T12" fmla="*/ 0 w 48"/>
                <a:gd name="T13" fmla="*/ 76 h 76"/>
                <a:gd name="T14" fmla="*/ 20 w 48"/>
                <a:gd name="T15" fmla="*/ 71 h 76"/>
                <a:gd name="T16" fmla="*/ 34 w 48"/>
                <a:gd name="T17" fmla="*/ 53 h 76"/>
                <a:gd name="T18" fmla="*/ 44 w 48"/>
                <a:gd name="T19" fmla="*/ 28 h 76"/>
                <a:gd name="T20" fmla="*/ 48 w 48"/>
                <a:gd name="T21" fmla="*/ 0 h 76"/>
                <a:gd name="T22" fmla="*/ 48 w 48"/>
                <a:gd name="T23" fmla="*/ 0 h 76"/>
                <a:gd name="T24" fmla="*/ 36 w 48"/>
                <a:gd name="T25" fmla="*/ 0 h 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76">
                  <a:moveTo>
                    <a:pt x="36" y="0"/>
                  </a:moveTo>
                  <a:lnTo>
                    <a:pt x="36" y="0"/>
                  </a:lnTo>
                  <a:lnTo>
                    <a:pt x="32" y="28"/>
                  </a:lnTo>
                  <a:lnTo>
                    <a:pt x="22" y="50"/>
                  </a:lnTo>
                  <a:lnTo>
                    <a:pt x="12" y="60"/>
                  </a:lnTo>
                  <a:lnTo>
                    <a:pt x="0" y="65"/>
                  </a:lnTo>
                  <a:lnTo>
                    <a:pt x="0" y="76"/>
                  </a:lnTo>
                  <a:lnTo>
                    <a:pt x="20" y="71"/>
                  </a:lnTo>
                  <a:lnTo>
                    <a:pt x="34" y="53"/>
                  </a:lnTo>
                  <a:lnTo>
                    <a:pt x="44" y="28"/>
                  </a:lnTo>
                  <a:lnTo>
                    <a:pt x="4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2" name="Freeform 221"/>
            <p:cNvSpPr>
              <a:spLocks/>
            </p:cNvSpPr>
            <p:nvPr/>
          </p:nvSpPr>
          <p:spPr bwMode="auto">
            <a:xfrm>
              <a:off x="3457" y="1487"/>
              <a:ext cx="83" cy="141"/>
            </a:xfrm>
            <a:custGeom>
              <a:avLst/>
              <a:gdLst>
                <a:gd name="T0" fmla="*/ 77 w 83"/>
                <a:gd name="T1" fmla="*/ 61 h 141"/>
                <a:gd name="T2" fmla="*/ 68 w 83"/>
                <a:gd name="T3" fmla="*/ 35 h 141"/>
                <a:gd name="T4" fmla="*/ 54 w 83"/>
                <a:gd name="T5" fmla="*/ 14 h 141"/>
                <a:gd name="T6" fmla="*/ 36 w 83"/>
                <a:gd name="T7" fmla="*/ 1 h 141"/>
                <a:gd name="T8" fmla="*/ 20 w 83"/>
                <a:gd name="T9" fmla="*/ 0 h 141"/>
                <a:gd name="T10" fmla="*/ 8 w 83"/>
                <a:gd name="T11" fmla="*/ 8 h 141"/>
                <a:gd name="T12" fmla="*/ 0 w 83"/>
                <a:gd name="T13" fmla="*/ 26 h 141"/>
                <a:gd name="T14" fmla="*/ 0 w 83"/>
                <a:gd name="T15" fmla="*/ 51 h 141"/>
                <a:gd name="T16" fmla="*/ 4 w 83"/>
                <a:gd name="T17" fmla="*/ 79 h 141"/>
                <a:gd name="T18" fmla="*/ 16 w 83"/>
                <a:gd name="T19" fmla="*/ 105 h 141"/>
                <a:gd name="T20" fmla="*/ 30 w 83"/>
                <a:gd name="T21" fmla="*/ 125 h 141"/>
                <a:gd name="T22" fmla="*/ 46 w 83"/>
                <a:gd name="T23" fmla="*/ 137 h 141"/>
                <a:gd name="T24" fmla="*/ 62 w 83"/>
                <a:gd name="T25" fmla="*/ 141 h 141"/>
                <a:gd name="T26" fmla="*/ 73 w 83"/>
                <a:gd name="T27" fmla="*/ 132 h 141"/>
                <a:gd name="T28" fmla="*/ 81 w 83"/>
                <a:gd name="T29" fmla="*/ 114 h 141"/>
                <a:gd name="T30" fmla="*/ 83 w 83"/>
                <a:gd name="T31" fmla="*/ 90 h 141"/>
                <a:gd name="T32" fmla="*/ 77 w 83"/>
                <a:gd name="T33" fmla="*/ 61 h 1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3" h="141">
                  <a:moveTo>
                    <a:pt x="77" y="61"/>
                  </a:moveTo>
                  <a:lnTo>
                    <a:pt x="68" y="35"/>
                  </a:lnTo>
                  <a:lnTo>
                    <a:pt x="54" y="14"/>
                  </a:lnTo>
                  <a:lnTo>
                    <a:pt x="36" y="1"/>
                  </a:lnTo>
                  <a:lnTo>
                    <a:pt x="20" y="0"/>
                  </a:lnTo>
                  <a:lnTo>
                    <a:pt x="8" y="8"/>
                  </a:lnTo>
                  <a:lnTo>
                    <a:pt x="0" y="26"/>
                  </a:lnTo>
                  <a:lnTo>
                    <a:pt x="0" y="51"/>
                  </a:lnTo>
                  <a:lnTo>
                    <a:pt x="4" y="79"/>
                  </a:lnTo>
                  <a:lnTo>
                    <a:pt x="16" y="105"/>
                  </a:lnTo>
                  <a:lnTo>
                    <a:pt x="30" y="125"/>
                  </a:lnTo>
                  <a:lnTo>
                    <a:pt x="46" y="137"/>
                  </a:lnTo>
                  <a:lnTo>
                    <a:pt x="62" y="141"/>
                  </a:lnTo>
                  <a:lnTo>
                    <a:pt x="73" y="132"/>
                  </a:lnTo>
                  <a:lnTo>
                    <a:pt x="81" y="114"/>
                  </a:lnTo>
                  <a:lnTo>
                    <a:pt x="83" y="90"/>
                  </a:lnTo>
                  <a:lnTo>
                    <a:pt x="77" y="61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3" name="Freeform 222"/>
            <p:cNvSpPr>
              <a:spLocks/>
            </p:cNvSpPr>
            <p:nvPr/>
          </p:nvSpPr>
          <p:spPr bwMode="auto">
            <a:xfrm>
              <a:off x="3475" y="1481"/>
              <a:ext cx="65" cy="67"/>
            </a:xfrm>
            <a:custGeom>
              <a:avLst/>
              <a:gdLst>
                <a:gd name="T0" fmla="*/ 4 w 65"/>
                <a:gd name="T1" fmla="*/ 11 h 67"/>
                <a:gd name="T2" fmla="*/ 4 w 65"/>
                <a:gd name="T3" fmla="*/ 11 h 67"/>
                <a:gd name="T4" fmla="*/ 16 w 65"/>
                <a:gd name="T5" fmla="*/ 13 h 67"/>
                <a:gd name="T6" fmla="*/ 30 w 65"/>
                <a:gd name="T7" fmla="*/ 23 h 67"/>
                <a:gd name="T8" fmla="*/ 44 w 65"/>
                <a:gd name="T9" fmla="*/ 43 h 67"/>
                <a:gd name="T10" fmla="*/ 53 w 65"/>
                <a:gd name="T11" fmla="*/ 67 h 67"/>
                <a:gd name="T12" fmla="*/ 65 w 65"/>
                <a:gd name="T13" fmla="*/ 67 h 67"/>
                <a:gd name="T14" fmla="*/ 55 w 65"/>
                <a:gd name="T15" fmla="*/ 39 h 67"/>
                <a:gd name="T16" fmla="*/ 42 w 65"/>
                <a:gd name="T17" fmla="*/ 16 h 67"/>
                <a:gd name="T18" fmla="*/ 20 w 65"/>
                <a:gd name="T19" fmla="*/ 2 h 67"/>
                <a:gd name="T20" fmla="*/ 0 w 65"/>
                <a:gd name="T21" fmla="*/ 0 h 67"/>
                <a:gd name="T22" fmla="*/ 0 w 65"/>
                <a:gd name="T23" fmla="*/ 0 h 67"/>
                <a:gd name="T24" fmla="*/ 4 w 65"/>
                <a:gd name="T25" fmla="*/ 11 h 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5" h="67">
                  <a:moveTo>
                    <a:pt x="4" y="11"/>
                  </a:moveTo>
                  <a:lnTo>
                    <a:pt x="4" y="11"/>
                  </a:lnTo>
                  <a:lnTo>
                    <a:pt x="16" y="13"/>
                  </a:lnTo>
                  <a:lnTo>
                    <a:pt x="30" y="23"/>
                  </a:lnTo>
                  <a:lnTo>
                    <a:pt x="44" y="43"/>
                  </a:lnTo>
                  <a:lnTo>
                    <a:pt x="53" y="67"/>
                  </a:lnTo>
                  <a:lnTo>
                    <a:pt x="65" y="67"/>
                  </a:lnTo>
                  <a:lnTo>
                    <a:pt x="55" y="39"/>
                  </a:lnTo>
                  <a:lnTo>
                    <a:pt x="42" y="16"/>
                  </a:lnTo>
                  <a:lnTo>
                    <a:pt x="20" y="2"/>
                  </a:lnTo>
                  <a:lnTo>
                    <a:pt x="0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4" name="Freeform 223"/>
            <p:cNvSpPr>
              <a:spLocks/>
            </p:cNvSpPr>
            <p:nvPr/>
          </p:nvSpPr>
          <p:spPr bwMode="auto">
            <a:xfrm>
              <a:off x="3452" y="1481"/>
              <a:ext cx="27" cy="87"/>
            </a:xfrm>
            <a:custGeom>
              <a:avLst/>
              <a:gdLst>
                <a:gd name="T0" fmla="*/ 15 w 27"/>
                <a:gd name="T1" fmla="*/ 83 h 87"/>
                <a:gd name="T2" fmla="*/ 15 w 27"/>
                <a:gd name="T3" fmla="*/ 85 h 87"/>
                <a:gd name="T4" fmla="*/ 11 w 27"/>
                <a:gd name="T5" fmla="*/ 57 h 87"/>
                <a:gd name="T6" fmla="*/ 11 w 27"/>
                <a:gd name="T7" fmla="*/ 32 h 87"/>
                <a:gd name="T8" fmla="*/ 19 w 27"/>
                <a:gd name="T9" fmla="*/ 18 h 87"/>
                <a:gd name="T10" fmla="*/ 27 w 27"/>
                <a:gd name="T11" fmla="*/ 11 h 87"/>
                <a:gd name="T12" fmla="*/ 23 w 27"/>
                <a:gd name="T13" fmla="*/ 0 h 87"/>
                <a:gd name="T14" fmla="*/ 7 w 27"/>
                <a:gd name="T15" fmla="*/ 11 h 87"/>
                <a:gd name="T16" fmla="*/ 0 w 27"/>
                <a:gd name="T17" fmla="*/ 32 h 87"/>
                <a:gd name="T18" fmla="*/ 0 w 27"/>
                <a:gd name="T19" fmla="*/ 57 h 87"/>
                <a:gd name="T20" fmla="*/ 4 w 27"/>
                <a:gd name="T21" fmla="*/ 85 h 87"/>
                <a:gd name="T22" fmla="*/ 4 w 27"/>
                <a:gd name="T23" fmla="*/ 87 h 87"/>
                <a:gd name="T24" fmla="*/ 15 w 27"/>
                <a:gd name="T25" fmla="*/ 83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7" h="87">
                  <a:moveTo>
                    <a:pt x="15" y="83"/>
                  </a:moveTo>
                  <a:lnTo>
                    <a:pt x="15" y="85"/>
                  </a:lnTo>
                  <a:lnTo>
                    <a:pt x="11" y="57"/>
                  </a:lnTo>
                  <a:lnTo>
                    <a:pt x="11" y="32"/>
                  </a:lnTo>
                  <a:lnTo>
                    <a:pt x="19" y="18"/>
                  </a:lnTo>
                  <a:lnTo>
                    <a:pt x="27" y="11"/>
                  </a:lnTo>
                  <a:lnTo>
                    <a:pt x="23" y="0"/>
                  </a:lnTo>
                  <a:lnTo>
                    <a:pt x="7" y="11"/>
                  </a:lnTo>
                  <a:lnTo>
                    <a:pt x="0" y="32"/>
                  </a:lnTo>
                  <a:lnTo>
                    <a:pt x="0" y="57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1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5" name="Freeform 224"/>
            <p:cNvSpPr>
              <a:spLocks/>
            </p:cNvSpPr>
            <p:nvPr/>
          </p:nvSpPr>
          <p:spPr bwMode="auto">
            <a:xfrm>
              <a:off x="3456" y="1564"/>
              <a:ext cx="65" cy="69"/>
            </a:xfrm>
            <a:custGeom>
              <a:avLst/>
              <a:gdLst>
                <a:gd name="T0" fmla="*/ 61 w 65"/>
                <a:gd name="T1" fmla="*/ 58 h 69"/>
                <a:gd name="T2" fmla="*/ 63 w 65"/>
                <a:gd name="T3" fmla="*/ 58 h 69"/>
                <a:gd name="T4" fmla="*/ 49 w 65"/>
                <a:gd name="T5" fmla="*/ 55 h 69"/>
                <a:gd name="T6" fmla="*/ 37 w 65"/>
                <a:gd name="T7" fmla="*/ 44 h 69"/>
                <a:gd name="T8" fmla="*/ 23 w 65"/>
                <a:gd name="T9" fmla="*/ 27 h 69"/>
                <a:gd name="T10" fmla="*/ 11 w 65"/>
                <a:gd name="T11" fmla="*/ 0 h 69"/>
                <a:gd name="T12" fmla="*/ 0 w 65"/>
                <a:gd name="T13" fmla="*/ 4 h 69"/>
                <a:gd name="T14" fmla="*/ 11 w 65"/>
                <a:gd name="T15" fmla="*/ 30 h 69"/>
                <a:gd name="T16" fmla="*/ 25 w 65"/>
                <a:gd name="T17" fmla="*/ 51 h 69"/>
                <a:gd name="T18" fmla="*/ 45 w 65"/>
                <a:gd name="T19" fmla="*/ 66 h 69"/>
                <a:gd name="T20" fmla="*/ 63 w 65"/>
                <a:gd name="T21" fmla="*/ 69 h 69"/>
                <a:gd name="T22" fmla="*/ 65 w 65"/>
                <a:gd name="T23" fmla="*/ 69 h 69"/>
                <a:gd name="T24" fmla="*/ 61 w 65"/>
                <a:gd name="T25" fmla="*/ 58 h 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5" h="69">
                  <a:moveTo>
                    <a:pt x="61" y="58"/>
                  </a:moveTo>
                  <a:lnTo>
                    <a:pt x="63" y="58"/>
                  </a:lnTo>
                  <a:lnTo>
                    <a:pt x="49" y="55"/>
                  </a:lnTo>
                  <a:lnTo>
                    <a:pt x="37" y="44"/>
                  </a:lnTo>
                  <a:lnTo>
                    <a:pt x="23" y="27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1" y="30"/>
                  </a:lnTo>
                  <a:lnTo>
                    <a:pt x="25" y="51"/>
                  </a:lnTo>
                  <a:lnTo>
                    <a:pt x="45" y="66"/>
                  </a:lnTo>
                  <a:lnTo>
                    <a:pt x="63" y="69"/>
                  </a:lnTo>
                  <a:lnTo>
                    <a:pt x="65" y="69"/>
                  </a:lnTo>
                  <a:lnTo>
                    <a:pt x="6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6" name="Freeform 225"/>
            <p:cNvSpPr>
              <a:spLocks/>
            </p:cNvSpPr>
            <p:nvPr/>
          </p:nvSpPr>
          <p:spPr bwMode="auto">
            <a:xfrm>
              <a:off x="3517" y="1547"/>
              <a:ext cx="29" cy="86"/>
            </a:xfrm>
            <a:custGeom>
              <a:avLst/>
              <a:gdLst>
                <a:gd name="T0" fmla="*/ 11 w 29"/>
                <a:gd name="T1" fmla="*/ 1 h 86"/>
                <a:gd name="T2" fmla="*/ 11 w 29"/>
                <a:gd name="T3" fmla="*/ 3 h 86"/>
                <a:gd name="T4" fmla="*/ 17 w 29"/>
                <a:gd name="T5" fmla="*/ 30 h 86"/>
                <a:gd name="T6" fmla="*/ 15 w 29"/>
                <a:gd name="T7" fmla="*/ 54 h 86"/>
                <a:gd name="T8" fmla="*/ 8 w 29"/>
                <a:gd name="T9" fmla="*/ 68 h 86"/>
                <a:gd name="T10" fmla="*/ 0 w 29"/>
                <a:gd name="T11" fmla="*/ 75 h 86"/>
                <a:gd name="T12" fmla="*/ 4 w 29"/>
                <a:gd name="T13" fmla="*/ 86 h 86"/>
                <a:gd name="T14" fmla="*/ 19 w 29"/>
                <a:gd name="T15" fmla="*/ 75 h 86"/>
                <a:gd name="T16" fmla="*/ 27 w 29"/>
                <a:gd name="T17" fmla="*/ 54 h 86"/>
                <a:gd name="T18" fmla="*/ 29 w 29"/>
                <a:gd name="T19" fmla="*/ 30 h 86"/>
                <a:gd name="T20" fmla="*/ 23 w 29"/>
                <a:gd name="T21" fmla="*/ 0 h 86"/>
                <a:gd name="T22" fmla="*/ 23 w 29"/>
                <a:gd name="T23" fmla="*/ 1 h 86"/>
                <a:gd name="T24" fmla="*/ 11 w 29"/>
                <a:gd name="T25" fmla="*/ 1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86">
                  <a:moveTo>
                    <a:pt x="11" y="1"/>
                  </a:moveTo>
                  <a:lnTo>
                    <a:pt x="11" y="3"/>
                  </a:lnTo>
                  <a:lnTo>
                    <a:pt x="17" y="30"/>
                  </a:lnTo>
                  <a:lnTo>
                    <a:pt x="15" y="54"/>
                  </a:lnTo>
                  <a:lnTo>
                    <a:pt x="8" y="68"/>
                  </a:lnTo>
                  <a:lnTo>
                    <a:pt x="0" y="75"/>
                  </a:lnTo>
                  <a:lnTo>
                    <a:pt x="4" y="86"/>
                  </a:lnTo>
                  <a:lnTo>
                    <a:pt x="19" y="75"/>
                  </a:lnTo>
                  <a:lnTo>
                    <a:pt x="27" y="54"/>
                  </a:lnTo>
                  <a:lnTo>
                    <a:pt x="29" y="3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7" name="Freeform 226"/>
            <p:cNvSpPr>
              <a:spLocks/>
            </p:cNvSpPr>
            <p:nvPr/>
          </p:nvSpPr>
          <p:spPr bwMode="auto">
            <a:xfrm>
              <a:off x="2996" y="1135"/>
              <a:ext cx="104" cy="128"/>
            </a:xfrm>
            <a:custGeom>
              <a:avLst/>
              <a:gdLst>
                <a:gd name="T0" fmla="*/ 83 w 104"/>
                <a:gd name="T1" fmla="*/ 46 h 128"/>
                <a:gd name="T2" fmla="*/ 75 w 104"/>
                <a:gd name="T3" fmla="*/ 34 h 128"/>
                <a:gd name="T4" fmla="*/ 65 w 104"/>
                <a:gd name="T5" fmla="*/ 23 h 128"/>
                <a:gd name="T6" fmla="*/ 55 w 104"/>
                <a:gd name="T7" fmla="*/ 15 h 128"/>
                <a:gd name="T8" fmla="*/ 45 w 104"/>
                <a:gd name="T9" fmla="*/ 8 h 128"/>
                <a:gd name="T10" fmla="*/ 35 w 104"/>
                <a:gd name="T11" fmla="*/ 2 h 128"/>
                <a:gd name="T12" fmla="*/ 26 w 104"/>
                <a:gd name="T13" fmla="*/ 0 h 128"/>
                <a:gd name="T14" fmla="*/ 18 w 104"/>
                <a:gd name="T15" fmla="*/ 0 h 128"/>
                <a:gd name="T16" fmla="*/ 10 w 104"/>
                <a:gd name="T17" fmla="*/ 2 h 128"/>
                <a:gd name="T18" fmla="*/ 0 w 104"/>
                <a:gd name="T19" fmla="*/ 13 h 128"/>
                <a:gd name="T20" fmla="*/ 0 w 104"/>
                <a:gd name="T21" fmla="*/ 32 h 128"/>
                <a:gd name="T22" fmla="*/ 6 w 104"/>
                <a:gd name="T23" fmla="*/ 55 h 128"/>
                <a:gd name="T24" fmla="*/ 20 w 104"/>
                <a:gd name="T25" fmla="*/ 82 h 128"/>
                <a:gd name="T26" fmla="*/ 29 w 104"/>
                <a:gd name="T27" fmla="*/ 94 h 128"/>
                <a:gd name="T28" fmla="*/ 39 w 104"/>
                <a:gd name="T29" fmla="*/ 105 h 128"/>
                <a:gd name="T30" fmla="*/ 49 w 104"/>
                <a:gd name="T31" fmla="*/ 113 h 128"/>
                <a:gd name="T32" fmla="*/ 59 w 104"/>
                <a:gd name="T33" fmla="*/ 119 h 128"/>
                <a:gd name="T34" fmla="*/ 69 w 104"/>
                <a:gd name="T35" fmla="*/ 124 h 128"/>
                <a:gd name="T36" fmla="*/ 79 w 104"/>
                <a:gd name="T37" fmla="*/ 128 h 128"/>
                <a:gd name="T38" fmla="*/ 87 w 104"/>
                <a:gd name="T39" fmla="*/ 128 h 128"/>
                <a:gd name="T40" fmla="*/ 95 w 104"/>
                <a:gd name="T41" fmla="*/ 126 h 128"/>
                <a:gd name="T42" fmla="*/ 104 w 104"/>
                <a:gd name="T43" fmla="*/ 113 h 128"/>
                <a:gd name="T44" fmla="*/ 104 w 104"/>
                <a:gd name="T45" fmla="*/ 94 h 128"/>
                <a:gd name="T46" fmla="*/ 97 w 104"/>
                <a:gd name="T47" fmla="*/ 71 h 128"/>
                <a:gd name="T48" fmla="*/ 83 w 104"/>
                <a:gd name="T49" fmla="*/ 46 h 1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4" h="128">
                  <a:moveTo>
                    <a:pt x="83" y="46"/>
                  </a:moveTo>
                  <a:lnTo>
                    <a:pt x="75" y="34"/>
                  </a:lnTo>
                  <a:lnTo>
                    <a:pt x="65" y="23"/>
                  </a:lnTo>
                  <a:lnTo>
                    <a:pt x="55" y="15"/>
                  </a:lnTo>
                  <a:lnTo>
                    <a:pt x="45" y="8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6" y="55"/>
                  </a:lnTo>
                  <a:lnTo>
                    <a:pt x="20" y="82"/>
                  </a:lnTo>
                  <a:lnTo>
                    <a:pt x="29" y="94"/>
                  </a:lnTo>
                  <a:lnTo>
                    <a:pt x="39" y="105"/>
                  </a:lnTo>
                  <a:lnTo>
                    <a:pt x="49" y="113"/>
                  </a:lnTo>
                  <a:lnTo>
                    <a:pt x="59" y="119"/>
                  </a:lnTo>
                  <a:lnTo>
                    <a:pt x="69" y="124"/>
                  </a:lnTo>
                  <a:lnTo>
                    <a:pt x="79" y="128"/>
                  </a:lnTo>
                  <a:lnTo>
                    <a:pt x="87" y="128"/>
                  </a:lnTo>
                  <a:lnTo>
                    <a:pt x="95" y="126"/>
                  </a:lnTo>
                  <a:lnTo>
                    <a:pt x="104" y="113"/>
                  </a:lnTo>
                  <a:lnTo>
                    <a:pt x="104" y="94"/>
                  </a:lnTo>
                  <a:lnTo>
                    <a:pt x="97" y="71"/>
                  </a:lnTo>
                  <a:lnTo>
                    <a:pt x="83" y="46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8" name="Freeform 227"/>
            <p:cNvSpPr>
              <a:spLocks/>
            </p:cNvSpPr>
            <p:nvPr/>
          </p:nvSpPr>
          <p:spPr bwMode="auto">
            <a:xfrm>
              <a:off x="3002" y="1130"/>
              <a:ext cx="83" cy="53"/>
            </a:xfrm>
            <a:custGeom>
              <a:avLst/>
              <a:gdLst>
                <a:gd name="T0" fmla="*/ 6 w 83"/>
                <a:gd name="T1" fmla="*/ 13 h 53"/>
                <a:gd name="T2" fmla="*/ 8 w 83"/>
                <a:gd name="T3" fmla="*/ 13 h 53"/>
                <a:gd name="T4" fmla="*/ 12 w 83"/>
                <a:gd name="T5" fmla="*/ 11 h 53"/>
                <a:gd name="T6" fmla="*/ 20 w 83"/>
                <a:gd name="T7" fmla="*/ 11 h 53"/>
                <a:gd name="T8" fmla="*/ 27 w 83"/>
                <a:gd name="T9" fmla="*/ 13 h 53"/>
                <a:gd name="T10" fmla="*/ 35 w 83"/>
                <a:gd name="T11" fmla="*/ 18 h 53"/>
                <a:gd name="T12" fmla="*/ 45 w 83"/>
                <a:gd name="T13" fmla="*/ 23 h 53"/>
                <a:gd name="T14" fmla="*/ 55 w 83"/>
                <a:gd name="T15" fmla="*/ 32 h 53"/>
                <a:gd name="T16" fmla="*/ 63 w 83"/>
                <a:gd name="T17" fmla="*/ 43 h 53"/>
                <a:gd name="T18" fmla="*/ 71 w 83"/>
                <a:gd name="T19" fmla="*/ 53 h 53"/>
                <a:gd name="T20" fmla="*/ 83 w 83"/>
                <a:gd name="T21" fmla="*/ 50 h 53"/>
                <a:gd name="T22" fmla="*/ 75 w 83"/>
                <a:gd name="T23" fmla="*/ 35 h 53"/>
                <a:gd name="T24" fmla="*/ 63 w 83"/>
                <a:gd name="T25" fmla="*/ 25 h 53"/>
                <a:gd name="T26" fmla="*/ 53 w 83"/>
                <a:gd name="T27" fmla="*/ 16 h 53"/>
                <a:gd name="T28" fmla="*/ 43 w 83"/>
                <a:gd name="T29" fmla="*/ 7 h 53"/>
                <a:gd name="T30" fmla="*/ 31 w 83"/>
                <a:gd name="T31" fmla="*/ 2 h 53"/>
                <a:gd name="T32" fmla="*/ 20 w 83"/>
                <a:gd name="T33" fmla="*/ 0 h 53"/>
                <a:gd name="T34" fmla="*/ 12 w 83"/>
                <a:gd name="T35" fmla="*/ 0 h 53"/>
                <a:gd name="T36" fmla="*/ 0 w 83"/>
                <a:gd name="T37" fmla="*/ 2 h 53"/>
                <a:gd name="T38" fmla="*/ 2 w 83"/>
                <a:gd name="T39" fmla="*/ 2 h 53"/>
                <a:gd name="T40" fmla="*/ 6 w 83"/>
                <a:gd name="T41" fmla="*/ 13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53">
                  <a:moveTo>
                    <a:pt x="6" y="13"/>
                  </a:moveTo>
                  <a:lnTo>
                    <a:pt x="8" y="13"/>
                  </a:lnTo>
                  <a:lnTo>
                    <a:pt x="12" y="11"/>
                  </a:lnTo>
                  <a:lnTo>
                    <a:pt x="20" y="11"/>
                  </a:lnTo>
                  <a:lnTo>
                    <a:pt x="27" y="13"/>
                  </a:lnTo>
                  <a:lnTo>
                    <a:pt x="35" y="18"/>
                  </a:lnTo>
                  <a:lnTo>
                    <a:pt x="45" y="23"/>
                  </a:lnTo>
                  <a:lnTo>
                    <a:pt x="55" y="32"/>
                  </a:lnTo>
                  <a:lnTo>
                    <a:pt x="63" y="43"/>
                  </a:lnTo>
                  <a:lnTo>
                    <a:pt x="71" y="53"/>
                  </a:lnTo>
                  <a:lnTo>
                    <a:pt x="83" y="50"/>
                  </a:lnTo>
                  <a:lnTo>
                    <a:pt x="75" y="35"/>
                  </a:lnTo>
                  <a:lnTo>
                    <a:pt x="63" y="25"/>
                  </a:lnTo>
                  <a:lnTo>
                    <a:pt x="53" y="16"/>
                  </a:lnTo>
                  <a:lnTo>
                    <a:pt x="43" y="7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9" name="Freeform 228"/>
            <p:cNvSpPr>
              <a:spLocks/>
            </p:cNvSpPr>
            <p:nvPr/>
          </p:nvSpPr>
          <p:spPr bwMode="auto">
            <a:xfrm>
              <a:off x="2990" y="1132"/>
              <a:ext cx="32" cy="88"/>
            </a:xfrm>
            <a:custGeom>
              <a:avLst/>
              <a:gdLst>
                <a:gd name="T0" fmla="*/ 32 w 32"/>
                <a:gd name="T1" fmla="*/ 81 h 88"/>
                <a:gd name="T2" fmla="*/ 32 w 32"/>
                <a:gd name="T3" fmla="*/ 81 h 88"/>
                <a:gd name="T4" fmla="*/ 18 w 32"/>
                <a:gd name="T5" fmla="*/ 56 h 88"/>
                <a:gd name="T6" fmla="*/ 12 w 32"/>
                <a:gd name="T7" fmla="*/ 35 h 88"/>
                <a:gd name="T8" fmla="*/ 12 w 32"/>
                <a:gd name="T9" fmla="*/ 18 h 88"/>
                <a:gd name="T10" fmla="*/ 18 w 32"/>
                <a:gd name="T11" fmla="*/ 11 h 88"/>
                <a:gd name="T12" fmla="*/ 14 w 32"/>
                <a:gd name="T13" fmla="*/ 0 h 88"/>
                <a:gd name="T14" fmla="*/ 0 w 32"/>
                <a:gd name="T15" fmla="*/ 14 h 88"/>
                <a:gd name="T16" fmla="*/ 0 w 32"/>
                <a:gd name="T17" fmla="*/ 35 h 88"/>
                <a:gd name="T18" fmla="*/ 6 w 32"/>
                <a:gd name="T19" fmla="*/ 60 h 88"/>
                <a:gd name="T20" fmla="*/ 20 w 32"/>
                <a:gd name="T21" fmla="*/ 88 h 88"/>
                <a:gd name="T22" fmla="*/ 20 w 32"/>
                <a:gd name="T23" fmla="*/ 88 h 88"/>
                <a:gd name="T24" fmla="*/ 32 w 32"/>
                <a:gd name="T25" fmla="*/ 81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88">
                  <a:moveTo>
                    <a:pt x="32" y="81"/>
                  </a:moveTo>
                  <a:lnTo>
                    <a:pt x="32" y="81"/>
                  </a:lnTo>
                  <a:lnTo>
                    <a:pt x="18" y="56"/>
                  </a:lnTo>
                  <a:lnTo>
                    <a:pt x="12" y="35"/>
                  </a:lnTo>
                  <a:lnTo>
                    <a:pt x="12" y="18"/>
                  </a:lnTo>
                  <a:lnTo>
                    <a:pt x="18" y="11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0" y="35"/>
                  </a:lnTo>
                  <a:lnTo>
                    <a:pt x="6" y="60"/>
                  </a:lnTo>
                  <a:lnTo>
                    <a:pt x="20" y="88"/>
                  </a:lnTo>
                  <a:lnTo>
                    <a:pt x="32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0" name="Freeform 229"/>
            <p:cNvSpPr>
              <a:spLocks/>
            </p:cNvSpPr>
            <p:nvPr/>
          </p:nvSpPr>
          <p:spPr bwMode="auto">
            <a:xfrm>
              <a:off x="3010" y="1213"/>
              <a:ext cx="85" cy="55"/>
            </a:xfrm>
            <a:custGeom>
              <a:avLst/>
              <a:gdLst>
                <a:gd name="T0" fmla="*/ 77 w 85"/>
                <a:gd name="T1" fmla="*/ 42 h 55"/>
                <a:gd name="T2" fmla="*/ 79 w 85"/>
                <a:gd name="T3" fmla="*/ 42 h 55"/>
                <a:gd name="T4" fmla="*/ 73 w 85"/>
                <a:gd name="T5" fmla="*/ 44 h 55"/>
                <a:gd name="T6" fmla="*/ 65 w 85"/>
                <a:gd name="T7" fmla="*/ 44 h 55"/>
                <a:gd name="T8" fmla="*/ 57 w 85"/>
                <a:gd name="T9" fmla="*/ 41 h 55"/>
                <a:gd name="T10" fmla="*/ 49 w 85"/>
                <a:gd name="T11" fmla="*/ 35 h 55"/>
                <a:gd name="T12" fmla="*/ 39 w 85"/>
                <a:gd name="T13" fmla="*/ 30 h 55"/>
                <a:gd name="T14" fmla="*/ 29 w 85"/>
                <a:gd name="T15" fmla="*/ 23 h 55"/>
                <a:gd name="T16" fmla="*/ 21 w 85"/>
                <a:gd name="T17" fmla="*/ 12 h 55"/>
                <a:gd name="T18" fmla="*/ 12 w 85"/>
                <a:gd name="T19" fmla="*/ 0 h 55"/>
                <a:gd name="T20" fmla="*/ 0 w 85"/>
                <a:gd name="T21" fmla="*/ 7 h 55"/>
                <a:gd name="T22" fmla="*/ 10 w 85"/>
                <a:gd name="T23" fmla="*/ 20 h 55"/>
                <a:gd name="T24" fmla="*/ 21 w 85"/>
                <a:gd name="T25" fmla="*/ 30 h 55"/>
                <a:gd name="T26" fmla="*/ 31 w 85"/>
                <a:gd name="T27" fmla="*/ 41 h 55"/>
                <a:gd name="T28" fmla="*/ 41 w 85"/>
                <a:gd name="T29" fmla="*/ 46 h 55"/>
                <a:gd name="T30" fmla="*/ 53 w 85"/>
                <a:gd name="T31" fmla="*/ 51 h 55"/>
                <a:gd name="T32" fmla="*/ 65 w 85"/>
                <a:gd name="T33" fmla="*/ 55 h 55"/>
                <a:gd name="T34" fmla="*/ 73 w 85"/>
                <a:gd name="T35" fmla="*/ 55 h 55"/>
                <a:gd name="T36" fmla="*/ 83 w 85"/>
                <a:gd name="T37" fmla="*/ 53 h 55"/>
                <a:gd name="T38" fmla="*/ 85 w 85"/>
                <a:gd name="T39" fmla="*/ 53 h 55"/>
                <a:gd name="T40" fmla="*/ 77 w 85"/>
                <a:gd name="T41" fmla="*/ 42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55">
                  <a:moveTo>
                    <a:pt x="77" y="42"/>
                  </a:moveTo>
                  <a:lnTo>
                    <a:pt x="79" y="42"/>
                  </a:lnTo>
                  <a:lnTo>
                    <a:pt x="73" y="44"/>
                  </a:lnTo>
                  <a:lnTo>
                    <a:pt x="65" y="44"/>
                  </a:lnTo>
                  <a:lnTo>
                    <a:pt x="57" y="41"/>
                  </a:lnTo>
                  <a:lnTo>
                    <a:pt x="49" y="35"/>
                  </a:lnTo>
                  <a:lnTo>
                    <a:pt x="39" y="30"/>
                  </a:lnTo>
                  <a:lnTo>
                    <a:pt x="29" y="23"/>
                  </a:lnTo>
                  <a:lnTo>
                    <a:pt x="21" y="1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10" y="20"/>
                  </a:lnTo>
                  <a:lnTo>
                    <a:pt x="21" y="30"/>
                  </a:lnTo>
                  <a:lnTo>
                    <a:pt x="31" y="41"/>
                  </a:lnTo>
                  <a:lnTo>
                    <a:pt x="41" y="46"/>
                  </a:lnTo>
                  <a:lnTo>
                    <a:pt x="53" y="51"/>
                  </a:lnTo>
                  <a:lnTo>
                    <a:pt x="65" y="55"/>
                  </a:lnTo>
                  <a:lnTo>
                    <a:pt x="73" y="55"/>
                  </a:lnTo>
                  <a:lnTo>
                    <a:pt x="83" y="53"/>
                  </a:lnTo>
                  <a:lnTo>
                    <a:pt x="85" y="53"/>
                  </a:lnTo>
                  <a:lnTo>
                    <a:pt x="77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1" name="Freeform 230"/>
            <p:cNvSpPr>
              <a:spLocks/>
            </p:cNvSpPr>
            <p:nvPr/>
          </p:nvSpPr>
          <p:spPr bwMode="auto">
            <a:xfrm>
              <a:off x="3073" y="1178"/>
              <a:ext cx="33" cy="88"/>
            </a:xfrm>
            <a:custGeom>
              <a:avLst/>
              <a:gdLst>
                <a:gd name="T0" fmla="*/ 0 w 33"/>
                <a:gd name="T1" fmla="*/ 5 h 88"/>
                <a:gd name="T2" fmla="*/ 0 w 33"/>
                <a:gd name="T3" fmla="*/ 7 h 88"/>
                <a:gd name="T4" fmla="*/ 14 w 33"/>
                <a:gd name="T5" fmla="*/ 30 h 88"/>
                <a:gd name="T6" fmla="*/ 22 w 33"/>
                <a:gd name="T7" fmla="*/ 51 h 88"/>
                <a:gd name="T8" fmla="*/ 22 w 33"/>
                <a:gd name="T9" fmla="*/ 69 h 88"/>
                <a:gd name="T10" fmla="*/ 14 w 33"/>
                <a:gd name="T11" fmla="*/ 77 h 88"/>
                <a:gd name="T12" fmla="*/ 22 w 33"/>
                <a:gd name="T13" fmla="*/ 88 h 88"/>
                <a:gd name="T14" fmla="*/ 33 w 33"/>
                <a:gd name="T15" fmla="*/ 72 h 88"/>
                <a:gd name="T16" fmla="*/ 33 w 33"/>
                <a:gd name="T17" fmla="*/ 51 h 88"/>
                <a:gd name="T18" fmla="*/ 25 w 33"/>
                <a:gd name="T19" fmla="*/ 26 h 88"/>
                <a:gd name="T20" fmla="*/ 12 w 33"/>
                <a:gd name="T21" fmla="*/ 0 h 88"/>
                <a:gd name="T22" fmla="*/ 12 w 33"/>
                <a:gd name="T23" fmla="*/ 2 h 88"/>
                <a:gd name="T24" fmla="*/ 0 w 33"/>
                <a:gd name="T25" fmla="*/ 5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88">
                  <a:moveTo>
                    <a:pt x="0" y="5"/>
                  </a:moveTo>
                  <a:lnTo>
                    <a:pt x="0" y="7"/>
                  </a:lnTo>
                  <a:lnTo>
                    <a:pt x="14" y="30"/>
                  </a:lnTo>
                  <a:lnTo>
                    <a:pt x="22" y="51"/>
                  </a:lnTo>
                  <a:lnTo>
                    <a:pt x="22" y="69"/>
                  </a:lnTo>
                  <a:lnTo>
                    <a:pt x="14" y="77"/>
                  </a:lnTo>
                  <a:lnTo>
                    <a:pt x="22" y="88"/>
                  </a:lnTo>
                  <a:lnTo>
                    <a:pt x="33" y="72"/>
                  </a:lnTo>
                  <a:lnTo>
                    <a:pt x="33" y="51"/>
                  </a:lnTo>
                  <a:lnTo>
                    <a:pt x="25" y="2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2" name="Freeform 231"/>
            <p:cNvSpPr>
              <a:spLocks/>
            </p:cNvSpPr>
            <p:nvPr/>
          </p:nvSpPr>
          <p:spPr bwMode="auto">
            <a:xfrm>
              <a:off x="3154" y="1681"/>
              <a:ext cx="132" cy="107"/>
            </a:xfrm>
            <a:custGeom>
              <a:avLst/>
              <a:gdLst>
                <a:gd name="T0" fmla="*/ 90 w 132"/>
                <a:gd name="T1" fmla="*/ 28 h 107"/>
                <a:gd name="T2" fmla="*/ 79 w 132"/>
                <a:gd name="T3" fmla="*/ 19 h 107"/>
                <a:gd name="T4" fmla="*/ 65 w 132"/>
                <a:gd name="T5" fmla="*/ 12 h 107"/>
                <a:gd name="T6" fmla="*/ 53 w 132"/>
                <a:gd name="T7" fmla="*/ 7 h 107"/>
                <a:gd name="T8" fmla="*/ 41 w 132"/>
                <a:gd name="T9" fmla="*/ 1 h 107"/>
                <a:gd name="T10" fmla="*/ 29 w 132"/>
                <a:gd name="T11" fmla="*/ 0 h 107"/>
                <a:gd name="T12" fmla="*/ 19 w 132"/>
                <a:gd name="T13" fmla="*/ 0 h 107"/>
                <a:gd name="T14" fmla="*/ 12 w 132"/>
                <a:gd name="T15" fmla="*/ 3 h 107"/>
                <a:gd name="T16" fmla="*/ 6 w 132"/>
                <a:gd name="T17" fmla="*/ 7 h 107"/>
                <a:gd name="T18" fmla="*/ 0 w 132"/>
                <a:gd name="T19" fmla="*/ 21 h 107"/>
                <a:gd name="T20" fmla="*/ 6 w 132"/>
                <a:gd name="T21" fmla="*/ 38 h 107"/>
                <a:gd name="T22" fmla="*/ 19 w 132"/>
                <a:gd name="T23" fmla="*/ 58 h 107"/>
                <a:gd name="T24" fmla="*/ 41 w 132"/>
                <a:gd name="T25" fmla="*/ 79 h 107"/>
                <a:gd name="T26" fmla="*/ 53 w 132"/>
                <a:gd name="T27" fmla="*/ 88 h 107"/>
                <a:gd name="T28" fmla="*/ 67 w 132"/>
                <a:gd name="T29" fmla="*/ 95 h 107"/>
                <a:gd name="T30" fmla="*/ 81 w 132"/>
                <a:gd name="T31" fmla="*/ 102 h 107"/>
                <a:gd name="T32" fmla="*/ 92 w 132"/>
                <a:gd name="T33" fmla="*/ 106 h 107"/>
                <a:gd name="T34" fmla="*/ 102 w 132"/>
                <a:gd name="T35" fmla="*/ 107 h 107"/>
                <a:gd name="T36" fmla="*/ 114 w 132"/>
                <a:gd name="T37" fmla="*/ 107 h 107"/>
                <a:gd name="T38" fmla="*/ 122 w 132"/>
                <a:gd name="T39" fmla="*/ 106 h 107"/>
                <a:gd name="T40" fmla="*/ 128 w 132"/>
                <a:gd name="T41" fmla="*/ 102 h 107"/>
                <a:gd name="T42" fmla="*/ 132 w 132"/>
                <a:gd name="T43" fmla="*/ 88 h 107"/>
                <a:gd name="T44" fmla="*/ 126 w 132"/>
                <a:gd name="T45" fmla="*/ 70 h 107"/>
                <a:gd name="T46" fmla="*/ 112 w 132"/>
                <a:gd name="T47" fmla="*/ 49 h 107"/>
                <a:gd name="T48" fmla="*/ 90 w 132"/>
                <a:gd name="T49" fmla="*/ 28 h 1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2" h="107">
                  <a:moveTo>
                    <a:pt x="90" y="28"/>
                  </a:moveTo>
                  <a:lnTo>
                    <a:pt x="79" y="19"/>
                  </a:lnTo>
                  <a:lnTo>
                    <a:pt x="65" y="12"/>
                  </a:lnTo>
                  <a:lnTo>
                    <a:pt x="53" y="7"/>
                  </a:lnTo>
                  <a:lnTo>
                    <a:pt x="41" y="1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2" y="3"/>
                  </a:lnTo>
                  <a:lnTo>
                    <a:pt x="6" y="7"/>
                  </a:lnTo>
                  <a:lnTo>
                    <a:pt x="0" y="21"/>
                  </a:lnTo>
                  <a:lnTo>
                    <a:pt x="6" y="38"/>
                  </a:lnTo>
                  <a:lnTo>
                    <a:pt x="19" y="58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67" y="95"/>
                  </a:lnTo>
                  <a:lnTo>
                    <a:pt x="81" y="102"/>
                  </a:lnTo>
                  <a:lnTo>
                    <a:pt x="92" y="106"/>
                  </a:lnTo>
                  <a:lnTo>
                    <a:pt x="102" y="107"/>
                  </a:lnTo>
                  <a:lnTo>
                    <a:pt x="114" y="107"/>
                  </a:lnTo>
                  <a:lnTo>
                    <a:pt x="122" y="106"/>
                  </a:lnTo>
                  <a:lnTo>
                    <a:pt x="128" y="102"/>
                  </a:lnTo>
                  <a:lnTo>
                    <a:pt x="132" y="88"/>
                  </a:lnTo>
                  <a:lnTo>
                    <a:pt x="126" y="70"/>
                  </a:lnTo>
                  <a:lnTo>
                    <a:pt x="112" y="49"/>
                  </a:lnTo>
                  <a:lnTo>
                    <a:pt x="90" y="28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3" name="Freeform 232"/>
            <p:cNvSpPr>
              <a:spLocks/>
            </p:cNvSpPr>
            <p:nvPr/>
          </p:nvSpPr>
          <p:spPr bwMode="auto">
            <a:xfrm>
              <a:off x="3154" y="1675"/>
              <a:ext cx="94" cy="37"/>
            </a:xfrm>
            <a:custGeom>
              <a:avLst/>
              <a:gdLst>
                <a:gd name="T0" fmla="*/ 12 w 94"/>
                <a:gd name="T1" fmla="*/ 16 h 37"/>
                <a:gd name="T2" fmla="*/ 12 w 94"/>
                <a:gd name="T3" fmla="*/ 16 h 37"/>
                <a:gd name="T4" fmla="*/ 14 w 94"/>
                <a:gd name="T5" fmla="*/ 14 h 37"/>
                <a:gd name="T6" fmla="*/ 19 w 94"/>
                <a:gd name="T7" fmla="*/ 11 h 37"/>
                <a:gd name="T8" fmla="*/ 29 w 94"/>
                <a:gd name="T9" fmla="*/ 11 h 37"/>
                <a:gd name="T10" fmla="*/ 39 w 94"/>
                <a:gd name="T11" fmla="*/ 13 h 37"/>
                <a:gd name="T12" fmla="*/ 51 w 94"/>
                <a:gd name="T13" fmla="*/ 18 h 37"/>
                <a:gd name="T14" fmla="*/ 63 w 94"/>
                <a:gd name="T15" fmla="*/ 23 h 37"/>
                <a:gd name="T16" fmla="*/ 75 w 94"/>
                <a:gd name="T17" fmla="*/ 30 h 37"/>
                <a:gd name="T18" fmla="*/ 86 w 94"/>
                <a:gd name="T19" fmla="*/ 37 h 37"/>
                <a:gd name="T20" fmla="*/ 94 w 94"/>
                <a:gd name="T21" fmla="*/ 30 h 37"/>
                <a:gd name="T22" fmla="*/ 83 w 94"/>
                <a:gd name="T23" fmla="*/ 20 h 37"/>
                <a:gd name="T24" fmla="*/ 67 w 94"/>
                <a:gd name="T25" fmla="*/ 13 h 37"/>
                <a:gd name="T26" fmla="*/ 55 w 94"/>
                <a:gd name="T27" fmla="*/ 7 h 37"/>
                <a:gd name="T28" fmla="*/ 43 w 94"/>
                <a:gd name="T29" fmla="*/ 2 h 37"/>
                <a:gd name="T30" fmla="*/ 29 w 94"/>
                <a:gd name="T31" fmla="*/ 0 h 37"/>
                <a:gd name="T32" fmla="*/ 19 w 94"/>
                <a:gd name="T33" fmla="*/ 0 h 37"/>
                <a:gd name="T34" fmla="*/ 10 w 94"/>
                <a:gd name="T35" fmla="*/ 4 h 37"/>
                <a:gd name="T36" fmla="*/ 0 w 94"/>
                <a:gd name="T37" fmla="*/ 9 h 37"/>
                <a:gd name="T38" fmla="*/ 0 w 94"/>
                <a:gd name="T39" fmla="*/ 9 h 37"/>
                <a:gd name="T40" fmla="*/ 12 w 94"/>
                <a:gd name="T41" fmla="*/ 16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4" h="37">
                  <a:moveTo>
                    <a:pt x="12" y="16"/>
                  </a:moveTo>
                  <a:lnTo>
                    <a:pt x="12" y="16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9" y="11"/>
                  </a:lnTo>
                  <a:lnTo>
                    <a:pt x="39" y="13"/>
                  </a:lnTo>
                  <a:lnTo>
                    <a:pt x="51" y="18"/>
                  </a:lnTo>
                  <a:lnTo>
                    <a:pt x="63" y="23"/>
                  </a:lnTo>
                  <a:lnTo>
                    <a:pt x="75" y="30"/>
                  </a:lnTo>
                  <a:lnTo>
                    <a:pt x="86" y="37"/>
                  </a:lnTo>
                  <a:lnTo>
                    <a:pt x="94" y="30"/>
                  </a:lnTo>
                  <a:lnTo>
                    <a:pt x="83" y="20"/>
                  </a:lnTo>
                  <a:lnTo>
                    <a:pt x="67" y="13"/>
                  </a:lnTo>
                  <a:lnTo>
                    <a:pt x="55" y="7"/>
                  </a:lnTo>
                  <a:lnTo>
                    <a:pt x="43" y="2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0" y="9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4" name="Freeform 233"/>
            <p:cNvSpPr>
              <a:spLocks/>
            </p:cNvSpPr>
            <p:nvPr/>
          </p:nvSpPr>
          <p:spPr bwMode="auto">
            <a:xfrm>
              <a:off x="3146" y="1684"/>
              <a:ext cx="53" cy="80"/>
            </a:xfrm>
            <a:custGeom>
              <a:avLst/>
              <a:gdLst>
                <a:gd name="T0" fmla="*/ 53 w 53"/>
                <a:gd name="T1" fmla="*/ 73 h 80"/>
                <a:gd name="T2" fmla="*/ 53 w 53"/>
                <a:gd name="T3" fmla="*/ 73 h 80"/>
                <a:gd name="T4" fmla="*/ 33 w 53"/>
                <a:gd name="T5" fmla="*/ 51 h 80"/>
                <a:gd name="T6" fmla="*/ 20 w 53"/>
                <a:gd name="T7" fmla="*/ 34 h 80"/>
                <a:gd name="T8" fmla="*/ 16 w 53"/>
                <a:gd name="T9" fmla="*/ 18 h 80"/>
                <a:gd name="T10" fmla="*/ 20 w 53"/>
                <a:gd name="T11" fmla="*/ 7 h 80"/>
                <a:gd name="T12" fmla="*/ 8 w 53"/>
                <a:gd name="T13" fmla="*/ 0 h 80"/>
                <a:gd name="T14" fmla="*/ 0 w 53"/>
                <a:gd name="T15" fmla="*/ 18 h 80"/>
                <a:gd name="T16" fmla="*/ 8 w 53"/>
                <a:gd name="T17" fmla="*/ 37 h 80"/>
                <a:gd name="T18" fmla="*/ 22 w 53"/>
                <a:gd name="T19" fmla="*/ 58 h 80"/>
                <a:gd name="T20" fmla="*/ 45 w 53"/>
                <a:gd name="T21" fmla="*/ 80 h 80"/>
                <a:gd name="T22" fmla="*/ 45 w 53"/>
                <a:gd name="T23" fmla="*/ 80 h 80"/>
                <a:gd name="T24" fmla="*/ 53 w 53"/>
                <a:gd name="T25" fmla="*/ 73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80">
                  <a:moveTo>
                    <a:pt x="53" y="73"/>
                  </a:moveTo>
                  <a:lnTo>
                    <a:pt x="53" y="73"/>
                  </a:lnTo>
                  <a:lnTo>
                    <a:pt x="33" y="51"/>
                  </a:lnTo>
                  <a:lnTo>
                    <a:pt x="20" y="34"/>
                  </a:lnTo>
                  <a:lnTo>
                    <a:pt x="16" y="18"/>
                  </a:lnTo>
                  <a:lnTo>
                    <a:pt x="20" y="7"/>
                  </a:lnTo>
                  <a:lnTo>
                    <a:pt x="8" y="0"/>
                  </a:lnTo>
                  <a:lnTo>
                    <a:pt x="0" y="18"/>
                  </a:lnTo>
                  <a:lnTo>
                    <a:pt x="8" y="37"/>
                  </a:lnTo>
                  <a:lnTo>
                    <a:pt x="22" y="58"/>
                  </a:lnTo>
                  <a:lnTo>
                    <a:pt x="45" y="80"/>
                  </a:lnTo>
                  <a:lnTo>
                    <a:pt x="53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5" name="Freeform 234"/>
            <p:cNvSpPr>
              <a:spLocks/>
            </p:cNvSpPr>
            <p:nvPr/>
          </p:nvSpPr>
          <p:spPr bwMode="auto">
            <a:xfrm>
              <a:off x="3191" y="1757"/>
              <a:ext cx="97" cy="37"/>
            </a:xfrm>
            <a:custGeom>
              <a:avLst/>
              <a:gdLst>
                <a:gd name="T0" fmla="*/ 85 w 97"/>
                <a:gd name="T1" fmla="*/ 22 h 37"/>
                <a:gd name="T2" fmla="*/ 85 w 97"/>
                <a:gd name="T3" fmla="*/ 22 h 37"/>
                <a:gd name="T4" fmla="*/ 83 w 97"/>
                <a:gd name="T5" fmla="*/ 24 h 37"/>
                <a:gd name="T6" fmla="*/ 77 w 97"/>
                <a:gd name="T7" fmla="*/ 26 h 37"/>
                <a:gd name="T8" fmla="*/ 65 w 97"/>
                <a:gd name="T9" fmla="*/ 26 h 37"/>
                <a:gd name="T10" fmla="*/ 57 w 97"/>
                <a:gd name="T11" fmla="*/ 24 h 37"/>
                <a:gd name="T12" fmla="*/ 46 w 97"/>
                <a:gd name="T13" fmla="*/ 21 h 37"/>
                <a:gd name="T14" fmla="*/ 32 w 97"/>
                <a:gd name="T15" fmla="*/ 14 h 37"/>
                <a:gd name="T16" fmla="*/ 20 w 97"/>
                <a:gd name="T17" fmla="*/ 7 h 37"/>
                <a:gd name="T18" fmla="*/ 8 w 97"/>
                <a:gd name="T19" fmla="*/ 0 h 37"/>
                <a:gd name="T20" fmla="*/ 0 w 97"/>
                <a:gd name="T21" fmla="*/ 7 h 37"/>
                <a:gd name="T22" fmla="*/ 12 w 97"/>
                <a:gd name="T23" fmla="*/ 17 h 37"/>
                <a:gd name="T24" fmla="*/ 28 w 97"/>
                <a:gd name="T25" fmla="*/ 24 h 37"/>
                <a:gd name="T26" fmla="*/ 42 w 97"/>
                <a:gd name="T27" fmla="*/ 31 h 37"/>
                <a:gd name="T28" fmla="*/ 53 w 97"/>
                <a:gd name="T29" fmla="*/ 35 h 37"/>
                <a:gd name="T30" fmla="*/ 65 w 97"/>
                <a:gd name="T31" fmla="*/ 37 h 37"/>
                <a:gd name="T32" fmla="*/ 77 w 97"/>
                <a:gd name="T33" fmla="*/ 37 h 37"/>
                <a:gd name="T34" fmla="*/ 87 w 97"/>
                <a:gd name="T35" fmla="*/ 35 h 37"/>
                <a:gd name="T36" fmla="*/ 97 w 97"/>
                <a:gd name="T37" fmla="*/ 30 h 37"/>
                <a:gd name="T38" fmla="*/ 97 w 97"/>
                <a:gd name="T39" fmla="*/ 30 h 37"/>
                <a:gd name="T40" fmla="*/ 85 w 97"/>
                <a:gd name="T41" fmla="*/ 22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7" h="37">
                  <a:moveTo>
                    <a:pt x="85" y="22"/>
                  </a:moveTo>
                  <a:lnTo>
                    <a:pt x="85" y="22"/>
                  </a:lnTo>
                  <a:lnTo>
                    <a:pt x="83" y="24"/>
                  </a:lnTo>
                  <a:lnTo>
                    <a:pt x="77" y="26"/>
                  </a:lnTo>
                  <a:lnTo>
                    <a:pt x="65" y="26"/>
                  </a:lnTo>
                  <a:lnTo>
                    <a:pt x="57" y="24"/>
                  </a:lnTo>
                  <a:lnTo>
                    <a:pt x="46" y="21"/>
                  </a:lnTo>
                  <a:lnTo>
                    <a:pt x="32" y="14"/>
                  </a:lnTo>
                  <a:lnTo>
                    <a:pt x="20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7"/>
                  </a:lnTo>
                  <a:lnTo>
                    <a:pt x="28" y="24"/>
                  </a:lnTo>
                  <a:lnTo>
                    <a:pt x="42" y="31"/>
                  </a:lnTo>
                  <a:lnTo>
                    <a:pt x="53" y="35"/>
                  </a:lnTo>
                  <a:lnTo>
                    <a:pt x="65" y="37"/>
                  </a:lnTo>
                  <a:lnTo>
                    <a:pt x="77" y="37"/>
                  </a:lnTo>
                  <a:lnTo>
                    <a:pt x="87" y="35"/>
                  </a:lnTo>
                  <a:lnTo>
                    <a:pt x="97" y="30"/>
                  </a:lnTo>
                  <a:lnTo>
                    <a:pt x="85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6" name="Freeform 235"/>
            <p:cNvSpPr>
              <a:spLocks/>
            </p:cNvSpPr>
            <p:nvPr/>
          </p:nvSpPr>
          <p:spPr bwMode="auto">
            <a:xfrm>
              <a:off x="3240" y="1705"/>
              <a:ext cx="54" cy="82"/>
            </a:xfrm>
            <a:custGeom>
              <a:avLst/>
              <a:gdLst>
                <a:gd name="T0" fmla="*/ 0 w 54"/>
                <a:gd name="T1" fmla="*/ 7 h 82"/>
                <a:gd name="T2" fmla="*/ 0 w 54"/>
                <a:gd name="T3" fmla="*/ 7 h 82"/>
                <a:gd name="T4" fmla="*/ 20 w 54"/>
                <a:gd name="T5" fmla="*/ 29 h 82"/>
                <a:gd name="T6" fmla="*/ 34 w 54"/>
                <a:gd name="T7" fmla="*/ 48 h 82"/>
                <a:gd name="T8" fmla="*/ 38 w 54"/>
                <a:gd name="T9" fmla="*/ 64 h 82"/>
                <a:gd name="T10" fmla="*/ 36 w 54"/>
                <a:gd name="T11" fmla="*/ 74 h 82"/>
                <a:gd name="T12" fmla="*/ 48 w 54"/>
                <a:gd name="T13" fmla="*/ 82 h 82"/>
                <a:gd name="T14" fmla="*/ 54 w 54"/>
                <a:gd name="T15" fmla="*/ 64 h 82"/>
                <a:gd name="T16" fmla="*/ 46 w 54"/>
                <a:gd name="T17" fmla="*/ 44 h 82"/>
                <a:gd name="T18" fmla="*/ 32 w 54"/>
                <a:gd name="T19" fmla="*/ 22 h 82"/>
                <a:gd name="T20" fmla="*/ 8 w 54"/>
                <a:gd name="T21" fmla="*/ 0 h 82"/>
                <a:gd name="T22" fmla="*/ 8 w 54"/>
                <a:gd name="T23" fmla="*/ 0 h 82"/>
                <a:gd name="T24" fmla="*/ 0 w 54"/>
                <a:gd name="T25" fmla="*/ 7 h 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4" h="82">
                  <a:moveTo>
                    <a:pt x="0" y="7"/>
                  </a:moveTo>
                  <a:lnTo>
                    <a:pt x="0" y="7"/>
                  </a:lnTo>
                  <a:lnTo>
                    <a:pt x="20" y="29"/>
                  </a:lnTo>
                  <a:lnTo>
                    <a:pt x="34" y="48"/>
                  </a:lnTo>
                  <a:lnTo>
                    <a:pt x="38" y="64"/>
                  </a:lnTo>
                  <a:lnTo>
                    <a:pt x="36" y="74"/>
                  </a:lnTo>
                  <a:lnTo>
                    <a:pt x="48" y="82"/>
                  </a:lnTo>
                  <a:lnTo>
                    <a:pt x="54" y="64"/>
                  </a:lnTo>
                  <a:lnTo>
                    <a:pt x="46" y="44"/>
                  </a:lnTo>
                  <a:lnTo>
                    <a:pt x="32" y="22"/>
                  </a:lnTo>
                  <a:lnTo>
                    <a:pt x="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7" name="Freeform 236"/>
            <p:cNvSpPr>
              <a:spLocks/>
            </p:cNvSpPr>
            <p:nvPr/>
          </p:nvSpPr>
          <p:spPr bwMode="auto">
            <a:xfrm>
              <a:off x="3093" y="957"/>
              <a:ext cx="151" cy="85"/>
            </a:xfrm>
            <a:custGeom>
              <a:avLst/>
              <a:gdLst>
                <a:gd name="T0" fmla="*/ 90 w 151"/>
                <a:gd name="T1" fmla="*/ 13 h 85"/>
                <a:gd name="T2" fmla="*/ 75 w 151"/>
                <a:gd name="T3" fmla="*/ 7 h 85"/>
                <a:gd name="T4" fmla="*/ 61 w 151"/>
                <a:gd name="T5" fmla="*/ 4 h 85"/>
                <a:gd name="T6" fmla="*/ 47 w 151"/>
                <a:gd name="T7" fmla="*/ 0 h 85"/>
                <a:gd name="T8" fmla="*/ 33 w 151"/>
                <a:gd name="T9" fmla="*/ 0 h 85"/>
                <a:gd name="T10" fmla="*/ 21 w 151"/>
                <a:gd name="T11" fmla="*/ 0 h 85"/>
                <a:gd name="T12" fmla="*/ 13 w 151"/>
                <a:gd name="T13" fmla="*/ 4 h 85"/>
                <a:gd name="T14" fmla="*/ 5 w 151"/>
                <a:gd name="T15" fmla="*/ 7 h 85"/>
                <a:gd name="T16" fmla="*/ 2 w 151"/>
                <a:gd name="T17" fmla="*/ 13 h 85"/>
                <a:gd name="T18" fmla="*/ 0 w 151"/>
                <a:gd name="T19" fmla="*/ 20 h 85"/>
                <a:gd name="T20" fmla="*/ 2 w 151"/>
                <a:gd name="T21" fmla="*/ 27 h 85"/>
                <a:gd name="T22" fmla="*/ 5 w 151"/>
                <a:gd name="T23" fmla="*/ 36 h 85"/>
                <a:gd name="T24" fmla="*/ 13 w 151"/>
                <a:gd name="T25" fmla="*/ 43 h 85"/>
                <a:gd name="T26" fmla="*/ 21 w 151"/>
                <a:gd name="T27" fmla="*/ 51 h 85"/>
                <a:gd name="T28" fmla="*/ 33 w 151"/>
                <a:gd name="T29" fmla="*/ 59 h 85"/>
                <a:gd name="T30" fmla="*/ 47 w 151"/>
                <a:gd name="T31" fmla="*/ 66 h 85"/>
                <a:gd name="T32" fmla="*/ 61 w 151"/>
                <a:gd name="T33" fmla="*/ 73 h 85"/>
                <a:gd name="T34" fmla="*/ 76 w 151"/>
                <a:gd name="T35" fmla="*/ 78 h 85"/>
                <a:gd name="T36" fmla="*/ 90 w 151"/>
                <a:gd name="T37" fmla="*/ 81 h 85"/>
                <a:gd name="T38" fmla="*/ 104 w 151"/>
                <a:gd name="T39" fmla="*/ 85 h 85"/>
                <a:gd name="T40" fmla="*/ 118 w 151"/>
                <a:gd name="T41" fmla="*/ 85 h 85"/>
                <a:gd name="T42" fmla="*/ 128 w 151"/>
                <a:gd name="T43" fmla="*/ 85 h 85"/>
                <a:gd name="T44" fmla="*/ 138 w 151"/>
                <a:gd name="T45" fmla="*/ 81 h 85"/>
                <a:gd name="T46" fmla="*/ 146 w 151"/>
                <a:gd name="T47" fmla="*/ 78 h 85"/>
                <a:gd name="T48" fmla="*/ 149 w 151"/>
                <a:gd name="T49" fmla="*/ 73 h 85"/>
                <a:gd name="T50" fmla="*/ 151 w 151"/>
                <a:gd name="T51" fmla="*/ 66 h 85"/>
                <a:gd name="T52" fmla="*/ 149 w 151"/>
                <a:gd name="T53" fmla="*/ 59 h 85"/>
                <a:gd name="T54" fmla="*/ 146 w 151"/>
                <a:gd name="T55" fmla="*/ 50 h 85"/>
                <a:gd name="T56" fmla="*/ 138 w 151"/>
                <a:gd name="T57" fmla="*/ 43 h 85"/>
                <a:gd name="T58" fmla="*/ 130 w 151"/>
                <a:gd name="T59" fmla="*/ 34 h 85"/>
                <a:gd name="T60" fmla="*/ 118 w 151"/>
                <a:gd name="T61" fmla="*/ 27 h 85"/>
                <a:gd name="T62" fmla="*/ 104 w 151"/>
                <a:gd name="T63" fmla="*/ 20 h 85"/>
                <a:gd name="T64" fmla="*/ 90 w 151"/>
                <a:gd name="T65" fmla="*/ 13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85">
                  <a:moveTo>
                    <a:pt x="90" y="13"/>
                  </a:moveTo>
                  <a:lnTo>
                    <a:pt x="75" y="7"/>
                  </a:lnTo>
                  <a:lnTo>
                    <a:pt x="61" y="4"/>
                  </a:lnTo>
                  <a:lnTo>
                    <a:pt x="47" y="0"/>
                  </a:lnTo>
                  <a:lnTo>
                    <a:pt x="33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7"/>
                  </a:lnTo>
                  <a:lnTo>
                    <a:pt x="2" y="13"/>
                  </a:lnTo>
                  <a:lnTo>
                    <a:pt x="0" y="20"/>
                  </a:lnTo>
                  <a:lnTo>
                    <a:pt x="2" y="27"/>
                  </a:lnTo>
                  <a:lnTo>
                    <a:pt x="5" y="36"/>
                  </a:lnTo>
                  <a:lnTo>
                    <a:pt x="13" y="43"/>
                  </a:lnTo>
                  <a:lnTo>
                    <a:pt x="21" y="51"/>
                  </a:lnTo>
                  <a:lnTo>
                    <a:pt x="33" y="59"/>
                  </a:lnTo>
                  <a:lnTo>
                    <a:pt x="47" y="66"/>
                  </a:lnTo>
                  <a:lnTo>
                    <a:pt x="61" y="73"/>
                  </a:lnTo>
                  <a:lnTo>
                    <a:pt x="76" y="78"/>
                  </a:lnTo>
                  <a:lnTo>
                    <a:pt x="90" y="81"/>
                  </a:lnTo>
                  <a:lnTo>
                    <a:pt x="104" y="85"/>
                  </a:lnTo>
                  <a:lnTo>
                    <a:pt x="118" y="85"/>
                  </a:lnTo>
                  <a:lnTo>
                    <a:pt x="128" y="85"/>
                  </a:lnTo>
                  <a:lnTo>
                    <a:pt x="138" y="81"/>
                  </a:lnTo>
                  <a:lnTo>
                    <a:pt x="146" y="78"/>
                  </a:lnTo>
                  <a:lnTo>
                    <a:pt x="149" y="73"/>
                  </a:lnTo>
                  <a:lnTo>
                    <a:pt x="151" y="66"/>
                  </a:lnTo>
                  <a:lnTo>
                    <a:pt x="149" y="59"/>
                  </a:lnTo>
                  <a:lnTo>
                    <a:pt x="146" y="50"/>
                  </a:lnTo>
                  <a:lnTo>
                    <a:pt x="138" y="43"/>
                  </a:lnTo>
                  <a:lnTo>
                    <a:pt x="130" y="34"/>
                  </a:lnTo>
                  <a:lnTo>
                    <a:pt x="118" y="27"/>
                  </a:lnTo>
                  <a:lnTo>
                    <a:pt x="104" y="20"/>
                  </a:lnTo>
                  <a:lnTo>
                    <a:pt x="90" y="13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8" name="Freeform 237"/>
            <p:cNvSpPr>
              <a:spLocks/>
            </p:cNvSpPr>
            <p:nvPr/>
          </p:nvSpPr>
          <p:spPr bwMode="auto">
            <a:xfrm>
              <a:off x="3089" y="950"/>
              <a:ext cx="96" cy="25"/>
            </a:xfrm>
            <a:custGeom>
              <a:avLst/>
              <a:gdLst>
                <a:gd name="T0" fmla="*/ 11 w 96"/>
                <a:gd name="T1" fmla="*/ 21 h 25"/>
                <a:gd name="T2" fmla="*/ 11 w 96"/>
                <a:gd name="T3" fmla="*/ 21 h 25"/>
                <a:gd name="T4" fmla="*/ 13 w 96"/>
                <a:gd name="T5" fmla="*/ 20 h 25"/>
                <a:gd name="T6" fmla="*/ 19 w 96"/>
                <a:gd name="T7" fmla="*/ 16 h 25"/>
                <a:gd name="T8" fmla="*/ 25 w 96"/>
                <a:gd name="T9" fmla="*/ 13 h 25"/>
                <a:gd name="T10" fmla="*/ 37 w 96"/>
                <a:gd name="T11" fmla="*/ 14 h 25"/>
                <a:gd name="T12" fmla="*/ 51 w 96"/>
                <a:gd name="T13" fmla="*/ 13 h 25"/>
                <a:gd name="T14" fmla="*/ 63 w 96"/>
                <a:gd name="T15" fmla="*/ 16 h 25"/>
                <a:gd name="T16" fmla="*/ 77 w 96"/>
                <a:gd name="T17" fmla="*/ 20 h 25"/>
                <a:gd name="T18" fmla="*/ 92 w 96"/>
                <a:gd name="T19" fmla="*/ 25 h 25"/>
                <a:gd name="T20" fmla="*/ 96 w 96"/>
                <a:gd name="T21" fmla="*/ 14 h 25"/>
                <a:gd name="T22" fmla="*/ 80 w 96"/>
                <a:gd name="T23" fmla="*/ 9 h 25"/>
                <a:gd name="T24" fmla="*/ 67 w 96"/>
                <a:gd name="T25" fmla="*/ 6 h 25"/>
                <a:gd name="T26" fmla="*/ 51 w 96"/>
                <a:gd name="T27" fmla="*/ 2 h 25"/>
                <a:gd name="T28" fmla="*/ 37 w 96"/>
                <a:gd name="T29" fmla="*/ 0 h 25"/>
                <a:gd name="T30" fmla="*/ 25 w 96"/>
                <a:gd name="T31" fmla="*/ 2 h 25"/>
                <a:gd name="T32" fmla="*/ 15 w 96"/>
                <a:gd name="T33" fmla="*/ 6 h 25"/>
                <a:gd name="T34" fmla="*/ 6 w 96"/>
                <a:gd name="T35" fmla="*/ 9 h 25"/>
                <a:gd name="T36" fmla="*/ 0 w 96"/>
                <a:gd name="T37" fmla="*/ 18 h 25"/>
                <a:gd name="T38" fmla="*/ 0 w 96"/>
                <a:gd name="T39" fmla="*/ 18 h 25"/>
                <a:gd name="T40" fmla="*/ 11 w 96"/>
                <a:gd name="T41" fmla="*/ 21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25">
                  <a:moveTo>
                    <a:pt x="11" y="21"/>
                  </a:moveTo>
                  <a:lnTo>
                    <a:pt x="11" y="21"/>
                  </a:lnTo>
                  <a:lnTo>
                    <a:pt x="13" y="20"/>
                  </a:lnTo>
                  <a:lnTo>
                    <a:pt x="19" y="16"/>
                  </a:lnTo>
                  <a:lnTo>
                    <a:pt x="25" y="13"/>
                  </a:lnTo>
                  <a:lnTo>
                    <a:pt x="37" y="14"/>
                  </a:lnTo>
                  <a:lnTo>
                    <a:pt x="51" y="13"/>
                  </a:lnTo>
                  <a:lnTo>
                    <a:pt x="63" y="16"/>
                  </a:lnTo>
                  <a:lnTo>
                    <a:pt x="77" y="20"/>
                  </a:lnTo>
                  <a:lnTo>
                    <a:pt x="92" y="25"/>
                  </a:lnTo>
                  <a:lnTo>
                    <a:pt x="96" y="14"/>
                  </a:lnTo>
                  <a:lnTo>
                    <a:pt x="80" y="9"/>
                  </a:lnTo>
                  <a:lnTo>
                    <a:pt x="67" y="6"/>
                  </a:lnTo>
                  <a:lnTo>
                    <a:pt x="51" y="2"/>
                  </a:lnTo>
                  <a:lnTo>
                    <a:pt x="37" y="0"/>
                  </a:lnTo>
                  <a:lnTo>
                    <a:pt x="25" y="2"/>
                  </a:lnTo>
                  <a:lnTo>
                    <a:pt x="15" y="6"/>
                  </a:lnTo>
                  <a:lnTo>
                    <a:pt x="6" y="9"/>
                  </a:lnTo>
                  <a:lnTo>
                    <a:pt x="0" y="18"/>
                  </a:lnTo>
                  <a:lnTo>
                    <a:pt x="1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9" name="Freeform 238"/>
            <p:cNvSpPr>
              <a:spLocks/>
            </p:cNvSpPr>
            <p:nvPr/>
          </p:nvSpPr>
          <p:spPr bwMode="auto">
            <a:xfrm>
              <a:off x="3085" y="968"/>
              <a:ext cx="71" cy="67"/>
            </a:xfrm>
            <a:custGeom>
              <a:avLst/>
              <a:gdLst>
                <a:gd name="T0" fmla="*/ 71 w 71"/>
                <a:gd name="T1" fmla="*/ 56 h 67"/>
                <a:gd name="T2" fmla="*/ 71 w 71"/>
                <a:gd name="T3" fmla="*/ 56 h 67"/>
                <a:gd name="T4" fmla="*/ 57 w 71"/>
                <a:gd name="T5" fmla="*/ 49 h 67"/>
                <a:gd name="T6" fmla="*/ 45 w 71"/>
                <a:gd name="T7" fmla="*/ 42 h 67"/>
                <a:gd name="T8" fmla="*/ 33 w 71"/>
                <a:gd name="T9" fmla="*/ 37 h 67"/>
                <a:gd name="T10" fmla="*/ 25 w 71"/>
                <a:gd name="T11" fmla="*/ 28 h 67"/>
                <a:gd name="T12" fmla="*/ 19 w 71"/>
                <a:gd name="T13" fmla="*/ 21 h 67"/>
                <a:gd name="T14" fmla="*/ 15 w 71"/>
                <a:gd name="T15" fmla="*/ 14 h 67"/>
                <a:gd name="T16" fmla="*/ 15 w 71"/>
                <a:gd name="T17" fmla="*/ 9 h 67"/>
                <a:gd name="T18" fmla="*/ 15 w 71"/>
                <a:gd name="T19" fmla="*/ 3 h 67"/>
                <a:gd name="T20" fmla="*/ 4 w 71"/>
                <a:gd name="T21" fmla="*/ 0 h 67"/>
                <a:gd name="T22" fmla="*/ 0 w 71"/>
                <a:gd name="T23" fmla="*/ 9 h 67"/>
                <a:gd name="T24" fmla="*/ 4 w 71"/>
                <a:gd name="T25" fmla="*/ 18 h 67"/>
                <a:gd name="T26" fmla="*/ 8 w 71"/>
                <a:gd name="T27" fmla="*/ 28 h 67"/>
                <a:gd name="T28" fmla="*/ 17 w 71"/>
                <a:gd name="T29" fmla="*/ 35 h 67"/>
                <a:gd name="T30" fmla="*/ 25 w 71"/>
                <a:gd name="T31" fmla="*/ 44 h 67"/>
                <a:gd name="T32" fmla="*/ 37 w 71"/>
                <a:gd name="T33" fmla="*/ 53 h 67"/>
                <a:gd name="T34" fmla="*/ 53 w 71"/>
                <a:gd name="T35" fmla="*/ 60 h 67"/>
                <a:gd name="T36" fmla="*/ 67 w 71"/>
                <a:gd name="T37" fmla="*/ 67 h 67"/>
                <a:gd name="T38" fmla="*/ 67 w 71"/>
                <a:gd name="T39" fmla="*/ 67 h 67"/>
                <a:gd name="T40" fmla="*/ 71 w 71"/>
                <a:gd name="T41" fmla="*/ 56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7">
                  <a:moveTo>
                    <a:pt x="71" y="56"/>
                  </a:moveTo>
                  <a:lnTo>
                    <a:pt x="71" y="56"/>
                  </a:lnTo>
                  <a:lnTo>
                    <a:pt x="57" y="49"/>
                  </a:lnTo>
                  <a:lnTo>
                    <a:pt x="45" y="42"/>
                  </a:lnTo>
                  <a:lnTo>
                    <a:pt x="33" y="37"/>
                  </a:lnTo>
                  <a:lnTo>
                    <a:pt x="25" y="28"/>
                  </a:lnTo>
                  <a:lnTo>
                    <a:pt x="19" y="21"/>
                  </a:lnTo>
                  <a:lnTo>
                    <a:pt x="15" y="14"/>
                  </a:lnTo>
                  <a:lnTo>
                    <a:pt x="15" y="9"/>
                  </a:lnTo>
                  <a:lnTo>
                    <a:pt x="15" y="3"/>
                  </a:lnTo>
                  <a:lnTo>
                    <a:pt x="4" y="0"/>
                  </a:lnTo>
                  <a:lnTo>
                    <a:pt x="0" y="9"/>
                  </a:lnTo>
                  <a:lnTo>
                    <a:pt x="4" y="18"/>
                  </a:lnTo>
                  <a:lnTo>
                    <a:pt x="8" y="28"/>
                  </a:lnTo>
                  <a:lnTo>
                    <a:pt x="17" y="35"/>
                  </a:lnTo>
                  <a:lnTo>
                    <a:pt x="25" y="44"/>
                  </a:lnTo>
                  <a:lnTo>
                    <a:pt x="37" y="53"/>
                  </a:lnTo>
                  <a:lnTo>
                    <a:pt x="53" y="60"/>
                  </a:lnTo>
                  <a:lnTo>
                    <a:pt x="67" y="67"/>
                  </a:lnTo>
                  <a:lnTo>
                    <a:pt x="71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0" name="Freeform 239"/>
            <p:cNvSpPr>
              <a:spLocks/>
            </p:cNvSpPr>
            <p:nvPr/>
          </p:nvSpPr>
          <p:spPr bwMode="auto">
            <a:xfrm>
              <a:off x="3152" y="1024"/>
              <a:ext cx="96" cy="25"/>
            </a:xfrm>
            <a:custGeom>
              <a:avLst/>
              <a:gdLst>
                <a:gd name="T0" fmla="*/ 85 w 96"/>
                <a:gd name="T1" fmla="*/ 4 h 25"/>
                <a:gd name="T2" fmla="*/ 85 w 96"/>
                <a:gd name="T3" fmla="*/ 4 h 25"/>
                <a:gd name="T4" fmla="*/ 83 w 96"/>
                <a:gd name="T5" fmla="*/ 6 h 25"/>
                <a:gd name="T6" fmla="*/ 77 w 96"/>
                <a:gd name="T7" fmla="*/ 9 h 25"/>
                <a:gd name="T8" fmla="*/ 69 w 96"/>
                <a:gd name="T9" fmla="*/ 13 h 25"/>
                <a:gd name="T10" fmla="*/ 59 w 96"/>
                <a:gd name="T11" fmla="*/ 11 h 25"/>
                <a:gd name="T12" fmla="*/ 45 w 96"/>
                <a:gd name="T13" fmla="*/ 13 h 25"/>
                <a:gd name="T14" fmla="*/ 33 w 96"/>
                <a:gd name="T15" fmla="*/ 9 h 25"/>
                <a:gd name="T16" fmla="*/ 19 w 96"/>
                <a:gd name="T17" fmla="*/ 6 h 25"/>
                <a:gd name="T18" fmla="*/ 4 w 96"/>
                <a:gd name="T19" fmla="*/ 0 h 25"/>
                <a:gd name="T20" fmla="*/ 0 w 96"/>
                <a:gd name="T21" fmla="*/ 11 h 25"/>
                <a:gd name="T22" fmla="*/ 16 w 96"/>
                <a:gd name="T23" fmla="*/ 16 h 25"/>
                <a:gd name="T24" fmla="*/ 29 w 96"/>
                <a:gd name="T25" fmla="*/ 20 h 25"/>
                <a:gd name="T26" fmla="*/ 45 w 96"/>
                <a:gd name="T27" fmla="*/ 23 h 25"/>
                <a:gd name="T28" fmla="*/ 59 w 96"/>
                <a:gd name="T29" fmla="*/ 25 h 25"/>
                <a:gd name="T30" fmla="*/ 69 w 96"/>
                <a:gd name="T31" fmla="*/ 23 h 25"/>
                <a:gd name="T32" fmla="*/ 81 w 96"/>
                <a:gd name="T33" fmla="*/ 20 h 25"/>
                <a:gd name="T34" fmla="*/ 90 w 96"/>
                <a:gd name="T35" fmla="*/ 16 h 25"/>
                <a:gd name="T36" fmla="*/ 96 w 96"/>
                <a:gd name="T37" fmla="*/ 7 h 25"/>
                <a:gd name="T38" fmla="*/ 96 w 96"/>
                <a:gd name="T39" fmla="*/ 7 h 25"/>
                <a:gd name="T40" fmla="*/ 85 w 96"/>
                <a:gd name="T41" fmla="*/ 4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25">
                  <a:moveTo>
                    <a:pt x="85" y="4"/>
                  </a:moveTo>
                  <a:lnTo>
                    <a:pt x="85" y="4"/>
                  </a:lnTo>
                  <a:lnTo>
                    <a:pt x="83" y="6"/>
                  </a:lnTo>
                  <a:lnTo>
                    <a:pt x="77" y="9"/>
                  </a:lnTo>
                  <a:lnTo>
                    <a:pt x="69" y="13"/>
                  </a:lnTo>
                  <a:lnTo>
                    <a:pt x="59" y="11"/>
                  </a:lnTo>
                  <a:lnTo>
                    <a:pt x="45" y="13"/>
                  </a:lnTo>
                  <a:lnTo>
                    <a:pt x="33" y="9"/>
                  </a:lnTo>
                  <a:lnTo>
                    <a:pt x="19" y="6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6" y="16"/>
                  </a:lnTo>
                  <a:lnTo>
                    <a:pt x="29" y="20"/>
                  </a:lnTo>
                  <a:lnTo>
                    <a:pt x="45" y="23"/>
                  </a:lnTo>
                  <a:lnTo>
                    <a:pt x="59" y="25"/>
                  </a:lnTo>
                  <a:lnTo>
                    <a:pt x="69" y="23"/>
                  </a:lnTo>
                  <a:lnTo>
                    <a:pt x="81" y="20"/>
                  </a:lnTo>
                  <a:lnTo>
                    <a:pt x="90" y="16"/>
                  </a:lnTo>
                  <a:lnTo>
                    <a:pt x="96" y="7"/>
                  </a:lnTo>
                  <a:lnTo>
                    <a:pt x="85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1" name="Freeform 240"/>
            <p:cNvSpPr>
              <a:spLocks/>
            </p:cNvSpPr>
            <p:nvPr/>
          </p:nvSpPr>
          <p:spPr bwMode="auto">
            <a:xfrm>
              <a:off x="3181" y="964"/>
              <a:ext cx="71" cy="67"/>
            </a:xfrm>
            <a:custGeom>
              <a:avLst/>
              <a:gdLst>
                <a:gd name="T0" fmla="*/ 0 w 71"/>
                <a:gd name="T1" fmla="*/ 11 h 67"/>
                <a:gd name="T2" fmla="*/ 0 w 71"/>
                <a:gd name="T3" fmla="*/ 11 h 67"/>
                <a:gd name="T4" fmla="*/ 14 w 71"/>
                <a:gd name="T5" fmla="*/ 18 h 67"/>
                <a:gd name="T6" fmla="*/ 26 w 71"/>
                <a:gd name="T7" fmla="*/ 25 h 67"/>
                <a:gd name="T8" fmla="*/ 38 w 71"/>
                <a:gd name="T9" fmla="*/ 30 h 67"/>
                <a:gd name="T10" fmla="*/ 46 w 71"/>
                <a:gd name="T11" fmla="*/ 39 h 67"/>
                <a:gd name="T12" fmla="*/ 52 w 71"/>
                <a:gd name="T13" fmla="*/ 46 h 67"/>
                <a:gd name="T14" fmla="*/ 56 w 71"/>
                <a:gd name="T15" fmla="*/ 53 h 67"/>
                <a:gd name="T16" fmla="*/ 56 w 71"/>
                <a:gd name="T17" fmla="*/ 59 h 67"/>
                <a:gd name="T18" fmla="*/ 56 w 71"/>
                <a:gd name="T19" fmla="*/ 64 h 67"/>
                <a:gd name="T20" fmla="*/ 67 w 71"/>
                <a:gd name="T21" fmla="*/ 67 h 67"/>
                <a:gd name="T22" fmla="*/ 71 w 71"/>
                <a:gd name="T23" fmla="*/ 59 h 67"/>
                <a:gd name="T24" fmla="*/ 67 w 71"/>
                <a:gd name="T25" fmla="*/ 50 h 67"/>
                <a:gd name="T26" fmla="*/ 63 w 71"/>
                <a:gd name="T27" fmla="*/ 39 h 67"/>
                <a:gd name="T28" fmla="*/ 54 w 71"/>
                <a:gd name="T29" fmla="*/ 32 h 67"/>
                <a:gd name="T30" fmla="*/ 46 w 71"/>
                <a:gd name="T31" fmla="*/ 23 h 67"/>
                <a:gd name="T32" fmla="*/ 34 w 71"/>
                <a:gd name="T33" fmla="*/ 14 h 67"/>
                <a:gd name="T34" fmla="*/ 18 w 71"/>
                <a:gd name="T35" fmla="*/ 7 h 67"/>
                <a:gd name="T36" fmla="*/ 4 w 71"/>
                <a:gd name="T37" fmla="*/ 0 h 67"/>
                <a:gd name="T38" fmla="*/ 4 w 71"/>
                <a:gd name="T39" fmla="*/ 0 h 67"/>
                <a:gd name="T40" fmla="*/ 0 w 71"/>
                <a:gd name="T41" fmla="*/ 11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7">
                  <a:moveTo>
                    <a:pt x="0" y="11"/>
                  </a:moveTo>
                  <a:lnTo>
                    <a:pt x="0" y="11"/>
                  </a:lnTo>
                  <a:lnTo>
                    <a:pt x="14" y="18"/>
                  </a:lnTo>
                  <a:lnTo>
                    <a:pt x="26" y="25"/>
                  </a:lnTo>
                  <a:lnTo>
                    <a:pt x="38" y="30"/>
                  </a:lnTo>
                  <a:lnTo>
                    <a:pt x="46" y="39"/>
                  </a:lnTo>
                  <a:lnTo>
                    <a:pt x="52" y="46"/>
                  </a:lnTo>
                  <a:lnTo>
                    <a:pt x="56" y="53"/>
                  </a:lnTo>
                  <a:lnTo>
                    <a:pt x="56" y="59"/>
                  </a:lnTo>
                  <a:lnTo>
                    <a:pt x="56" y="64"/>
                  </a:lnTo>
                  <a:lnTo>
                    <a:pt x="67" y="67"/>
                  </a:lnTo>
                  <a:lnTo>
                    <a:pt x="71" y="59"/>
                  </a:lnTo>
                  <a:lnTo>
                    <a:pt x="67" y="50"/>
                  </a:lnTo>
                  <a:lnTo>
                    <a:pt x="63" y="39"/>
                  </a:lnTo>
                  <a:lnTo>
                    <a:pt x="54" y="32"/>
                  </a:lnTo>
                  <a:lnTo>
                    <a:pt x="46" y="23"/>
                  </a:lnTo>
                  <a:lnTo>
                    <a:pt x="34" y="14"/>
                  </a:lnTo>
                  <a:lnTo>
                    <a:pt x="18" y="7"/>
                  </a:lnTo>
                  <a:lnTo>
                    <a:pt x="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2" name="Freeform 241"/>
            <p:cNvSpPr>
              <a:spLocks/>
            </p:cNvSpPr>
            <p:nvPr/>
          </p:nvSpPr>
          <p:spPr bwMode="auto">
            <a:xfrm>
              <a:off x="3022" y="1439"/>
              <a:ext cx="161" cy="69"/>
            </a:xfrm>
            <a:custGeom>
              <a:avLst/>
              <a:gdLst>
                <a:gd name="T0" fmla="*/ 84 w 161"/>
                <a:gd name="T1" fmla="*/ 2 h 69"/>
                <a:gd name="T2" fmla="*/ 69 w 161"/>
                <a:gd name="T3" fmla="*/ 0 h 69"/>
                <a:gd name="T4" fmla="*/ 53 w 161"/>
                <a:gd name="T5" fmla="*/ 2 h 69"/>
                <a:gd name="T6" fmla="*/ 39 w 161"/>
                <a:gd name="T7" fmla="*/ 2 h 69"/>
                <a:gd name="T8" fmla="*/ 27 w 161"/>
                <a:gd name="T9" fmla="*/ 5 h 69"/>
                <a:gd name="T10" fmla="*/ 17 w 161"/>
                <a:gd name="T11" fmla="*/ 9 h 69"/>
                <a:gd name="T12" fmla="*/ 7 w 161"/>
                <a:gd name="T13" fmla="*/ 14 h 69"/>
                <a:gd name="T14" fmla="*/ 3 w 161"/>
                <a:gd name="T15" fmla="*/ 19 h 69"/>
                <a:gd name="T16" fmla="*/ 0 w 161"/>
                <a:gd name="T17" fmla="*/ 26 h 69"/>
                <a:gd name="T18" fmla="*/ 0 w 161"/>
                <a:gd name="T19" fmla="*/ 33 h 69"/>
                <a:gd name="T20" fmla="*/ 3 w 161"/>
                <a:gd name="T21" fmla="*/ 41 h 69"/>
                <a:gd name="T22" fmla="*/ 11 w 161"/>
                <a:gd name="T23" fmla="*/ 48 h 69"/>
                <a:gd name="T24" fmla="*/ 21 w 161"/>
                <a:gd name="T25" fmla="*/ 53 h 69"/>
                <a:gd name="T26" fmla="*/ 31 w 161"/>
                <a:gd name="T27" fmla="*/ 58 h 69"/>
                <a:gd name="T28" fmla="*/ 45 w 161"/>
                <a:gd name="T29" fmla="*/ 63 h 69"/>
                <a:gd name="T30" fmla="*/ 61 w 161"/>
                <a:gd name="T31" fmla="*/ 67 h 69"/>
                <a:gd name="T32" fmla="*/ 76 w 161"/>
                <a:gd name="T33" fmla="*/ 69 h 69"/>
                <a:gd name="T34" fmla="*/ 92 w 161"/>
                <a:gd name="T35" fmla="*/ 69 h 69"/>
                <a:gd name="T36" fmla="*/ 108 w 161"/>
                <a:gd name="T37" fmla="*/ 69 h 69"/>
                <a:gd name="T38" fmla="*/ 122 w 161"/>
                <a:gd name="T39" fmla="*/ 67 h 69"/>
                <a:gd name="T40" fmla="*/ 136 w 161"/>
                <a:gd name="T41" fmla="*/ 63 h 69"/>
                <a:gd name="T42" fmla="*/ 146 w 161"/>
                <a:gd name="T43" fmla="*/ 60 h 69"/>
                <a:gd name="T44" fmla="*/ 153 w 161"/>
                <a:gd name="T45" fmla="*/ 56 h 69"/>
                <a:gd name="T46" fmla="*/ 159 w 161"/>
                <a:gd name="T47" fmla="*/ 51 h 69"/>
                <a:gd name="T48" fmla="*/ 161 w 161"/>
                <a:gd name="T49" fmla="*/ 44 h 69"/>
                <a:gd name="T50" fmla="*/ 161 w 161"/>
                <a:gd name="T51" fmla="*/ 37 h 69"/>
                <a:gd name="T52" fmla="*/ 157 w 161"/>
                <a:gd name="T53" fmla="*/ 30 h 69"/>
                <a:gd name="T54" fmla="*/ 149 w 161"/>
                <a:gd name="T55" fmla="*/ 23 h 69"/>
                <a:gd name="T56" fmla="*/ 142 w 161"/>
                <a:gd name="T57" fmla="*/ 18 h 69"/>
                <a:gd name="T58" fmla="*/ 130 w 161"/>
                <a:gd name="T59" fmla="*/ 12 h 69"/>
                <a:gd name="T60" fmla="*/ 116 w 161"/>
                <a:gd name="T61" fmla="*/ 7 h 69"/>
                <a:gd name="T62" fmla="*/ 100 w 161"/>
                <a:gd name="T63" fmla="*/ 3 h 69"/>
                <a:gd name="T64" fmla="*/ 84 w 161"/>
                <a:gd name="T65" fmla="*/ 2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9">
                  <a:moveTo>
                    <a:pt x="84" y="2"/>
                  </a:moveTo>
                  <a:lnTo>
                    <a:pt x="69" y="0"/>
                  </a:lnTo>
                  <a:lnTo>
                    <a:pt x="53" y="2"/>
                  </a:lnTo>
                  <a:lnTo>
                    <a:pt x="39" y="2"/>
                  </a:lnTo>
                  <a:lnTo>
                    <a:pt x="27" y="5"/>
                  </a:lnTo>
                  <a:lnTo>
                    <a:pt x="17" y="9"/>
                  </a:lnTo>
                  <a:lnTo>
                    <a:pt x="7" y="14"/>
                  </a:lnTo>
                  <a:lnTo>
                    <a:pt x="3" y="19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3" y="41"/>
                  </a:lnTo>
                  <a:lnTo>
                    <a:pt x="11" y="48"/>
                  </a:lnTo>
                  <a:lnTo>
                    <a:pt x="21" y="53"/>
                  </a:lnTo>
                  <a:lnTo>
                    <a:pt x="31" y="58"/>
                  </a:lnTo>
                  <a:lnTo>
                    <a:pt x="45" y="63"/>
                  </a:lnTo>
                  <a:lnTo>
                    <a:pt x="61" y="67"/>
                  </a:lnTo>
                  <a:lnTo>
                    <a:pt x="76" y="69"/>
                  </a:lnTo>
                  <a:lnTo>
                    <a:pt x="92" y="69"/>
                  </a:lnTo>
                  <a:lnTo>
                    <a:pt x="108" y="69"/>
                  </a:lnTo>
                  <a:lnTo>
                    <a:pt x="122" y="67"/>
                  </a:lnTo>
                  <a:lnTo>
                    <a:pt x="136" y="63"/>
                  </a:lnTo>
                  <a:lnTo>
                    <a:pt x="146" y="60"/>
                  </a:lnTo>
                  <a:lnTo>
                    <a:pt x="153" y="56"/>
                  </a:lnTo>
                  <a:lnTo>
                    <a:pt x="159" y="51"/>
                  </a:lnTo>
                  <a:lnTo>
                    <a:pt x="161" y="44"/>
                  </a:lnTo>
                  <a:lnTo>
                    <a:pt x="161" y="37"/>
                  </a:lnTo>
                  <a:lnTo>
                    <a:pt x="157" y="30"/>
                  </a:lnTo>
                  <a:lnTo>
                    <a:pt x="149" y="23"/>
                  </a:lnTo>
                  <a:lnTo>
                    <a:pt x="142" y="18"/>
                  </a:lnTo>
                  <a:lnTo>
                    <a:pt x="130" y="12"/>
                  </a:lnTo>
                  <a:lnTo>
                    <a:pt x="116" y="7"/>
                  </a:lnTo>
                  <a:lnTo>
                    <a:pt x="100" y="3"/>
                  </a:lnTo>
                  <a:lnTo>
                    <a:pt x="84" y="2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" name="Freeform 242"/>
            <p:cNvSpPr>
              <a:spLocks/>
            </p:cNvSpPr>
            <p:nvPr/>
          </p:nvSpPr>
          <p:spPr bwMode="auto">
            <a:xfrm>
              <a:off x="3016" y="1432"/>
              <a:ext cx="90" cy="33"/>
            </a:xfrm>
            <a:custGeom>
              <a:avLst/>
              <a:gdLst>
                <a:gd name="T0" fmla="*/ 11 w 90"/>
                <a:gd name="T1" fmla="*/ 33 h 33"/>
                <a:gd name="T2" fmla="*/ 11 w 90"/>
                <a:gd name="T3" fmla="*/ 33 h 33"/>
                <a:gd name="T4" fmla="*/ 15 w 90"/>
                <a:gd name="T5" fmla="*/ 28 h 33"/>
                <a:gd name="T6" fmla="*/ 17 w 90"/>
                <a:gd name="T7" fmla="*/ 26 h 33"/>
                <a:gd name="T8" fmla="*/ 25 w 90"/>
                <a:gd name="T9" fmla="*/ 21 h 33"/>
                <a:gd name="T10" fmla="*/ 35 w 90"/>
                <a:gd name="T11" fmla="*/ 18 h 33"/>
                <a:gd name="T12" fmla="*/ 45 w 90"/>
                <a:gd name="T13" fmla="*/ 14 h 33"/>
                <a:gd name="T14" fmla="*/ 59 w 90"/>
                <a:gd name="T15" fmla="*/ 14 h 33"/>
                <a:gd name="T16" fmla="*/ 75 w 90"/>
                <a:gd name="T17" fmla="*/ 14 h 33"/>
                <a:gd name="T18" fmla="*/ 90 w 90"/>
                <a:gd name="T19" fmla="*/ 14 h 33"/>
                <a:gd name="T20" fmla="*/ 90 w 90"/>
                <a:gd name="T21" fmla="*/ 3 h 33"/>
                <a:gd name="T22" fmla="*/ 75 w 90"/>
                <a:gd name="T23" fmla="*/ 0 h 33"/>
                <a:gd name="T24" fmla="*/ 59 w 90"/>
                <a:gd name="T25" fmla="*/ 3 h 33"/>
                <a:gd name="T26" fmla="*/ 45 w 90"/>
                <a:gd name="T27" fmla="*/ 3 h 33"/>
                <a:gd name="T28" fmla="*/ 31 w 90"/>
                <a:gd name="T29" fmla="*/ 7 h 33"/>
                <a:gd name="T30" fmla="*/ 21 w 90"/>
                <a:gd name="T31" fmla="*/ 10 h 33"/>
                <a:gd name="T32" fmla="*/ 9 w 90"/>
                <a:gd name="T33" fmla="*/ 16 h 33"/>
                <a:gd name="T34" fmla="*/ 4 w 90"/>
                <a:gd name="T35" fmla="*/ 25 h 33"/>
                <a:gd name="T36" fmla="*/ 0 w 90"/>
                <a:gd name="T37" fmla="*/ 33 h 33"/>
                <a:gd name="T38" fmla="*/ 0 w 90"/>
                <a:gd name="T39" fmla="*/ 33 h 33"/>
                <a:gd name="T40" fmla="*/ 11 w 90"/>
                <a:gd name="T41" fmla="*/ 33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0" h="33">
                  <a:moveTo>
                    <a:pt x="11" y="33"/>
                  </a:moveTo>
                  <a:lnTo>
                    <a:pt x="11" y="33"/>
                  </a:lnTo>
                  <a:lnTo>
                    <a:pt x="15" y="28"/>
                  </a:lnTo>
                  <a:lnTo>
                    <a:pt x="17" y="26"/>
                  </a:lnTo>
                  <a:lnTo>
                    <a:pt x="25" y="21"/>
                  </a:lnTo>
                  <a:lnTo>
                    <a:pt x="35" y="18"/>
                  </a:lnTo>
                  <a:lnTo>
                    <a:pt x="45" y="14"/>
                  </a:lnTo>
                  <a:lnTo>
                    <a:pt x="59" y="14"/>
                  </a:lnTo>
                  <a:lnTo>
                    <a:pt x="75" y="14"/>
                  </a:lnTo>
                  <a:lnTo>
                    <a:pt x="90" y="14"/>
                  </a:lnTo>
                  <a:lnTo>
                    <a:pt x="90" y="3"/>
                  </a:lnTo>
                  <a:lnTo>
                    <a:pt x="75" y="0"/>
                  </a:lnTo>
                  <a:lnTo>
                    <a:pt x="59" y="3"/>
                  </a:lnTo>
                  <a:lnTo>
                    <a:pt x="45" y="3"/>
                  </a:lnTo>
                  <a:lnTo>
                    <a:pt x="31" y="7"/>
                  </a:lnTo>
                  <a:lnTo>
                    <a:pt x="21" y="10"/>
                  </a:lnTo>
                  <a:lnTo>
                    <a:pt x="9" y="16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1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" name="Freeform 243"/>
            <p:cNvSpPr>
              <a:spLocks/>
            </p:cNvSpPr>
            <p:nvPr/>
          </p:nvSpPr>
          <p:spPr bwMode="auto">
            <a:xfrm>
              <a:off x="3016" y="1465"/>
              <a:ext cx="82" cy="48"/>
            </a:xfrm>
            <a:custGeom>
              <a:avLst/>
              <a:gdLst>
                <a:gd name="T0" fmla="*/ 82 w 82"/>
                <a:gd name="T1" fmla="*/ 37 h 48"/>
                <a:gd name="T2" fmla="*/ 82 w 82"/>
                <a:gd name="T3" fmla="*/ 37 h 48"/>
                <a:gd name="T4" fmla="*/ 67 w 82"/>
                <a:gd name="T5" fmla="*/ 36 h 48"/>
                <a:gd name="T6" fmla="*/ 53 w 82"/>
                <a:gd name="T7" fmla="*/ 32 h 48"/>
                <a:gd name="T8" fmla="*/ 39 w 82"/>
                <a:gd name="T9" fmla="*/ 27 h 48"/>
                <a:gd name="T10" fmla="*/ 31 w 82"/>
                <a:gd name="T11" fmla="*/ 22 h 48"/>
                <a:gd name="T12" fmla="*/ 21 w 82"/>
                <a:gd name="T13" fmla="*/ 16 h 48"/>
                <a:gd name="T14" fmla="*/ 15 w 82"/>
                <a:gd name="T15" fmla="*/ 11 h 48"/>
                <a:gd name="T16" fmla="*/ 11 w 82"/>
                <a:gd name="T17" fmla="*/ 7 h 48"/>
                <a:gd name="T18" fmla="*/ 11 w 82"/>
                <a:gd name="T19" fmla="*/ 0 h 48"/>
                <a:gd name="T20" fmla="*/ 0 w 82"/>
                <a:gd name="T21" fmla="*/ 0 h 48"/>
                <a:gd name="T22" fmla="*/ 0 w 82"/>
                <a:gd name="T23" fmla="*/ 7 h 48"/>
                <a:gd name="T24" fmla="*/ 4 w 82"/>
                <a:gd name="T25" fmla="*/ 18 h 48"/>
                <a:gd name="T26" fmla="*/ 13 w 82"/>
                <a:gd name="T27" fmla="*/ 27 h 48"/>
                <a:gd name="T28" fmla="*/ 23 w 82"/>
                <a:gd name="T29" fmla="*/ 32 h 48"/>
                <a:gd name="T30" fmla="*/ 35 w 82"/>
                <a:gd name="T31" fmla="*/ 37 h 48"/>
                <a:gd name="T32" fmla="*/ 49 w 82"/>
                <a:gd name="T33" fmla="*/ 43 h 48"/>
                <a:gd name="T34" fmla="*/ 67 w 82"/>
                <a:gd name="T35" fmla="*/ 46 h 48"/>
                <a:gd name="T36" fmla="*/ 82 w 82"/>
                <a:gd name="T37" fmla="*/ 48 h 48"/>
                <a:gd name="T38" fmla="*/ 82 w 82"/>
                <a:gd name="T39" fmla="*/ 48 h 48"/>
                <a:gd name="T40" fmla="*/ 82 w 82"/>
                <a:gd name="T41" fmla="*/ 37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" h="48">
                  <a:moveTo>
                    <a:pt x="82" y="37"/>
                  </a:moveTo>
                  <a:lnTo>
                    <a:pt x="82" y="37"/>
                  </a:lnTo>
                  <a:lnTo>
                    <a:pt x="67" y="36"/>
                  </a:lnTo>
                  <a:lnTo>
                    <a:pt x="53" y="32"/>
                  </a:lnTo>
                  <a:lnTo>
                    <a:pt x="39" y="27"/>
                  </a:lnTo>
                  <a:lnTo>
                    <a:pt x="31" y="22"/>
                  </a:lnTo>
                  <a:lnTo>
                    <a:pt x="21" y="16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3" y="27"/>
                  </a:lnTo>
                  <a:lnTo>
                    <a:pt x="23" y="32"/>
                  </a:lnTo>
                  <a:lnTo>
                    <a:pt x="35" y="37"/>
                  </a:lnTo>
                  <a:lnTo>
                    <a:pt x="49" y="43"/>
                  </a:lnTo>
                  <a:lnTo>
                    <a:pt x="67" y="46"/>
                  </a:lnTo>
                  <a:lnTo>
                    <a:pt x="82" y="48"/>
                  </a:lnTo>
                  <a:lnTo>
                    <a:pt x="82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5" name="Freeform 244"/>
            <p:cNvSpPr>
              <a:spLocks/>
            </p:cNvSpPr>
            <p:nvPr/>
          </p:nvSpPr>
          <p:spPr bwMode="auto">
            <a:xfrm>
              <a:off x="3098" y="1483"/>
              <a:ext cx="91" cy="32"/>
            </a:xfrm>
            <a:custGeom>
              <a:avLst/>
              <a:gdLst>
                <a:gd name="T0" fmla="*/ 79 w 91"/>
                <a:gd name="T1" fmla="*/ 0 h 32"/>
                <a:gd name="T2" fmla="*/ 79 w 91"/>
                <a:gd name="T3" fmla="*/ 0 h 32"/>
                <a:gd name="T4" fmla="*/ 77 w 91"/>
                <a:gd name="T5" fmla="*/ 5 h 32"/>
                <a:gd name="T6" fmla="*/ 73 w 91"/>
                <a:gd name="T7" fmla="*/ 7 h 32"/>
                <a:gd name="T8" fmla="*/ 68 w 91"/>
                <a:gd name="T9" fmla="*/ 11 h 32"/>
                <a:gd name="T10" fmla="*/ 58 w 91"/>
                <a:gd name="T11" fmla="*/ 14 h 32"/>
                <a:gd name="T12" fmla="*/ 46 w 91"/>
                <a:gd name="T13" fmla="*/ 18 h 32"/>
                <a:gd name="T14" fmla="*/ 32 w 91"/>
                <a:gd name="T15" fmla="*/ 19 h 32"/>
                <a:gd name="T16" fmla="*/ 16 w 91"/>
                <a:gd name="T17" fmla="*/ 18 h 32"/>
                <a:gd name="T18" fmla="*/ 0 w 91"/>
                <a:gd name="T19" fmla="*/ 19 h 32"/>
                <a:gd name="T20" fmla="*/ 0 w 91"/>
                <a:gd name="T21" fmla="*/ 30 h 32"/>
                <a:gd name="T22" fmla="*/ 16 w 91"/>
                <a:gd name="T23" fmla="*/ 32 h 32"/>
                <a:gd name="T24" fmla="*/ 32 w 91"/>
                <a:gd name="T25" fmla="*/ 30 h 32"/>
                <a:gd name="T26" fmla="*/ 46 w 91"/>
                <a:gd name="T27" fmla="*/ 28 h 32"/>
                <a:gd name="T28" fmla="*/ 62 w 91"/>
                <a:gd name="T29" fmla="*/ 25 h 32"/>
                <a:gd name="T30" fmla="*/ 71 w 91"/>
                <a:gd name="T31" fmla="*/ 21 h 32"/>
                <a:gd name="T32" fmla="*/ 81 w 91"/>
                <a:gd name="T33" fmla="*/ 18 h 32"/>
                <a:gd name="T34" fmla="*/ 89 w 91"/>
                <a:gd name="T35" fmla="*/ 9 h 32"/>
                <a:gd name="T36" fmla="*/ 91 w 91"/>
                <a:gd name="T37" fmla="*/ 0 h 32"/>
                <a:gd name="T38" fmla="*/ 91 w 91"/>
                <a:gd name="T39" fmla="*/ 0 h 32"/>
                <a:gd name="T40" fmla="*/ 79 w 91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2">
                  <a:moveTo>
                    <a:pt x="79" y="0"/>
                  </a:moveTo>
                  <a:lnTo>
                    <a:pt x="79" y="0"/>
                  </a:lnTo>
                  <a:lnTo>
                    <a:pt x="77" y="5"/>
                  </a:lnTo>
                  <a:lnTo>
                    <a:pt x="73" y="7"/>
                  </a:lnTo>
                  <a:lnTo>
                    <a:pt x="68" y="11"/>
                  </a:lnTo>
                  <a:lnTo>
                    <a:pt x="58" y="14"/>
                  </a:lnTo>
                  <a:lnTo>
                    <a:pt x="46" y="18"/>
                  </a:lnTo>
                  <a:lnTo>
                    <a:pt x="32" y="19"/>
                  </a:lnTo>
                  <a:lnTo>
                    <a:pt x="16" y="1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16" y="32"/>
                  </a:lnTo>
                  <a:lnTo>
                    <a:pt x="32" y="30"/>
                  </a:lnTo>
                  <a:lnTo>
                    <a:pt x="46" y="28"/>
                  </a:lnTo>
                  <a:lnTo>
                    <a:pt x="62" y="25"/>
                  </a:lnTo>
                  <a:lnTo>
                    <a:pt x="71" y="21"/>
                  </a:lnTo>
                  <a:lnTo>
                    <a:pt x="81" y="18"/>
                  </a:lnTo>
                  <a:lnTo>
                    <a:pt x="89" y="9"/>
                  </a:lnTo>
                  <a:lnTo>
                    <a:pt x="91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6" name="Freeform 245"/>
            <p:cNvSpPr>
              <a:spLocks/>
            </p:cNvSpPr>
            <p:nvPr/>
          </p:nvSpPr>
          <p:spPr bwMode="auto">
            <a:xfrm>
              <a:off x="3106" y="1435"/>
              <a:ext cx="83" cy="48"/>
            </a:xfrm>
            <a:custGeom>
              <a:avLst/>
              <a:gdLst>
                <a:gd name="T0" fmla="*/ 0 w 83"/>
                <a:gd name="T1" fmla="*/ 11 h 48"/>
                <a:gd name="T2" fmla="*/ 0 w 83"/>
                <a:gd name="T3" fmla="*/ 11 h 48"/>
                <a:gd name="T4" fmla="*/ 16 w 83"/>
                <a:gd name="T5" fmla="*/ 13 h 48"/>
                <a:gd name="T6" fmla="*/ 30 w 83"/>
                <a:gd name="T7" fmla="*/ 16 h 48"/>
                <a:gd name="T8" fmla="*/ 44 w 83"/>
                <a:gd name="T9" fmla="*/ 22 h 48"/>
                <a:gd name="T10" fmla="*/ 54 w 83"/>
                <a:gd name="T11" fmla="*/ 27 h 48"/>
                <a:gd name="T12" fmla="*/ 62 w 83"/>
                <a:gd name="T13" fmla="*/ 32 h 48"/>
                <a:gd name="T14" fmla="*/ 67 w 83"/>
                <a:gd name="T15" fmla="*/ 37 h 48"/>
                <a:gd name="T16" fmla="*/ 71 w 83"/>
                <a:gd name="T17" fmla="*/ 41 h 48"/>
                <a:gd name="T18" fmla="*/ 71 w 83"/>
                <a:gd name="T19" fmla="*/ 48 h 48"/>
                <a:gd name="T20" fmla="*/ 83 w 83"/>
                <a:gd name="T21" fmla="*/ 48 h 48"/>
                <a:gd name="T22" fmla="*/ 83 w 83"/>
                <a:gd name="T23" fmla="*/ 41 h 48"/>
                <a:gd name="T24" fmla="*/ 79 w 83"/>
                <a:gd name="T25" fmla="*/ 30 h 48"/>
                <a:gd name="T26" fmla="*/ 69 w 83"/>
                <a:gd name="T27" fmla="*/ 22 h 48"/>
                <a:gd name="T28" fmla="*/ 62 w 83"/>
                <a:gd name="T29" fmla="*/ 16 h 48"/>
                <a:gd name="T30" fmla="*/ 48 w 83"/>
                <a:gd name="T31" fmla="*/ 11 h 48"/>
                <a:gd name="T32" fmla="*/ 34 w 83"/>
                <a:gd name="T33" fmla="*/ 6 h 48"/>
                <a:gd name="T34" fmla="*/ 16 w 83"/>
                <a:gd name="T35" fmla="*/ 2 h 48"/>
                <a:gd name="T36" fmla="*/ 0 w 83"/>
                <a:gd name="T37" fmla="*/ 0 h 48"/>
                <a:gd name="T38" fmla="*/ 0 w 83"/>
                <a:gd name="T39" fmla="*/ 0 h 48"/>
                <a:gd name="T40" fmla="*/ 0 w 83"/>
                <a:gd name="T41" fmla="*/ 1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48">
                  <a:moveTo>
                    <a:pt x="0" y="11"/>
                  </a:moveTo>
                  <a:lnTo>
                    <a:pt x="0" y="11"/>
                  </a:lnTo>
                  <a:lnTo>
                    <a:pt x="16" y="13"/>
                  </a:lnTo>
                  <a:lnTo>
                    <a:pt x="30" y="16"/>
                  </a:lnTo>
                  <a:lnTo>
                    <a:pt x="44" y="22"/>
                  </a:lnTo>
                  <a:lnTo>
                    <a:pt x="54" y="27"/>
                  </a:lnTo>
                  <a:lnTo>
                    <a:pt x="62" y="32"/>
                  </a:lnTo>
                  <a:lnTo>
                    <a:pt x="67" y="37"/>
                  </a:lnTo>
                  <a:lnTo>
                    <a:pt x="71" y="41"/>
                  </a:lnTo>
                  <a:lnTo>
                    <a:pt x="71" y="48"/>
                  </a:lnTo>
                  <a:lnTo>
                    <a:pt x="83" y="48"/>
                  </a:lnTo>
                  <a:lnTo>
                    <a:pt x="83" y="41"/>
                  </a:lnTo>
                  <a:lnTo>
                    <a:pt x="79" y="30"/>
                  </a:lnTo>
                  <a:lnTo>
                    <a:pt x="69" y="22"/>
                  </a:lnTo>
                  <a:lnTo>
                    <a:pt x="62" y="16"/>
                  </a:lnTo>
                  <a:lnTo>
                    <a:pt x="48" y="11"/>
                  </a:lnTo>
                  <a:lnTo>
                    <a:pt x="34" y="6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7" name="Freeform 246"/>
            <p:cNvSpPr>
              <a:spLocks/>
            </p:cNvSpPr>
            <p:nvPr/>
          </p:nvSpPr>
          <p:spPr bwMode="auto">
            <a:xfrm>
              <a:off x="3527" y="1640"/>
              <a:ext cx="92" cy="138"/>
            </a:xfrm>
            <a:custGeom>
              <a:avLst/>
              <a:gdLst>
                <a:gd name="T0" fmla="*/ 11 w 92"/>
                <a:gd name="T1" fmla="*/ 57 h 138"/>
                <a:gd name="T2" fmla="*/ 1 w 92"/>
                <a:gd name="T3" fmla="*/ 83 h 138"/>
                <a:gd name="T4" fmla="*/ 0 w 92"/>
                <a:gd name="T5" fmla="*/ 108 h 138"/>
                <a:gd name="T6" fmla="*/ 3 w 92"/>
                <a:gd name="T7" fmla="*/ 125 h 138"/>
                <a:gd name="T8" fmla="*/ 15 w 92"/>
                <a:gd name="T9" fmla="*/ 136 h 138"/>
                <a:gd name="T10" fmla="*/ 23 w 92"/>
                <a:gd name="T11" fmla="*/ 138 h 138"/>
                <a:gd name="T12" fmla="*/ 31 w 92"/>
                <a:gd name="T13" fmla="*/ 136 h 138"/>
                <a:gd name="T14" fmla="*/ 41 w 92"/>
                <a:gd name="T15" fmla="*/ 131 h 138"/>
                <a:gd name="T16" fmla="*/ 49 w 92"/>
                <a:gd name="T17" fmla="*/ 125 h 138"/>
                <a:gd name="T18" fmla="*/ 59 w 92"/>
                <a:gd name="T19" fmla="*/ 117 h 138"/>
                <a:gd name="T20" fmla="*/ 67 w 92"/>
                <a:gd name="T21" fmla="*/ 106 h 138"/>
                <a:gd name="T22" fmla="*/ 74 w 92"/>
                <a:gd name="T23" fmla="*/ 95 h 138"/>
                <a:gd name="T24" fmla="*/ 80 w 92"/>
                <a:gd name="T25" fmla="*/ 81 h 138"/>
                <a:gd name="T26" fmla="*/ 90 w 92"/>
                <a:gd name="T27" fmla="*/ 55 h 138"/>
                <a:gd name="T28" fmla="*/ 92 w 92"/>
                <a:gd name="T29" fmla="*/ 30 h 138"/>
                <a:gd name="T30" fmla="*/ 88 w 92"/>
                <a:gd name="T31" fmla="*/ 12 h 138"/>
                <a:gd name="T32" fmla="*/ 76 w 92"/>
                <a:gd name="T33" fmla="*/ 2 h 138"/>
                <a:gd name="T34" fmla="*/ 69 w 92"/>
                <a:gd name="T35" fmla="*/ 0 h 138"/>
                <a:gd name="T36" fmla="*/ 61 w 92"/>
                <a:gd name="T37" fmla="*/ 2 h 138"/>
                <a:gd name="T38" fmla="*/ 53 w 92"/>
                <a:gd name="T39" fmla="*/ 7 h 138"/>
                <a:gd name="T40" fmla="*/ 45 w 92"/>
                <a:gd name="T41" fmla="*/ 12 h 138"/>
                <a:gd name="T42" fmla="*/ 35 w 92"/>
                <a:gd name="T43" fmla="*/ 21 h 138"/>
                <a:gd name="T44" fmla="*/ 27 w 92"/>
                <a:gd name="T45" fmla="*/ 32 h 138"/>
                <a:gd name="T46" fmla="*/ 19 w 92"/>
                <a:gd name="T47" fmla="*/ 42 h 138"/>
                <a:gd name="T48" fmla="*/ 11 w 92"/>
                <a:gd name="T49" fmla="*/ 57 h 1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2" h="138">
                  <a:moveTo>
                    <a:pt x="11" y="57"/>
                  </a:moveTo>
                  <a:lnTo>
                    <a:pt x="1" y="83"/>
                  </a:lnTo>
                  <a:lnTo>
                    <a:pt x="0" y="108"/>
                  </a:lnTo>
                  <a:lnTo>
                    <a:pt x="3" y="125"/>
                  </a:lnTo>
                  <a:lnTo>
                    <a:pt x="15" y="136"/>
                  </a:lnTo>
                  <a:lnTo>
                    <a:pt x="23" y="138"/>
                  </a:lnTo>
                  <a:lnTo>
                    <a:pt x="31" y="136"/>
                  </a:lnTo>
                  <a:lnTo>
                    <a:pt x="41" y="131"/>
                  </a:lnTo>
                  <a:lnTo>
                    <a:pt x="49" y="125"/>
                  </a:lnTo>
                  <a:lnTo>
                    <a:pt x="59" y="117"/>
                  </a:lnTo>
                  <a:lnTo>
                    <a:pt x="67" y="106"/>
                  </a:lnTo>
                  <a:lnTo>
                    <a:pt x="74" y="95"/>
                  </a:lnTo>
                  <a:lnTo>
                    <a:pt x="80" y="81"/>
                  </a:lnTo>
                  <a:lnTo>
                    <a:pt x="90" y="55"/>
                  </a:lnTo>
                  <a:lnTo>
                    <a:pt x="92" y="30"/>
                  </a:lnTo>
                  <a:lnTo>
                    <a:pt x="88" y="12"/>
                  </a:lnTo>
                  <a:lnTo>
                    <a:pt x="76" y="2"/>
                  </a:lnTo>
                  <a:lnTo>
                    <a:pt x="69" y="0"/>
                  </a:lnTo>
                  <a:lnTo>
                    <a:pt x="61" y="2"/>
                  </a:lnTo>
                  <a:lnTo>
                    <a:pt x="53" y="7"/>
                  </a:lnTo>
                  <a:lnTo>
                    <a:pt x="45" y="12"/>
                  </a:lnTo>
                  <a:lnTo>
                    <a:pt x="35" y="21"/>
                  </a:lnTo>
                  <a:lnTo>
                    <a:pt x="27" y="32"/>
                  </a:lnTo>
                  <a:lnTo>
                    <a:pt x="19" y="42"/>
                  </a:lnTo>
                  <a:lnTo>
                    <a:pt x="11" y="5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8" name="Freeform 247"/>
            <p:cNvSpPr>
              <a:spLocks/>
            </p:cNvSpPr>
            <p:nvPr/>
          </p:nvSpPr>
          <p:spPr bwMode="auto">
            <a:xfrm>
              <a:off x="3519" y="1695"/>
              <a:ext cx="25" cy="86"/>
            </a:xfrm>
            <a:custGeom>
              <a:avLst/>
              <a:gdLst>
                <a:gd name="T0" fmla="*/ 25 w 25"/>
                <a:gd name="T1" fmla="*/ 76 h 86"/>
                <a:gd name="T2" fmla="*/ 25 w 25"/>
                <a:gd name="T3" fmla="*/ 76 h 86"/>
                <a:gd name="T4" fmla="*/ 17 w 25"/>
                <a:gd name="T5" fmla="*/ 69 h 86"/>
                <a:gd name="T6" fmla="*/ 15 w 25"/>
                <a:gd name="T7" fmla="*/ 53 h 86"/>
                <a:gd name="T8" fmla="*/ 15 w 25"/>
                <a:gd name="T9" fmla="*/ 28 h 86"/>
                <a:gd name="T10" fmla="*/ 25 w 25"/>
                <a:gd name="T11" fmla="*/ 3 h 86"/>
                <a:gd name="T12" fmla="*/ 13 w 25"/>
                <a:gd name="T13" fmla="*/ 0 h 86"/>
                <a:gd name="T14" fmla="*/ 4 w 25"/>
                <a:gd name="T15" fmla="*/ 28 h 86"/>
                <a:gd name="T16" fmla="*/ 0 w 25"/>
                <a:gd name="T17" fmla="*/ 53 h 86"/>
                <a:gd name="T18" fmla="*/ 6 w 25"/>
                <a:gd name="T19" fmla="*/ 72 h 86"/>
                <a:gd name="T20" fmla="*/ 21 w 25"/>
                <a:gd name="T21" fmla="*/ 86 h 86"/>
                <a:gd name="T22" fmla="*/ 21 w 25"/>
                <a:gd name="T23" fmla="*/ 86 h 86"/>
                <a:gd name="T24" fmla="*/ 25 w 25"/>
                <a:gd name="T25" fmla="*/ 76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86">
                  <a:moveTo>
                    <a:pt x="25" y="76"/>
                  </a:moveTo>
                  <a:lnTo>
                    <a:pt x="25" y="76"/>
                  </a:lnTo>
                  <a:lnTo>
                    <a:pt x="17" y="69"/>
                  </a:lnTo>
                  <a:lnTo>
                    <a:pt x="15" y="53"/>
                  </a:lnTo>
                  <a:lnTo>
                    <a:pt x="15" y="28"/>
                  </a:lnTo>
                  <a:lnTo>
                    <a:pt x="25" y="3"/>
                  </a:lnTo>
                  <a:lnTo>
                    <a:pt x="13" y="0"/>
                  </a:lnTo>
                  <a:lnTo>
                    <a:pt x="4" y="28"/>
                  </a:lnTo>
                  <a:lnTo>
                    <a:pt x="0" y="53"/>
                  </a:lnTo>
                  <a:lnTo>
                    <a:pt x="6" y="72"/>
                  </a:lnTo>
                  <a:lnTo>
                    <a:pt x="21" y="86"/>
                  </a:lnTo>
                  <a:lnTo>
                    <a:pt x="25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9" name="Freeform 248"/>
            <p:cNvSpPr>
              <a:spLocks/>
            </p:cNvSpPr>
            <p:nvPr/>
          </p:nvSpPr>
          <p:spPr bwMode="auto">
            <a:xfrm>
              <a:off x="3540" y="1719"/>
              <a:ext cx="73" cy="66"/>
            </a:xfrm>
            <a:custGeom>
              <a:avLst/>
              <a:gdLst>
                <a:gd name="T0" fmla="*/ 61 w 73"/>
                <a:gd name="T1" fmla="*/ 0 h 66"/>
                <a:gd name="T2" fmla="*/ 61 w 73"/>
                <a:gd name="T3" fmla="*/ 0 h 66"/>
                <a:gd name="T4" fmla="*/ 56 w 73"/>
                <a:gd name="T5" fmla="*/ 15 h 66"/>
                <a:gd name="T6" fmla="*/ 48 w 73"/>
                <a:gd name="T7" fmla="*/ 23 h 66"/>
                <a:gd name="T8" fmla="*/ 40 w 73"/>
                <a:gd name="T9" fmla="*/ 34 h 66"/>
                <a:gd name="T10" fmla="*/ 32 w 73"/>
                <a:gd name="T11" fmla="*/ 43 h 66"/>
                <a:gd name="T12" fmla="*/ 24 w 73"/>
                <a:gd name="T13" fmla="*/ 46 h 66"/>
                <a:gd name="T14" fmla="*/ 16 w 73"/>
                <a:gd name="T15" fmla="*/ 52 h 66"/>
                <a:gd name="T16" fmla="*/ 10 w 73"/>
                <a:gd name="T17" fmla="*/ 52 h 66"/>
                <a:gd name="T18" fmla="*/ 4 w 73"/>
                <a:gd name="T19" fmla="*/ 52 h 66"/>
                <a:gd name="T20" fmla="*/ 0 w 73"/>
                <a:gd name="T21" fmla="*/ 62 h 66"/>
                <a:gd name="T22" fmla="*/ 10 w 73"/>
                <a:gd name="T23" fmla="*/ 66 h 66"/>
                <a:gd name="T24" fmla="*/ 20 w 73"/>
                <a:gd name="T25" fmla="*/ 62 h 66"/>
                <a:gd name="T26" fmla="*/ 32 w 73"/>
                <a:gd name="T27" fmla="*/ 57 h 66"/>
                <a:gd name="T28" fmla="*/ 40 w 73"/>
                <a:gd name="T29" fmla="*/ 50 h 66"/>
                <a:gd name="T30" fmla="*/ 52 w 73"/>
                <a:gd name="T31" fmla="*/ 41 h 66"/>
                <a:gd name="T32" fmla="*/ 60 w 73"/>
                <a:gd name="T33" fmla="*/ 30 h 66"/>
                <a:gd name="T34" fmla="*/ 67 w 73"/>
                <a:gd name="T35" fmla="*/ 18 h 66"/>
                <a:gd name="T36" fmla="*/ 73 w 73"/>
                <a:gd name="T37" fmla="*/ 4 h 66"/>
                <a:gd name="T38" fmla="*/ 73 w 73"/>
                <a:gd name="T39" fmla="*/ 4 h 66"/>
                <a:gd name="T40" fmla="*/ 61 w 73"/>
                <a:gd name="T41" fmla="*/ 0 h 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3" h="66">
                  <a:moveTo>
                    <a:pt x="61" y="0"/>
                  </a:moveTo>
                  <a:lnTo>
                    <a:pt x="61" y="0"/>
                  </a:lnTo>
                  <a:lnTo>
                    <a:pt x="56" y="15"/>
                  </a:lnTo>
                  <a:lnTo>
                    <a:pt x="48" y="23"/>
                  </a:lnTo>
                  <a:lnTo>
                    <a:pt x="40" y="34"/>
                  </a:lnTo>
                  <a:lnTo>
                    <a:pt x="32" y="43"/>
                  </a:lnTo>
                  <a:lnTo>
                    <a:pt x="24" y="46"/>
                  </a:lnTo>
                  <a:lnTo>
                    <a:pt x="16" y="52"/>
                  </a:lnTo>
                  <a:lnTo>
                    <a:pt x="10" y="52"/>
                  </a:lnTo>
                  <a:lnTo>
                    <a:pt x="4" y="52"/>
                  </a:lnTo>
                  <a:lnTo>
                    <a:pt x="0" y="62"/>
                  </a:lnTo>
                  <a:lnTo>
                    <a:pt x="10" y="66"/>
                  </a:lnTo>
                  <a:lnTo>
                    <a:pt x="20" y="62"/>
                  </a:lnTo>
                  <a:lnTo>
                    <a:pt x="32" y="57"/>
                  </a:lnTo>
                  <a:lnTo>
                    <a:pt x="40" y="50"/>
                  </a:lnTo>
                  <a:lnTo>
                    <a:pt x="52" y="41"/>
                  </a:lnTo>
                  <a:lnTo>
                    <a:pt x="60" y="30"/>
                  </a:lnTo>
                  <a:lnTo>
                    <a:pt x="67" y="18"/>
                  </a:lnTo>
                  <a:lnTo>
                    <a:pt x="73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0" name="Freeform 249"/>
            <p:cNvSpPr>
              <a:spLocks/>
            </p:cNvSpPr>
            <p:nvPr/>
          </p:nvSpPr>
          <p:spPr bwMode="auto">
            <a:xfrm>
              <a:off x="3601" y="1637"/>
              <a:ext cx="26" cy="86"/>
            </a:xfrm>
            <a:custGeom>
              <a:avLst/>
              <a:gdLst>
                <a:gd name="T0" fmla="*/ 0 w 26"/>
                <a:gd name="T1" fmla="*/ 10 h 86"/>
                <a:gd name="T2" fmla="*/ 0 w 26"/>
                <a:gd name="T3" fmla="*/ 10 h 86"/>
                <a:gd name="T4" fmla="*/ 8 w 26"/>
                <a:gd name="T5" fmla="*/ 17 h 86"/>
                <a:gd name="T6" fmla="*/ 10 w 26"/>
                <a:gd name="T7" fmla="*/ 33 h 86"/>
                <a:gd name="T8" fmla="*/ 10 w 26"/>
                <a:gd name="T9" fmla="*/ 58 h 86"/>
                <a:gd name="T10" fmla="*/ 0 w 26"/>
                <a:gd name="T11" fmla="*/ 82 h 86"/>
                <a:gd name="T12" fmla="*/ 12 w 26"/>
                <a:gd name="T13" fmla="*/ 86 h 86"/>
                <a:gd name="T14" fmla="*/ 22 w 26"/>
                <a:gd name="T15" fmla="*/ 58 h 86"/>
                <a:gd name="T16" fmla="*/ 26 w 26"/>
                <a:gd name="T17" fmla="*/ 33 h 86"/>
                <a:gd name="T18" fmla="*/ 20 w 26"/>
                <a:gd name="T19" fmla="*/ 14 h 86"/>
                <a:gd name="T20" fmla="*/ 4 w 26"/>
                <a:gd name="T21" fmla="*/ 0 h 86"/>
                <a:gd name="T22" fmla="*/ 4 w 26"/>
                <a:gd name="T23" fmla="*/ 0 h 86"/>
                <a:gd name="T24" fmla="*/ 0 w 26"/>
                <a:gd name="T25" fmla="*/ 10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6">
                  <a:moveTo>
                    <a:pt x="0" y="10"/>
                  </a:moveTo>
                  <a:lnTo>
                    <a:pt x="0" y="10"/>
                  </a:lnTo>
                  <a:lnTo>
                    <a:pt x="8" y="17"/>
                  </a:lnTo>
                  <a:lnTo>
                    <a:pt x="10" y="33"/>
                  </a:lnTo>
                  <a:lnTo>
                    <a:pt x="10" y="58"/>
                  </a:lnTo>
                  <a:lnTo>
                    <a:pt x="0" y="82"/>
                  </a:lnTo>
                  <a:lnTo>
                    <a:pt x="12" y="86"/>
                  </a:lnTo>
                  <a:lnTo>
                    <a:pt x="22" y="58"/>
                  </a:lnTo>
                  <a:lnTo>
                    <a:pt x="26" y="33"/>
                  </a:lnTo>
                  <a:lnTo>
                    <a:pt x="20" y="14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1" name="Freeform 250"/>
            <p:cNvSpPr>
              <a:spLocks/>
            </p:cNvSpPr>
            <p:nvPr/>
          </p:nvSpPr>
          <p:spPr bwMode="auto">
            <a:xfrm>
              <a:off x="3532" y="1633"/>
              <a:ext cx="73" cy="65"/>
            </a:xfrm>
            <a:custGeom>
              <a:avLst/>
              <a:gdLst>
                <a:gd name="T0" fmla="*/ 12 w 73"/>
                <a:gd name="T1" fmla="*/ 65 h 65"/>
                <a:gd name="T2" fmla="*/ 12 w 73"/>
                <a:gd name="T3" fmla="*/ 65 h 65"/>
                <a:gd name="T4" fmla="*/ 20 w 73"/>
                <a:gd name="T5" fmla="*/ 51 h 65"/>
                <a:gd name="T6" fmla="*/ 28 w 73"/>
                <a:gd name="T7" fmla="*/ 42 h 65"/>
                <a:gd name="T8" fmla="*/ 36 w 73"/>
                <a:gd name="T9" fmla="*/ 32 h 65"/>
                <a:gd name="T10" fmla="*/ 44 w 73"/>
                <a:gd name="T11" fmla="*/ 23 h 65"/>
                <a:gd name="T12" fmla="*/ 52 w 73"/>
                <a:gd name="T13" fmla="*/ 19 h 65"/>
                <a:gd name="T14" fmla="*/ 58 w 73"/>
                <a:gd name="T15" fmla="*/ 14 h 65"/>
                <a:gd name="T16" fmla="*/ 64 w 73"/>
                <a:gd name="T17" fmla="*/ 14 h 65"/>
                <a:gd name="T18" fmla="*/ 69 w 73"/>
                <a:gd name="T19" fmla="*/ 14 h 65"/>
                <a:gd name="T20" fmla="*/ 73 w 73"/>
                <a:gd name="T21" fmla="*/ 4 h 65"/>
                <a:gd name="T22" fmla="*/ 64 w 73"/>
                <a:gd name="T23" fmla="*/ 0 h 65"/>
                <a:gd name="T24" fmla="*/ 54 w 73"/>
                <a:gd name="T25" fmla="*/ 4 h 65"/>
                <a:gd name="T26" fmla="*/ 44 w 73"/>
                <a:gd name="T27" fmla="*/ 9 h 65"/>
                <a:gd name="T28" fmla="*/ 36 w 73"/>
                <a:gd name="T29" fmla="*/ 16 h 65"/>
                <a:gd name="T30" fmla="*/ 24 w 73"/>
                <a:gd name="T31" fmla="*/ 25 h 65"/>
                <a:gd name="T32" fmla="*/ 16 w 73"/>
                <a:gd name="T33" fmla="*/ 35 h 65"/>
                <a:gd name="T34" fmla="*/ 8 w 73"/>
                <a:gd name="T35" fmla="*/ 48 h 65"/>
                <a:gd name="T36" fmla="*/ 0 w 73"/>
                <a:gd name="T37" fmla="*/ 62 h 65"/>
                <a:gd name="T38" fmla="*/ 0 w 73"/>
                <a:gd name="T39" fmla="*/ 62 h 65"/>
                <a:gd name="T40" fmla="*/ 12 w 73"/>
                <a:gd name="T41" fmla="*/ 65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3" h="65">
                  <a:moveTo>
                    <a:pt x="12" y="65"/>
                  </a:moveTo>
                  <a:lnTo>
                    <a:pt x="12" y="65"/>
                  </a:lnTo>
                  <a:lnTo>
                    <a:pt x="20" y="51"/>
                  </a:lnTo>
                  <a:lnTo>
                    <a:pt x="28" y="42"/>
                  </a:lnTo>
                  <a:lnTo>
                    <a:pt x="36" y="32"/>
                  </a:lnTo>
                  <a:lnTo>
                    <a:pt x="44" y="23"/>
                  </a:lnTo>
                  <a:lnTo>
                    <a:pt x="52" y="19"/>
                  </a:lnTo>
                  <a:lnTo>
                    <a:pt x="58" y="14"/>
                  </a:lnTo>
                  <a:lnTo>
                    <a:pt x="64" y="14"/>
                  </a:lnTo>
                  <a:lnTo>
                    <a:pt x="69" y="14"/>
                  </a:lnTo>
                  <a:lnTo>
                    <a:pt x="73" y="4"/>
                  </a:lnTo>
                  <a:lnTo>
                    <a:pt x="64" y="0"/>
                  </a:lnTo>
                  <a:lnTo>
                    <a:pt x="54" y="4"/>
                  </a:lnTo>
                  <a:lnTo>
                    <a:pt x="44" y="9"/>
                  </a:lnTo>
                  <a:lnTo>
                    <a:pt x="36" y="16"/>
                  </a:lnTo>
                  <a:lnTo>
                    <a:pt x="24" y="25"/>
                  </a:lnTo>
                  <a:lnTo>
                    <a:pt x="16" y="35"/>
                  </a:lnTo>
                  <a:lnTo>
                    <a:pt x="8" y="48"/>
                  </a:lnTo>
                  <a:lnTo>
                    <a:pt x="0" y="62"/>
                  </a:lnTo>
                  <a:lnTo>
                    <a:pt x="12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2" name="Freeform 251"/>
            <p:cNvSpPr>
              <a:spLocks/>
            </p:cNvSpPr>
            <p:nvPr/>
          </p:nvSpPr>
          <p:spPr bwMode="auto">
            <a:xfrm>
              <a:off x="3203" y="1095"/>
              <a:ext cx="128" cy="113"/>
            </a:xfrm>
            <a:custGeom>
              <a:avLst/>
              <a:gdLst>
                <a:gd name="T0" fmla="*/ 37 w 128"/>
                <a:gd name="T1" fmla="*/ 33 h 113"/>
                <a:gd name="T2" fmla="*/ 18 w 128"/>
                <a:gd name="T3" fmla="*/ 55 h 113"/>
                <a:gd name="T4" fmla="*/ 4 w 128"/>
                <a:gd name="T5" fmla="*/ 76 h 113"/>
                <a:gd name="T6" fmla="*/ 0 w 128"/>
                <a:gd name="T7" fmla="*/ 95 h 113"/>
                <a:gd name="T8" fmla="*/ 6 w 128"/>
                <a:gd name="T9" fmla="*/ 108 h 113"/>
                <a:gd name="T10" fmla="*/ 12 w 128"/>
                <a:gd name="T11" fmla="*/ 111 h 113"/>
                <a:gd name="T12" fmla="*/ 22 w 128"/>
                <a:gd name="T13" fmla="*/ 113 h 113"/>
                <a:gd name="T14" fmla="*/ 32 w 128"/>
                <a:gd name="T15" fmla="*/ 113 h 113"/>
                <a:gd name="T16" fmla="*/ 43 w 128"/>
                <a:gd name="T17" fmla="*/ 109 h 113"/>
                <a:gd name="T18" fmla="*/ 53 w 128"/>
                <a:gd name="T19" fmla="*/ 106 h 113"/>
                <a:gd name="T20" fmla="*/ 67 w 128"/>
                <a:gd name="T21" fmla="*/ 99 h 113"/>
                <a:gd name="T22" fmla="*/ 79 w 128"/>
                <a:gd name="T23" fmla="*/ 92 h 113"/>
                <a:gd name="T24" fmla="*/ 91 w 128"/>
                <a:gd name="T25" fmla="*/ 81 h 113"/>
                <a:gd name="T26" fmla="*/ 110 w 128"/>
                <a:gd name="T27" fmla="*/ 60 h 113"/>
                <a:gd name="T28" fmla="*/ 124 w 128"/>
                <a:gd name="T29" fmla="*/ 37 h 113"/>
                <a:gd name="T30" fmla="*/ 128 w 128"/>
                <a:gd name="T31" fmla="*/ 19 h 113"/>
                <a:gd name="T32" fmla="*/ 122 w 128"/>
                <a:gd name="T33" fmla="*/ 5 h 113"/>
                <a:gd name="T34" fmla="*/ 116 w 128"/>
                <a:gd name="T35" fmla="*/ 2 h 113"/>
                <a:gd name="T36" fmla="*/ 107 w 128"/>
                <a:gd name="T37" fmla="*/ 0 h 113"/>
                <a:gd name="T38" fmla="*/ 97 w 128"/>
                <a:gd name="T39" fmla="*/ 2 h 113"/>
                <a:gd name="T40" fmla="*/ 87 w 128"/>
                <a:gd name="T41" fmla="*/ 3 h 113"/>
                <a:gd name="T42" fmla="*/ 75 w 128"/>
                <a:gd name="T43" fmla="*/ 9 h 113"/>
                <a:gd name="T44" fmla="*/ 61 w 128"/>
                <a:gd name="T45" fmla="*/ 16 h 113"/>
                <a:gd name="T46" fmla="*/ 49 w 128"/>
                <a:gd name="T47" fmla="*/ 23 h 113"/>
                <a:gd name="T48" fmla="*/ 37 w 128"/>
                <a:gd name="T49" fmla="*/ 33 h 1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113">
                  <a:moveTo>
                    <a:pt x="37" y="33"/>
                  </a:moveTo>
                  <a:lnTo>
                    <a:pt x="18" y="55"/>
                  </a:lnTo>
                  <a:lnTo>
                    <a:pt x="4" y="76"/>
                  </a:lnTo>
                  <a:lnTo>
                    <a:pt x="0" y="95"/>
                  </a:lnTo>
                  <a:lnTo>
                    <a:pt x="6" y="108"/>
                  </a:lnTo>
                  <a:lnTo>
                    <a:pt x="12" y="111"/>
                  </a:lnTo>
                  <a:lnTo>
                    <a:pt x="22" y="113"/>
                  </a:lnTo>
                  <a:lnTo>
                    <a:pt x="32" y="113"/>
                  </a:lnTo>
                  <a:lnTo>
                    <a:pt x="43" y="109"/>
                  </a:lnTo>
                  <a:lnTo>
                    <a:pt x="53" y="106"/>
                  </a:lnTo>
                  <a:lnTo>
                    <a:pt x="67" y="99"/>
                  </a:lnTo>
                  <a:lnTo>
                    <a:pt x="79" y="92"/>
                  </a:lnTo>
                  <a:lnTo>
                    <a:pt x="91" y="81"/>
                  </a:lnTo>
                  <a:lnTo>
                    <a:pt x="110" y="60"/>
                  </a:lnTo>
                  <a:lnTo>
                    <a:pt x="124" y="37"/>
                  </a:lnTo>
                  <a:lnTo>
                    <a:pt x="128" y="19"/>
                  </a:lnTo>
                  <a:lnTo>
                    <a:pt x="122" y="5"/>
                  </a:lnTo>
                  <a:lnTo>
                    <a:pt x="116" y="2"/>
                  </a:lnTo>
                  <a:lnTo>
                    <a:pt x="107" y="0"/>
                  </a:lnTo>
                  <a:lnTo>
                    <a:pt x="97" y="2"/>
                  </a:lnTo>
                  <a:lnTo>
                    <a:pt x="87" y="3"/>
                  </a:lnTo>
                  <a:lnTo>
                    <a:pt x="75" y="9"/>
                  </a:lnTo>
                  <a:lnTo>
                    <a:pt x="61" y="16"/>
                  </a:lnTo>
                  <a:lnTo>
                    <a:pt x="49" y="23"/>
                  </a:lnTo>
                  <a:lnTo>
                    <a:pt x="37" y="33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" name="Freeform 252"/>
            <p:cNvSpPr>
              <a:spLocks/>
            </p:cNvSpPr>
            <p:nvPr/>
          </p:nvSpPr>
          <p:spPr bwMode="auto">
            <a:xfrm>
              <a:off x="3195" y="1125"/>
              <a:ext cx="49" cy="81"/>
            </a:xfrm>
            <a:custGeom>
              <a:avLst/>
              <a:gdLst>
                <a:gd name="T0" fmla="*/ 18 w 49"/>
                <a:gd name="T1" fmla="*/ 74 h 81"/>
                <a:gd name="T2" fmla="*/ 18 w 49"/>
                <a:gd name="T3" fmla="*/ 74 h 81"/>
                <a:gd name="T4" fmla="*/ 16 w 49"/>
                <a:gd name="T5" fmla="*/ 65 h 81"/>
                <a:gd name="T6" fmla="*/ 18 w 49"/>
                <a:gd name="T7" fmla="*/ 48 h 81"/>
                <a:gd name="T8" fmla="*/ 32 w 49"/>
                <a:gd name="T9" fmla="*/ 28 h 81"/>
                <a:gd name="T10" fmla="*/ 49 w 49"/>
                <a:gd name="T11" fmla="*/ 7 h 81"/>
                <a:gd name="T12" fmla="*/ 42 w 49"/>
                <a:gd name="T13" fmla="*/ 0 h 81"/>
                <a:gd name="T14" fmla="*/ 20 w 49"/>
                <a:gd name="T15" fmla="*/ 21 h 81"/>
                <a:gd name="T16" fmla="*/ 6 w 49"/>
                <a:gd name="T17" fmla="*/ 44 h 81"/>
                <a:gd name="T18" fmla="*/ 0 w 49"/>
                <a:gd name="T19" fmla="*/ 65 h 81"/>
                <a:gd name="T20" fmla="*/ 10 w 49"/>
                <a:gd name="T21" fmla="*/ 81 h 81"/>
                <a:gd name="T22" fmla="*/ 10 w 49"/>
                <a:gd name="T23" fmla="*/ 81 h 81"/>
                <a:gd name="T24" fmla="*/ 18 w 49"/>
                <a:gd name="T25" fmla="*/ 74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81">
                  <a:moveTo>
                    <a:pt x="18" y="74"/>
                  </a:moveTo>
                  <a:lnTo>
                    <a:pt x="18" y="74"/>
                  </a:lnTo>
                  <a:lnTo>
                    <a:pt x="16" y="65"/>
                  </a:lnTo>
                  <a:lnTo>
                    <a:pt x="18" y="48"/>
                  </a:lnTo>
                  <a:lnTo>
                    <a:pt x="32" y="28"/>
                  </a:lnTo>
                  <a:lnTo>
                    <a:pt x="49" y="7"/>
                  </a:lnTo>
                  <a:lnTo>
                    <a:pt x="42" y="0"/>
                  </a:lnTo>
                  <a:lnTo>
                    <a:pt x="20" y="21"/>
                  </a:lnTo>
                  <a:lnTo>
                    <a:pt x="6" y="44"/>
                  </a:lnTo>
                  <a:lnTo>
                    <a:pt x="0" y="65"/>
                  </a:lnTo>
                  <a:lnTo>
                    <a:pt x="10" y="81"/>
                  </a:lnTo>
                  <a:lnTo>
                    <a:pt x="18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" name="Freeform 253"/>
            <p:cNvSpPr>
              <a:spLocks/>
            </p:cNvSpPr>
            <p:nvPr/>
          </p:nvSpPr>
          <p:spPr bwMode="auto">
            <a:xfrm>
              <a:off x="3205" y="1173"/>
              <a:ext cx="93" cy="40"/>
            </a:xfrm>
            <a:custGeom>
              <a:avLst/>
              <a:gdLst>
                <a:gd name="T0" fmla="*/ 85 w 93"/>
                <a:gd name="T1" fmla="*/ 0 h 40"/>
                <a:gd name="T2" fmla="*/ 85 w 93"/>
                <a:gd name="T3" fmla="*/ 0 h 40"/>
                <a:gd name="T4" fmla="*/ 73 w 93"/>
                <a:gd name="T5" fmla="*/ 8 h 40"/>
                <a:gd name="T6" fmla="*/ 61 w 93"/>
                <a:gd name="T7" fmla="*/ 15 h 40"/>
                <a:gd name="T8" fmla="*/ 49 w 93"/>
                <a:gd name="T9" fmla="*/ 22 h 40"/>
                <a:gd name="T10" fmla="*/ 39 w 93"/>
                <a:gd name="T11" fmla="*/ 26 h 40"/>
                <a:gd name="T12" fmla="*/ 30 w 93"/>
                <a:gd name="T13" fmla="*/ 30 h 40"/>
                <a:gd name="T14" fmla="*/ 20 w 93"/>
                <a:gd name="T15" fmla="*/ 30 h 40"/>
                <a:gd name="T16" fmla="*/ 12 w 93"/>
                <a:gd name="T17" fmla="*/ 28 h 40"/>
                <a:gd name="T18" fmla="*/ 8 w 93"/>
                <a:gd name="T19" fmla="*/ 26 h 40"/>
                <a:gd name="T20" fmla="*/ 0 w 93"/>
                <a:gd name="T21" fmla="*/ 33 h 40"/>
                <a:gd name="T22" fmla="*/ 8 w 93"/>
                <a:gd name="T23" fmla="*/ 38 h 40"/>
                <a:gd name="T24" fmla="*/ 20 w 93"/>
                <a:gd name="T25" fmla="*/ 40 h 40"/>
                <a:gd name="T26" fmla="*/ 30 w 93"/>
                <a:gd name="T27" fmla="*/ 40 h 40"/>
                <a:gd name="T28" fmla="*/ 43 w 93"/>
                <a:gd name="T29" fmla="*/ 37 h 40"/>
                <a:gd name="T30" fmla="*/ 53 w 93"/>
                <a:gd name="T31" fmla="*/ 33 h 40"/>
                <a:gd name="T32" fmla="*/ 69 w 93"/>
                <a:gd name="T33" fmla="*/ 26 h 40"/>
                <a:gd name="T34" fmla="*/ 81 w 93"/>
                <a:gd name="T35" fmla="*/ 19 h 40"/>
                <a:gd name="T36" fmla="*/ 93 w 93"/>
                <a:gd name="T37" fmla="*/ 7 h 40"/>
                <a:gd name="T38" fmla="*/ 93 w 93"/>
                <a:gd name="T39" fmla="*/ 7 h 40"/>
                <a:gd name="T40" fmla="*/ 85 w 93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40">
                  <a:moveTo>
                    <a:pt x="85" y="0"/>
                  </a:moveTo>
                  <a:lnTo>
                    <a:pt x="85" y="0"/>
                  </a:lnTo>
                  <a:lnTo>
                    <a:pt x="73" y="8"/>
                  </a:lnTo>
                  <a:lnTo>
                    <a:pt x="61" y="15"/>
                  </a:lnTo>
                  <a:lnTo>
                    <a:pt x="49" y="22"/>
                  </a:lnTo>
                  <a:lnTo>
                    <a:pt x="39" y="26"/>
                  </a:lnTo>
                  <a:lnTo>
                    <a:pt x="30" y="30"/>
                  </a:lnTo>
                  <a:lnTo>
                    <a:pt x="20" y="30"/>
                  </a:lnTo>
                  <a:lnTo>
                    <a:pt x="12" y="28"/>
                  </a:lnTo>
                  <a:lnTo>
                    <a:pt x="8" y="26"/>
                  </a:lnTo>
                  <a:lnTo>
                    <a:pt x="0" y="33"/>
                  </a:lnTo>
                  <a:lnTo>
                    <a:pt x="8" y="38"/>
                  </a:lnTo>
                  <a:lnTo>
                    <a:pt x="20" y="40"/>
                  </a:lnTo>
                  <a:lnTo>
                    <a:pt x="30" y="40"/>
                  </a:lnTo>
                  <a:lnTo>
                    <a:pt x="43" y="37"/>
                  </a:lnTo>
                  <a:lnTo>
                    <a:pt x="53" y="33"/>
                  </a:lnTo>
                  <a:lnTo>
                    <a:pt x="69" y="26"/>
                  </a:lnTo>
                  <a:lnTo>
                    <a:pt x="81" y="19"/>
                  </a:lnTo>
                  <a:lnTo>
                    <a:pt x="93" y="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5" name="Freeform 254"/>
            <p:cNvSpPr>
              <a:spLocks/>
            </p:cNvSpPr>
            <p:nvPr/>
          </p:nvSpPr>
          <p:spPr bwMode="auto">
            <a:xfrm>
              <a:off x="3290" y="1095"/>
              <a:ext cx="49" cy="85"/>
            </a:xfrm>
            <a:custGeom>
              <a:avLst/>
              <a:gdLst>
                <a:gd name="T0" fmla="*/ 31 w 49"/>
                <a:gd name="T1" fmla="*/ 10 h 85"/>
                <a:gd name="T2" fmla="*/ 29 w 49"/>
                <a:gd name="T3" fmla="*/ 9 h 85"/>
                <a:gd name="T4" fmla="*/ 33 w 49"/>
                <a:gd name="T5" fmla="*/ 19 h 85"/>
                <a:gd name="T6" fmla="*/ 31 w 49"/>
                <a:gd name="T7" fmla="*/ 35 h 85"/>
                <a:gd name="T8" fmla="*/ 18 w 49"/>
                <a:gd name="T9" fmla="*/ 56 h 85"/>
                <a:gd name="T10" fmla="*/ 0 w 49"/>
                <a:gd name="T11" fmla="*/ 78 h 85"/>
                <a:gd name="T12" fmla="*/ 8 w 49"/>
                <a:gd name="T13" fmla="*/ 85 h 85"/>
                <a:gd name="T14" fmla="*/ 29 w 49"/>
                <a:gd name="T15" fmla="*/ 63 h 85"/>
                <a:gd name="T16" fmla="*/ 43 w 49"/>
                <a:gd name="T17" fmla="*/ 39 h 85"/>
                <a:gd name="T18" fmla="*/ 49 w 49"/>
                <a:gd name="T19" fmla="*/ 19 h 85"/>
                <a:gd name="T20" fmla="*/ 41 w 49"/>
                <a:gd name="T21" fmla="*/ 2 h 85"/>
                <a:gd name="T22" fmla="*/ 39 w 49"/>
                <a:gd name="T23" fmla="*/ 0 h 85"/>
                <a:gd name="T24" fmla="*/ 31 w 49"/>
                <a:gd name="T25" fmla="*/ 1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85">
                  <a:moveTo>
                    <a:pt x="31" y="10"/>
                  </a:moveTo>
                  <a:lnTo>
                    <a:pt x="29" y="9"/>
                  </a:lnTo>
                  <a:lnTo>
                    <a:pt x="33" y="19"/>
                  </a:lnTo>
                  <a:lnTo>
                    <a:pt x="31" y="35"/>
                  </a:lnTo>
                  <a:lnTo>
                    <a:pt x="18" y="56"/>
                  </a:lnTo>
                  <a:lnTo>
                    <a:pt x="0" y="78"/>
                  </a:lnTo>
                  <a:lnTo>
                    <a:pt x="8" y="85"/>
                  </a:lnTo>
                  <a:lnTo>
                    <a:pt x="29" y="63"/>
                  </a:lnTo>
                  <a:lnTo>
                    <a:pt x="43" y="39"/>
                  </a:lnTo>
                  <a:lnTo>
                    <a:pt x="49" y="19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6" name="Freeform 255"/>
            <p:cNvSpPr>
              <a:spLocks/>
            </p:cNvSpPr>
            <p:nvPr/>
          </p:nvSpPr>
          <p:spPr bwMode="auto">
            <a:xfrm>
              <a:off x="3237" y="1088"/>
              <a:ext cx="92" cy="44"/>
            </a:xfrm>
            <a:custGeom>
              <a:avLst/>
              <a:gdLst>
                <a:gd name="T0" fmla="*/ 7 w 92"/>
                <a:gd name="T1" fmla="*/ 44 h 44"/>
                <a:gd name="T2" fmla="*/ 7 w 92"/>
                <a:gd name="T3" fmla="*/ 44 h 44"/>
                <a:gd name="T4" fmla="*/ 19 w 92"/>
                <a:gd name="T5" fmla="*/ 35 h 44"/>
                <a:gd name="T6" fmla="*/ 31 w 92"/>
                <a:gd name="T7" fmla="*/ 28 h 44"/>
                <a:gd name="T8" fmla="*/ 43 w 92"/>
                <a:gd name="T9" fmla="*/ 21 h 44"/>
                <a:gd name="T10" fmla="*/ 55 w 92"/>
                <a:gd name="T11" fmla="*/ 16 h 44"/>
                <a:gd name="T12" fmla="*/ 63 w 92"/>
                <a:gd name="T13" fmla="*/ 14 h 44"/>
                <a:gd name="T14" fmla="*/ 73 w 92"/>
                <a:gd name="T15" fmla="*/ 14 h 44"/>
                <a:gd name="T16" fmla="*/ 80 w 92"/>
                <a:gd name="T17" fmla="*/ 14 h 44"/>
                <a:gd name="T18" fmla="*/ 84 w 92"/>
                <a:gd name="T19" fmla="*/ 17 h 44"/>
                <a:gd name="T20" fmla="*/ 92 w 92"/>
                <a:gd name="T21" fmla="*/ 7 h 44"/>
                <a:gd name="T22" fmla="*/ 84 w 92"/>
                <a:gd name="T23" fmla="*/ 3 h 44"/>
                <a:gd name="T24" fmla="*/ 73 w 92"/>
                <a:gd name="T25" fmla="*/ 0 h 44"/>
                <a:gd name="T26" fmla="*/ 63 w 92"/>
                <a:gd name="T27" fmla="*/ 3 h 44"/>
                <a:gd name="T28" fmla="*/ 51 w 92"/>
                <a:gd name="T29" fmla="*/ 5 h 44"/>
                <a:gd name="T30" fmla="*/ 39 w 92"/>
                <a:gd name="T31" fmla="*/ 10 h 44"/>
                <a:gd name="T32" fmla="*/ 23 w 92"/>
                <a:gd name="T33" fmla="*/ 17 h 44"/>
                <a:gd name="T34" fmla="*/ 11 w 92"/>
                <a:gd name="T35" fmla="*/ 25 h 44"/>
                <a:gd name="T36" fmla="*/ 0 w 92"/>
                <a:gd name="T37" fmla="*/ 37 h 44"/>
                <a:gd name="T38" fmla="*/ 0 w 92"/>
                <a:gd name="T39" fmla="*/ 37 h 44"/>
                <a:gd name="T40" fmla="*/ 7 w 92"/>
                <a:gd name="T41" fmla="*/ 44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2" h="44">
                  <a:moveTo>
                    <a:pt x="7" y="44"/>
                  </a:moveTo>
                  <a:lnTo>
                    <a:pt x="7" y="44"/>
                  </a:lnTo>
                  <a:lnTo>
                    <a:pt x="19" y="35"/>
                  </a:lnTo>
                  <a:lnTo>
                    <a:pt x="31" y="28"/>
                  </a:lnTo>
                  <a:lnTo>
                    <a:pt x="43" y="21"/>
                  </a:lnTo>
                  <a:lnTo>
                    <a:pt x="55" y="16"/>
                  </a:lnTo>
                  <a:lnTo>
                    <a:pt x="63" y="14"/>
                  </a:lnTo>
                  <a:lnTo>
                    <a:pt x="73" y="14"/>
                  </a:lnTo>
                  <a:lnTo>
                    <a:pt x="80" y="14"/>
                  </a:lnTo>
                  <a:lnTo>
                    <a:pt x="84" y="17"/>
                  </a:lnTo>
                  <a:lnTo>
                    <a:pt x="92" y="7"/>
                  </a:lnTo>
                  <a:lnTo>
                    <a:pt x="84" y="3"/>
                  </a:lnTo>
                  <a:lnTo>
                    <a:pt x="73" y="0"/>
                  </a:lnTo>
                  <a:lnTo>
                    <a:pt x="63" y="3"/>
                  </a:lnTo>
                  <a:lnTo>
                    <a:pt x="51" y="5"/>
                  </a:lnTo>
                  <a:lnTo>
                    <a:pt x="39" y="10"/>
                  </a:lnTo>
                  <a:lnTo>
                    <a:pt x="23" y="17"/>
                  </a:lnTo>
                  <a:lnTo>
                    <a:pt x="11" y="25"/>
                  </a:lnTo>
                  <a:lnTo>
                    <a:pt x="0" y="37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7" name="Freeform 256"/>
            <p:cNvSpPr>
              <a:spLocks/>
            </p:cNvSpPr>
            <p:nvPr/>
          </p:nvSpPr>
          <p:spPr bwMode="auto">
            <a:xfrm>
              <a:off x="3375" y="1285"/>
              <a:ext cx="98" cy="131"/>
            </a:xfrm>
            <a:custGeom>
              <a:avLst/>
              <a:gdLst>
                <a:gd name="T0" fmla="*/ 17 w 98"/>
                <a:gd name="T1" fmla="*/ 82 h 131"/>
                <a:gd name="T2" fmla="*/ 25 w 98"/>
                <a:gd name="T3" fmla="*/ 94 h 131"/>
                <a:gd name="T4" fmla="*/ 35 w 98"/>
                <a:gd name="T5" fmla="*/ 105 h 131"/>
                <a:gd name="T6" fmla="*/ 45 w 98"/>
                <a:gd name="T7" fmla="*/ 115 h 131"/>
                <a:gd name="T8" fmla="*/ 53 w 98"/>
                <a:gd name="T9" fmla="*/ 122 h 131"/>
                <a:gd name="T10" fmla="*/ 63 w 98"/>
                <a:gd name="T11" fmla="*/ 127 h 131"/>
                <a:gd name="T12" fmla="*/ 71 w 98"/>
                <a:gd name="T13" fmla="*/ 131 h 131"/>
                <a:gd name="T14" fmla="*/ 79 w 98"/>
                <a:gd name="T15" fmla="*/ 131 h 131"/>
                <a:gd name="T16" fmla="*/ 86 w 98"/>
                <a:gd name="T17" fmla="*/ 129 h 131"/>
                <a:gd name="T18" fmla="*/ 96 w 98"/>
                <a:gd name="T19" fmla="*/ 119 h 131"/>
                <a:gd name="T20" fmla="*/ 98 w 98"/>
                <a:gd name="T21" fmla="*/ 99 h 131"/>
                <a:gd name="T22" fmla="*/ 94 w 98"/>
                <a:gd name="T23" fmla="*/ 76 h 131"/>
                <a:gd name="T24" fmla="*/ 81 w 98"/>
                <a:gd name="T25" fmla="*/ 50 h 131"/>
                <a:gd name="T26" fmla="*/ 73 w 98"/>
                <a:gd name="T27" fmla="*/ 38 h 131"/>
                <a:gd name="T28" fmla="*/ 63 w 98"/>
                <a:gd name="T29" fmla="*/ 27 h 131"/>
                <a:gd name="T30" fmla="*/ 53 w 98"/>
                <a:gd name="T31" fmla="*/ 16 h 131"/>
                <a:gd name="T32" fmla="*/ 45 w 98"/>
                <a:gd name="T33" fmla="*/ 9 h 131"/>
                <a:gd name="T34" fmla="*/ 35 w 98"/>
                <a:gd name="T35" fmla="*/ 4 h 131"/>
                <a:gd name="T36" fmla="*/ 25 w 98"/>
                <a:gd name="T37" fmla="*/ 0 h 131"/>
                <a:gd name="T38" fmla="*/ 17 w 98"/>
                <a:gd name="T39" fmla="*/ 0 h 131"/>
                <a:gd name="T40" fmla="*/ 9 w 98"/>
                <a:gd name="T41" fmla="*/ 2 h 131"/>
                <a:gd name="T42" fmla="*/ 0 w 98"/>
                <a:gd name="T43" fmla="*/ 13 h 131"/>
                <a:gd name="T44" fmla="*/ 0 w 98"/>
                <a:gd name="T45" fmla="*/ 32 h 131"/>
                <a:gd name="T46" fmla="*/ 4 w 98"/>
                <a:gd name="T47" fmla="*/ 57 h 131"/>
                <a:gd name="T48" fmla="*/ 17 w 98"/>
                <a:gd name="T49" fmla="*/ 82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8" h="131">
                  <a:moveTo>
                    <a:pt x="17" y="82"/>
                  </a:moveTo>
                  <a:lnTo>
                    <a:pt x="25" y="94"/>
                  </a:lnTo>
                  <a:lnTo>
                    <a:pt x="35" y="105"/>
                  </a:lnTo>
                  <a:lnTo>
                    <a:pt x="45" y="115"/>
                  </a:lnTo>
                  <a:lnTo>
                    <a:pt x="53" y="122"/>
                  </a:lnTo>
                  <a:lnTo>
                    <a:pt x="63" y="127"/>
                  </a:lnTo>
                  <a:lnTo>
                    <a:pt x="71" y="131"/>
                  </a:lnTo>
                  <a:lnTo>
                    <a:pt x="79" y="131"/>
                  </a:lnTo>
                  <a:lnTo>
                    <a:pt x="86" y="129"/>
                  </a:lnTo>
                  <a:lnTo>
                    <a:pt x="96" y="119"/>
                  </a:lnTo>
                  <a:lnTo>
                    <a:pt x="98" y="99"/>
                  </a:lnTo>
                  <a:lnTo>
                    <a:pt x="94" y="76"/>
                  </a:lnTo>
                  <a:lnTo>
                    <a:pt x="81" y="50"/>
                  </a:lnTo>
                  <a:lnTo>
                    <a:pt x="73" y="38"/>
                  </a:lnTo>
                  <a:lnTo>
                    <a:pt x="63" y="27"/>
                  </a:lnTo>
                  <a:lnTo>
                    <a:pt x="53" y="16"/>
                  </a:lnTo>
                  <a:lnTo>
                    <a:pt x="45" y="9"/>
                  </a:lnTo>
                  <a:lnTo>
                    <a:pt x="35" y="4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9" y="2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4" y="57"/>
                  </a:lnTo>
                  <a:lnTo>
                    <a:pt x="17" y="82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8" name="Freeform 257"/>
            <p:cNvSpPr>
              <a:spLocks/>
            </p:cNvSpPr>
            <p:nvPr/>
          </p:nvSpPr>
          <p:spPr bwMode="auto">
            <a:xfrm>
              <a:off x="3386" y="1365"/>
              <a:ext cx="77" cy="56"/>
            </a:xfrm>
            <a:custGeom>
              <a:avLst/>
              <a:gdLst>
                <a:gd name="T0" fmla="*/ 73 w 77"/>
                <a:gd name="T1" fmla="*/ 44 h 56"/>
                <a:gd name="T2" fmla="*/ 73 w 77"/>
                <a:gd name="T3" fmla="*/ 44 h 56"/>
                <a:gd name="T4" fmla="*/ 68 w 77"/>
                <a:gd name="T5" fmla="*/ 46 h 56"/>
                <a:gd name="T6" fmla="*/ 60 w 77"/>
                <a:gd name="T7" fmla="*/ 46 h 56"/>
                <a:gd name="T8" fmla="*/ 54 w 77"/>
                <a:gd name="T9" fmla="*/ 42 h 56"/>
                <a:gd name="T10" fmla="*/ 46 w 77"/>
                <a:gd name="T11" fmla="*/ 37 h 56"/>
                <a:gd name="T12" fmla="*/ 38 w 77"/>
                <a:gd name="T13" fmla="*/ 32 h 56"/>
                <a:gd name="T14" fmla="*/ 30 w 77"/>
                <a:gd name="T15" fmla="*/ 21 h 56"/>
                <a:gd name="T16" fmla="*/ 20 w 77"/>
                <a:gd name="T17" fmla="*/ 10 h 56"/>
                <a:gd name="T18" fmla="*/ 12 w 77"/>
                <a:gd name="T19" fmla="*/ 0 h 56"/>
                <a:gd name="T20" fmla="*/ 0 w 77"/>
                <a:gd name="T21" fmla="*/ 3 h 56"/>
                <a:gd name="T22" fmla="*/ 8 w 77"/>
                <a:gd name="T23" fmla="*/ 17 h 56"/>
                <a:gd name="T24" fmla="*/ 18 w 77"/>
                <a:gd name="T25" fmla="*/ 28 h 56"/>
                <a:gd name="T26" fmla="*/ 30 w 77"/>
                <a:gd name="T27" fmla="*/ 39 h 56"/>
                <a:gd name="T28" fmla="*/ 38 w 77"/>
                <a:gd name="T29" fmla="*/ 47 h 56"/>
                <a:gd name="T30" fmla="*/ 50 w 77"/>
                <a:gd name="T31" fmla="*/ 53 h 56"/>
                <a:gd name="T32" fmla="*/ 60 w 77"/>
                <a:gd name="T33" fmla="*/ 56 h 56"/>
                <a:gd name="T34" fmla="*/ 68 w 77"/>
                <a:gd name="T35" fmla="*/ 56 h 56"/>
                <a:gd name="T36" fmla="*/ 77 w 77"/>
                <a:gd name="T37" fmla="*/ 55 h 56"/>
                <a:gd name="T38" fmla="*/ 77 w 77"/>
                <a:gd name="T39" fmla="*/ 55 h 56"/>
                <a:gd name="T40" fmla="*/ 73 w 77"/>
                <a:gd name="T41" fmla="*/ 44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7" h="56">
                  <a:moveTo>
                    <a:pt x="73" y="44"/>
                  </a:moveTo>
                  <a:lnTo>
                    <a:pt x="73" y="44"/>
                  </a:lnTo>
                  <a:lnTo>
                    <a:pt x="68" y="46"/>
                  </a:lnTo>
                  <a:lnTo>
                    <a:pt x="60" y="46"/>
                  </a:lnTo>
                  <a:lnTo>
                    <a:pt x="54" y="42"/>
                  </a:lnTo>
                  <a:lnTo>
                    <a:pt x="46" y="37"/>
                  </a:lnTo>
                  <a:lnTo>
                    <a:pt x="38" y="32"/>
                  </a:lnTo>
                  <a:lnTo>
                    <a:pt x="30" y="21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3"/>
                  </a:lnTo>
                  <a:lnTo>
                    <a:pt x="8" y="17"/>
                  </a:lnTo>
                  <a:lnTo>
                    <a:pt x="18" y="28"/>
                  </a:lnTo>
                  <a:lnTo>
                    <a:pt x="30" y="39"/>
                  </a:lnTo>
                  <a:lnTo>
                    <a:pt x="38" y="47"/>
                  </a:lnTo>
                  <a:lnTo>
                    <a:pt x="50" y="53"/>
                  </a:lnTo>
                  <a:lnTo>
                    <a:pt x="60" y="56"/>
                  </a:lnTo>
                  <a:lnTo>
                    <a:pt x="68" y="56"/>
                  </a:lnTo>
                  <a:lnTo>
                    <a:pt x="77" y="55"/>
                  </a:lnTo>
                  <a:lnTo>
                    <a:pt x="73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9" name="Freeform 258"/>
            <p:cNvSpPr>
              <a:spLocks/>
            </p:cNvSpPr>
            <p:nvPr/>
          </p:nvSpPr>
          <p:spPr bwMode="auto">
            <a:xfrm>
              <a:off x="3450" y="1333"/>
              <a:ext cx="31" cy="87"/>
            </a:xfrm>
            <a:custGeom>
              <a:avLst/>
              <a:gdLst>
                <a:gd name="T0" fmla="*/ 0 w 31"/>
                <a:gd name="T1" fmla="*/ 4 h 87"/>
                <a:gd name="T2" fmla="*/ 0 w 31"/>
                <a:gd name="T3" fmla="*/ 4 h 87"/>
                <a:gd name="T4" fmla="*/ 13 w 31"/>
                <a:gd name="T5" fmla="*/ 30 h 87"/>
                <a:gd name="T6" fmla="*/ 15 w 31"/>
                <a:gd name="T7" fmla="*/ 51 h 87"/>
                <a:gd name="T8" fmla="*/ 15 w 31"/>
                <a:gd name="T9" fmla="*/ 69 h 87"/>
                <a:gd name="T10" fmla="*/ 9 w 31"/>
                <a:gd name="T11" fmla="*/ 76 h 87"/>
                <a:gd name="T12" fmla="*/ 13 w 31"/>
                <a:gd name="T13" fmla="*/ 87 h 87"/>
                <a:gd name="T14" fmla="*/ 27 w 31"/>
                <a:gd name="T15" fmla="*/ 72 h 87"/>
                <a:gd name="T16" fmla="*/ 31 w 31"/>
                <a:gd name="T17" fmla="*/ 51 h 87"/>
                <a:gd name="T18" fmla="*/ 25 w 31"/>
                <a:gd name="T19" fmla="*/ 27 h 87"/>
                <a:gd name="T20" fmla="*/ 11 w 31"/>
                <a:gd name="T21" fmla="*/ 0 h 87"/>
                <a:gd name="T22" fmla="*/ 11 w 31"/>
                <a:gd name="T23" fmla="*/ 0 h 87"/>
                <a:gd name="T24" fmla="*/ 0 w 31"/>
                <a:gd name="T25" fmla="*/ 4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87">
                  <a:moveTo>
                    <a:pt x="0" y="4"/>
                  </a:moveTo>
                  <a:lnTo>
                    <a:pt x="0" y="4"/>
                  </a:lnTo>
                  <a:lnTo>
                    <a:pt x="13" y="30"/>
                  </a:lnTo>
                  <a:lnTo>
                    <a:pt x="15" y="51"/>
                  </a:lnTo>
                  <a:lnTo>
                    <a:pt x="15" y="69"/>
                  </a:lnTo>
                  <a:lnTo>
                    <a:pt x="9" y="76"/>
                  </a:lnTo>
                  <a:lnTo>
                    <a:pt x="13" y="87"/>
                  </a:lnTo>
                  <a:lnTo>
                    <a:pt x="27" y="72"/>
                  </a:lnTo>
                  <a:lnTo>
                    <a:pt x="31" y="51"/>
                  </a:lnTo>
                  <a:lnTo>
                    <a:pt x="25" y="27"/>
                  </a:lnTo>
                  <a:lnTo>
                    <a:pt x="1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0" name="Freeform 259"/>
            <p:cNvSpPr>
              <a:spLocks/>
            </p:cNvSpPr>
            <p:nvPr/>
          </p:nvSpPr>
          <p:spPr bwMode="auto">
            <a:xfrm>
              <a:off x="3383" y="1280"/>
              <a:ext cx="78" cy="57"/>
            </a:xfrm>
            <a:custGeom>
              <a:avLst/>
              <a:gdLst>
                <a:gd name="T0" fmla="*/ 3 w 78"/>
                <a:gd name="T1" fmla="*/ 13 h 57"/>
                <a:gd name="T2" fmla="*/ 3 w 78"/>
                <a:gd name="T3" fmla="*/ 13 h 57"/>
                <a:gd name="T4" fmla="*/ 9 w 78"/>
                <a:gd name="T5" fmla="*/ 11 h 57"/>
                <a:gd name="T6" fmla="*/ 17 w 78"/>
                <a:gd name="T7" fmla="*/ 11 h 57"/>
                <a:gd name="T8" fmla="*/ 25 w 78"/>
                <a:gd name="T9" fmla="*/ 14 h 57"/>
                <a:gd name="T10" fmla="*/ 33 w 78"/>
                <a:gd name="T11" fmla="*/ 20 h 57"/>
                <a:gd name="T12" fmla="*/ 41 w 78"/>
                <a:gd name="T13" fmla="*/ 25 h 57"/>
                <a:gd name="T14" fmla="*/ 49 w 78"/>
                <a:gd name="T15" fmla="*/ 35 h 57"/>
                <a:gd name="T16" fmla="*/ 59 w 78"/>
                <a:gd name="T17" fmla="*/ 46 h 57"/>
                <a:gd name="T18" fmla="*/ 67 w 78"/>
                <a:gd name="T19" fmla="*/ 57 h 57"/>
                <a:gd name="T20" fmla="*/ 78 w 78"/>
                <a:gd name="T21" fmla="*/ 53 h 57"/>
                <a:gd name="T22" fmla="*/ 71 w 78"/>
                <a:gd name="T23" fmla="*/ 39 h 57"/>
                <a:gd name="T24" fmla="*/ 61 w 78"/>
                <a:gd name="T25" fmla="*/ 28 h 57"/>
                <a:gd name="T26" fmla="*/ 49 w 78"/>
                <a:gd name="T27" fmla="*/ 18 h 57"/>
                <a:gd name="T28" fmla="*/ 41 w 78"/>
                <a:gd name="T29" fmla="*/ 9 h 57"/>
                <a:gd name="T30" fmla="*/ 29 w 78"/>
                <a:gd name="T31" fmla="*/ 4 h 57"/>
                <a:gd name="T32" fmla="*/ 17 w 78"/>
                <a:gd name="T33" fmla="*/ 0 h 57"/>
                <a:gd name="T34" fmla="*/ 9 w 78"/>
                <a:gd name="T35" fmla="*/ 0 h 57"/>
                <a:gd name="T36" fmla="*/ 0 w 78"/>
                <a:gd name="T37" fmla="*/ 2 h 57"/>
                <a:gd name="T38" fmla="*/ 0 w 78"/>
                <a:gd name="T39" fmla="*/ 2 h 57"/>
                <a:gd name="T40" fmla="*/ 3 w 78"/>
                <a:gd name="T41" fmla="*/ 13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8" h="57">
                  <a:moveTo>
                    <a:pt x="3" y="13"/>
                  </a:moveTo>
                  <a:lnTo>
                    <a:pt x="3" y="13"/>
                  </a:lnTo>
                  <a:lnTo>
                    <a:pt x="9" y="11"/>
                  </a:lnTo>
                  <a:lnTo>
                    <a:pt x="17" y="11"/>
                  </a:lnTo>
                  <a:lnTo>
                    <a:pt x="25" y="14"/>
                  </a:lnTo>
                  <a:lnTo>
                    <a:pt x="33" y="20"/>
                  </a:lnTo>
                  <a:lnTo>
                    <a:pt x="41" y="25"/>
                  </a:lnTo>
                  <a:lnTo>
                    <a:pt x="49" y="35"/>
                  </a:lnTo>
                  <a:lnTo>
                    <a:pt x="59" y="46"/>
                  </a:lnTo>
                  <a:lnTo>
                    <a:pt x="67" y="57"/>
                  </a:lnTo>
                  <a:lnTo>
                    <a:pt x="78" y="53"/>
                  </a:lnTo>
                  <a:lnTo>
                    <a:pt x="71" y="39"/>
                  </a:lnTo>
                  <a:lnTo>
                    <a:pt x="61" y="28"/>
                  </a:lnTo>
                  <a:lnTo>
                    <a:pt x="49" y="18"/>
                  </a:lnTo>
                  <a:lnTo>
                    <a:pt x="41" y="9"/>
                  </a:lnTo>
                  <a:lnTo>
                    <a:pt x="29" y="4"/>
                  </a:lnTo>
                  <a:lnTo>
                    <a:pt x="17" y="0"/>
                  </a:lnTo>
                  <a:lnTo>
                    <a:pt x="9" y="0"/>
                  </a:lnTo>
                  <a:lnTo>
                    <a:pt x="0" y="2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1" name="Freeform 260"/>
            <p:cNvSpPr>
              <a:spLocks/>
            </p:cNvSpPr>
            <p:nvPr/>
          </p:nvSpPr>
          <p:spPr bwMode="auto">
            <a:xfrm>
              <a:off x="3369" y="1282"/>
              <a:ext cx="29" cy="88"/>
            </a:xfrm>
            <a:custGeom>
              <a:avLst/>
              <a:gdLst>
                <a:gd name="T0" fmla="*/ 29 w 29"/>
                <a:gd name="T1" fmla="*/ 83 h 88"/>
                <a:gd name="T2" fmla="*/ 29 w 29"/>
                <a:gd name="T3" fmla="*/ 81 h 88"/>
                <a:gd name="T4" fmla="*/ 15 w 29"/>
                <a:gd name="T5" fmla="*/ 58 h 88"/>
                <a:gd name="T6" fmla="*/ 12 w 29"/>
                <a:gd name="T7" fmla="*/ 35 h 88"/>
                <a:gd name="T8" fmla="*/ 12 w 29"/>
                <a:gd name="T9" fmla="*/ 18 h 88"/>
                <a:gd name="T10" fmla="*/ 17 w 29"/>
                <a:gd name="T11" fmla="*/ 11 h 88"/>
                <a:gd name="T12" fmla="*/ 14 w 29"/>
                <a:gd name="T13" fmla="*/ 0 h 88"/>
                <a:gd name="T14" fmla="*/ 0 w 29"/>
                <a:gd name="T15" fmla="*/ 14 h 88"/>
                <a:gd name="T16" fmla="*/ 0 w 29"/>
                <a:gd name="T17" fmla="*/ 35 h 88"/>
                <a:gd name="T18" fmla="*/ 4 w 29"/>
                <a:gd name="T19" fmla="*/ 62 h 88"/>
                <a:gd name="T20" fmla="*/ 17 w 29"/>
                <a:gd name="T21" fmla="*/ 88 h 88"/>
                <a:gd name="T22" fmla="*/ 17 w 29"/>
                <a:gd name="T23" fmla="*/ 86 h 88"/>
                <a:gd name="T24" fmla="*/ 29 w 29"/>
                <a:gd name="T25" fmla="*/ 83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88">
                  <a:moveTo>
                    <a:pt x="29" y="83"/>
                  </a:moveTo>
                  <a:lnTo>
                    <a:pt x="29" y="81"/>
                  </a:lnTo>
                  <a:lnTo>
                    <a:pt x="15" y="58"/>
                  </a:lnTo>
                  <a:lnTo>
                    <a:pt x="12" y="35"/>
                  </a:lnTo>
                  <a:lnTo>
                    <a:pt x="12" y="18"/>
                  </a:lnTo>
                  <a:lnTo>
                    <a:pt x="17" y="11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0" y="35"/>
                  </a:lnTo>
                  <a:lnTo>
                    <a:pt x="4" y="62"/>
                  </a:lnTo>
                  <a:lnTo>
                    <a:pt x="17" y="88"/>
                  </a:lnTo>
                  <a:lnTo>
                    <a:pt x="17" y="86"/>
                  </a:lnTo>
                  <a:lnTo>
                    <a:pt x="29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2" name="Freeform 261"/>
            <p:cNvSpPr>
              <a:spLocks/>
            </p:cNvSpPr>
            <p:nvPr/>
          </p:nvSpPr>
          <p:spPr bwMode="auto">
            <a:xfrm>
              <a:off x="3091" y="1746"/>
              <a:ext cx="161" cy="67"/>
            </a:xfrm>
            <a:custGeom>
              <a:avLst/>
              <a:gdLst>
                <a:gd name="T0" fmla="*/ 80 w 161"/>
                <a:gd name="T1" fmla="*/ 67 h 67"/>
                <a:gd name="T2" fmla="*/ 96 w 161"/>
                <a:gd name="T3" fmla="*/ 65 h 67"/>
                <a:gd name="T4" fmla="*/ 112 w 161"/>
                <a:gd name="T5" fmla="*/ 63 h 67"/>
                <a:gd name="T6" fmla="*/ 126 w 161"/>
                <a:gd name="T7" fmla="*/ 60 h 67"/>
                <a:gd name="T8" fmla="*/ 138 w 161"/>
                <a:gd name="T9" fmla="*/ 55 h 67"/>
                <a:gd name="T10" fmla="*/ 148 w 161"/>
                <a:gd name="T11" fmla="*/ 49 h 67"/>
                <a:gd name="T12" fmla="*/ 155 w 161"/>
                <a:gd name="T13" fmla="*/ 44 h 67"/>
                <a:gd name="T14" fmla="*/ 159 w 161"/>
                <a:gd name="T15" fmla="*/ 39 h 67"/>
                <a:gd name="T16" fmla="*/ 161 w 161"/>
                <a:gd name="T17" fmla="*/ 32 h 67"/>
                <a:gd name="T18" fmla="*/ 159 w 161"/>
                <a:gd name="T19" fmla="*/ 25 h 67"/>
                <a:gd name="T20" fmla="*/ 155 w 161"/>
                <a:gd name="T21" fmla="*/ 18 h 67"/>
                <a:gd name="T22" fmla="*/ 148 w 161"/>
                <a:gd name="T23" fmla="*/ 12 h 67"/>
                <a:gd name="T24" fmla="*/ 138 w 161"/>
                <a:gd name="T25" fmla="*/ 7 h 67"/>
                <a:gd name="T26" fmla="*/ 124 w 161"/>
                <a:gd name="T27" fmla="*/ 3 h 67"/>
                <a:gd name="T28" fmla="*/ 110 w 161"/>
                <a:gd name="T29" fmla="*/ 2 h 67"/>
                <a:gd name="T30" fmla="*/ 94 w 161"/>
                <a:gd name="T31" fmla="*/ 0 h 67"/>
                <a:gd name="T32" fmla="*/ 78 w 161"/>
                <a:gd name="T33" fmla="*/ 0 h 67"/>
                <a:gd name="T34" fmla="*/ 63 w 161"/>
                <a:gd name="T35" fmla="*/ 0 h 67"/>
                <a:gd name="T36" fmla="*/ 47 w 161"/>
                <a:gd name="T37" fmla="*/ 3 h 67"/>
                <a:gd name="T38" fmla="*/ 33 w 161"/>
                <a:gd name="T39" fmla="*/ 5 h 67"/>
                <a:gd name="T40" fmla="*/ 21 w 161"/>
                <a:gd name="T41" fmla="*/ 11 h 67"/>
                <a:gd name="T42" fmla="*/ 11 w 161"/>
                <a:gd name="T43" fmla="*/ 16 h 67"/>
                <a:gd name="T44" fmla="*/ 5 w 161"/>
                <a:gd name="T45" fmla="*/ 21 h 67"/>
                <a:gd name="T46" fmla="*/ 2 w 161"/>
                <a:gd name="T47" fmla="*/ 28 h 67"/>
                <a:gd name="T48" fmla="*/ 0 w 161"/>
                <a:gd name="T49" fmla="*/ 35 h 67"/>
                <a:gd name="T50" fmla="*/ 2 w 161"/>
                <a:gd name="T51" fmla="*/ 42 h 67"/>
                <a:gd name="T52" fmla="*/ 5 w 161"/>
                <a:gd name="T53" fmla="*/ 48 h 67"/>
                <a:gd name="T54" fmla="*/ 13 w 161"/>
                <a:gd name="T55" fmla="*/ 53 h 67"/>
                <a:gd name="T56" fmla="*/ 23 w 161"/>
                <a:gd name="T57" fmla="*/ 58 h 67"/>
                <a:gd name="T58" fmla="*/ 35 w 161"/>
                <a:gd name="T59" fmla="*/ 62 h 67"/>
                <a:gd name="T60" fmla="*/ 49 w 161"/>
                <a:gd name="T61" fmla="*/ 65 h 67"/>
                <a:gd name="T62" fmla="*/ 65 w 161"/>
                <a:gd name="T63" fmla="*/ 67 h 67"/>
                <a:gd name="T64" fmla="*/ 80 w 161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7">
                  <a:moveTo>
                    <a:pt x="80" y="67"/>
                  </a:moveTo>
                  <a:lnTo>
                    <a:pt x="96" y="65"/>
                  </a:lnTo>
                  <a:lnTo>
                    <a:pt x="112" y="63"/>
                  </a:lnTo>
                  <a:lnTo>
                    <a:pt x="126" y="60"/>
                  </a:lnTo>
                  <a:lnTo>
                    <a:pt x="138" y="55"/>
                  </a:lnTo>
                  <a:lnTo>
                    <a:pt x="148" y="49"/>
                  </a:lnTo>
                  <a:lnTo>
                    <a:pt x="155" y="44"/>
                  </a:lnTo>
                  <a:lnTo>
                    <a:pt x="159" y="39"/>
                  </a:lnTo>
                  <a:lnTo>
                    <a:pt x="161" y="32"/>
                  </a:lnTo>
                  <a:lnTo>
                    <a:pt x="159" y="25"/>
                  </a:lnTo>
                  <a:lnTo>
                    <a:pt x="155" y="18"/>
                  </a:lnTo>
                  <a:lnTo>
                    <a:pt x="148" y="12"/>
                  </a:lnTo>
                  <a:lnTo>
                    <a:pt x="138" y="7"/>
                  </a:lnTo>
                  <a:lnTo>
                    <a:pt x="124" y="3"/>
                  </a:lnTo>
                  <a:lnTo>
                    <a:pt x="110" y="2"/>
                  </a:lnTo>
                  <a:lnTo>
                    <a:pt x="94" y="0"/>
                  </a:lnTo>
                  <a:lnTo>
                    <a:pt x="78" y="0"/>
                  </a:lnTo>
                  <a:lnTo>
                    <a:pt x="63" y="0"/>
                  </a:lnTo>
                  <a:lnTo>
                    <a:pt x="47" y="3"/>
                  </a:lnTo>
                  <a:lnTo>
                    <a:pt x="33" y="5"/>
                  </a:lnTo>
                  <a:lnTo>
                    <a:pt x="21" y="11"/>
                  </a:lnTo>
                  <a:lnTo>
                    <a:pt x="11" y="16"/>
                  </a:lnTo>
                  <a:lnTo>
                    <a:pt x="5" y="21"/>
                  </a:lnTo>
                  <a:lnTo>
                    <a:pt x="2" y="28"/>
                  </a:lnTo>
                  <a:lnTo>
                    <a:pt x="0" y="35"/>
                  </a:lnTo>
                  <a:lnTo>
                    <a:pt x="2" y="42"/>
                  </a:lnTo>
                  <a:lnTo>
                    <a:pt x="5" y="48"/>
                  </a:lnTo>
                  <a:lnTo>
                    <a:pt x="13" y="53"/>
                  </a:lnTo>
                  <a:lnTo>
                    <a:pt x="23" y="58"/>
                  </a:lnTo>
                  <a:lnTo>
                    <a:pt x="35" y="62"/>
                  </a:lnTo>
                  <a:lnTo>
                    <a:pt x="49" y="65"/>
                  </a:lnTo>
                  <a:lnTo>
                    <a:pt x="65" y="67"/>
                  </a:lnTo>
                  <a:lnTo>
                    <a:pt x="80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3" name="Freeform 262"/>
            <p:cNvSpPr>
              <a:spLocks/>
            </p:cNvSpPr>
            <p:nvPr/>
          </p:nvSpPr>
          <p:spPr bwMode="auto">
            <a:xfrm>
              <a:off x="3171" y="1778"/>
              <a:ext cx="89" cy="40"/>
            </a:xfrm>
            <a:custGeom>
              <a:avLst/>
              <a:gdLst>
                <a:gd name="T0" fmla="*/ 73 w 89"/>
                <a:gd name="T1" fmla="*/ 0 h 40"/>
                <a:gd name="T2" fmla="*/ 73 w 89"/>
                <a:gd name="T3" fmla="*/ 0 h 40"/>
                <a:gd name="T4" fmla="*/ 73 w 89"/>
                <a:gd name="T5" fmla="*/ 5 h 40"/>
                <a:gd name="T6" fmla="*/ 71 w 89"/>
                <a:gd name="T7" fmla="*/ 9 h 40"/>
                <a:gd name="T8" fmla="*/ 64 w 89"/>
                <a:gd name="T9" fmla="*/ 12 h 40"/>
                <a:gd name="T10" fmla="*/ 56 w 89"/>
                <a:gd name="T11" fmla="*/ 17 h 40"/>
                <a:gd name="T12" fmla="*/ 44 w 89"/>
                <a:gd name="T13" fmla="*/ 23 h 40"/>
                <a:gd name="T14" fmla="*/ 32 w 89"/>
                <a:gd name="T15" fmla="*/ 26 h 40"/>
                <a:gd name="T16" fmla="*/ 16 w 89"/>
                <a:gd name="T17" fmla="*/ 28 h 40"/>
                <a:gd name="T18" fmla="*/ 0 w 89"/>
                <a:gd name="T19" fmla="*/ 30 h 40"/>
                <a:gd name="T20" fmla="*/ 0 w 89"/>
                <a:gd name="T21" fmla="*/ 40 h 40"/>
                <a:gd name="T22" fmla="*/ 16 w 89"/>
                <a:gd name="T23" fmla="*/ 39 h 40"/>
                <a:gd name="T24" fmla="*/ 32 w 89"/>
                <a:gd name="T25" fmla="*/ 37 h 40"/>
                <a:gd name="T26" fmla="*/ 48 w 89"/>
                <a:gd name="T27" fmla="*/ 33 h 40"/>
                <a:gd name="T28" fmla="*/ 60 w 89"/>
                <a:gd name="T29" fmla="*/ 28 h 40"/>
                <a:gd name="T30" fmla="*/ 71 w 89"/>
                <a:gd name="T31" fmla="*/ 23 h 40"/>
                <a:gd name="T32" fmla="*/ 79 w 89"/>
                <a:gd name="T33" fmla="*/ 16 h 40"/>
                <a:gd name="T34" fmla="*/ 85 w 89"/>
                <a:gd name="T35" fmla="*/ 9 h 40"/>
                <a:gd name="T36" fmla="*/ 89 w 89"/>
                <a:gd name="T37" fmla="*/ 0 h 40"/>
                <a:gd name="T38" fmla="*/ 89 w 89"/>
                <a:gd name="T39" fmla="*/ 0 h 40"/>
                <a:gd name="T40" fmla="*/ 73 w 89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0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71" y="9"/>
                  </a:lnTo>
                  <a:lnTo>
                    <a:pt x="64" y="12"/>
                  </a:lnTo>
                  <a:lnTo>
                    <a:pt x="56" y="17"/>
                  </a:lnTo>
                  <a:lnTo>
                    <a:pt x="44" y="23"/>
                  </a:lnTo>
                  <a:lnTo>
                    <a:pt x="32" y="26"/>
                  </a:lnTo>
                  <a:lnTo>
                    <a:pt x="16" y="28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16" y="39"/>
                  </a:lnTo>
                  <a:lnTo>
                    <a:pt x="32" y="37"/>
                  </a:lnTo>
                  <a:lnTo>
                    <a:pt x="48" y="33"/>
                  </a:lnTo>
                  <a:lnTo>
                    <a:pt x="60" y="28"/>
                  </a:lnTo>
                  <a:lnTo>
                    <a:pt x="71" y="23"/>
                  </a:lnTo>
                  <a:lnTo>
                    <a:pt x="79" y="16"/>
                  </a:lnTo>
                  <a:lnTo>
                    <a:pt x="85" y="9"/>
                  </a:lnTo>
                  <a:lnTo>
                    <a:pt x="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4" name="Freeform 263"/>
            <p:cNvSpPr>
              <a:spLocks/>
            </p:cNvSpPr>
            <p:nvPr/>
          </p:nvSpPr>
          <p:spPr bwMode="auto">
            <a:xfrm>
              <a:off x="3169" y="1739"/>
              <a:ext cx="91" cy="39"/>
            </a:xfrm>
            <a:custGeom>
              <a:avLst/>
              <a:gdLst>
                <a:gd name="T0" fmla="*/ 0 w 91"/>
                <a:gd name="T1" fmla="*/ 14 h 39"/>
                <a:gd name="T2" fmla="*/ 0 w 91"/>
                <a:gd name="T3" fmla="*/ 12 h 39"/>
                <a:gd name="T4" fmla="*/ 16 w 91"/>
                <a:gd name="T5" fmla="*/ 12 h 39"/>
                <a:gd name="T6" fmla="*/ 32 w 91"/>
                <a:gd name="T7" fmla="*/ 14 h 39"/>
                <a:gd name="T8" fmla="*/ 46 w 91"/>
                <a:gd name="T9" fmla="*/ 16 h 39"/>
                <a:gd name="T10" fmla="*/ 58 w 91"/>
                <a:gd name="T11" fmla="*/ 19 h 39"/>
                <a:gd name="T12" fmla="*/ 66 w 91"/>
                <a:gd name="T13" fmla="*/ 25 h 39"/>
                <a:gd name="T14" fmla="*/ 71 w 91"/>
                <a:gd name="T15" fmla="*/ 28 h 39"/>
                <a:gd name="T16" fmla="*/ 75 w 91"/>
                <a:gd name="T17" fmla="*/ 33 h 39"/>
                <a:gd name="T18" fmla="*/ 75 w 91"/>
                <a:gd name="T19" fmla="*/ 39 h 39"/>
                <a:gd name="T20" fmla="*/ 91 w 91"/>
                <a:gd name="T21" fmla="*/ 39 h 39"/>
                <a:gd name="T22" fmla="*/ 87 w 91"/>
                <a:gd name="T23" fmla="*/ 30 h 39"/>
                <a:gd name="T24" fmla="*/ 83 w 91"/>
                <a:gd name="T25" fmla="*/ 21 h 39"/>
                <a:gd name="T26" fmla="*/ 73 w 91"/>
                <a:gd name="T27" fmla="*/ 14 h 39"/>
                <a:gd name="T28" fmla="*/ 62 w 91"/>
                <a:gd name="T29" fmla="*/ 9 h 39"/>
                <a:gd name="T30" fmla="*/ 46 w 91"/>
                <a:gd name="T31" fmla="*/ 5 h 39"/>
                <a:gd name="T32" fmla="*/ 32 w 91"/>
                <a:gd name="T33" fmla="*/ 3 h 39"/>
                <a:gd name="T34" fmla="*/ 16 w 91"/>
                <a:gd name="T35" fmla="*/ 2 h 39"/>
                <a:gd name="T36" fmla="*/ 0 w 91"/>
                <a:gd name="T37" fmla="*/ 2 h 39"/>
                <a:gd name="T38" fmla="*/ 0 w 91"/>
                <a:gd name="T39" fmla="*/ 0 h 39"/>
                <a:gd name="T40" fmla="*/ 0 w 91"/>
                <a:gd name="T41" fmla="*/ 14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9">
                  <a:moveTo>
                    <a:pt x="0" y="14"/>
                  </a:moveTo>
                  <a:lnTo>
                    <a:pt x="0" y="12"/>
                  </a:lnTo>
                  <a:lnTo>
                    <a:pt x="16" y="12"/>
                  </a:lnTo>
                  <a:lnTo>
                    <a:pt x="32" y="14"/>
                  </a:lnTo>
                  <a:lnTo>
                    <a:pt x="46" y="16"/>
                  </a:lnTo>
                  <a:lnTo>
                    <a:pt x="58" y="19"/>
                  </a:lnTo>
                  <a:lnTo>
                    <a:pt x="66" y="25"/>
                  </a:lnTo>
                  <a:lnTo>
                    <a:pt x="71" y="28"/>
                  </a:lnTo>
                  <a:lnTo>
                    <a:pt x="75" y="33"/>
                  </a:lnTo>
                  <a:lnTo>
                    <a:pt x="75" y="39"/>
                  </a:lnTo>
                  <a:lnTo>
                    <a:pt x="91" y="39"/>
                  </a:lnTo>
                  <a:lnTo>
                    <a:pt x="87" y="30"/>
                  </a:lnTo>
                  <a:lnTo>
                    <a:pt x="83" y="21"/>
                  </a:lnTo>
                  <a:lnTo>
                    <a:pt x="73" y="14"/>
                  </a:lnTo>
                  <a:lnTo>
                    <a:pt x="62" y="9"/>
                  </a:lnTo>
                  <a:lnTo>
                    <a:pt x="46" y="5"/>
                  </a:lnTo>
                  <a:lnTo>
                    <a:pt x="32" y="3"/>
                  </a:lnTo>
                  <a:lnTo>
                    <a:pt x="1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5" name="Freeform 264"/>
            <p:cNvSpPr>
              <a:spLocks/>
            </p:cNvSpPr>
            <p:nvPr/>
          </p:nvSpPr>
          <p:spPr bwMode="auto">
            <a:xfrm>
              <a:off x="3083" y="1739"/>
              <a:ext cx="86" cy="42"/>
            </a:xfrm>
            <a:custGeom>
              <a:avLst/>
              <a:gdLst>
                <a:gd name="T0" fmla="*/ 15 w 86"/>
                <a:gd name="T1" fmla="*/ 42 h 42"/>
                <a:gd name="T2" fmla="*/ 13 w 86"/>
                <a:gd name="T3" fmla="*/ 42 h 42"/>
                <a:gd name="T4" fmla="*/ 15 w 86"/>
                <a:gd name="T5" fmla="*/ 37 h 42"/>
                <a:gd name="T6" fmla="*/ 19 w 86"/>
                <a:gd name="T7" fmla="*/ 32 h 42"/>
                <a:gd name="T8" fmla="*/ 23 w 86"/>
                <a:gd name="T9" fmla="*/ 28 h 42"/>
                <a:gd name="T10" fmla="*/ 31 w 86"/>
                <a:gd name="T11" fmla="*/ 23 h 42"/>
                <a:gd name="T12" fmla="*/ 43 w 86"/>
                <a:gd name="T13" fmla="*/ 18 h 42"/>
                <a:gd name="T14" fmla="*/ 55 w 86"/>
                <a:gd name="T15" fmla="*/ 16 h 42"/>
                <a:gd name="T16" fmla="*/ 71 w 86"/>
                <a:gd name="T17" fmla="*/ 12 h 42"/>
                <a:gd name="T18" fmla="*/ 86 w 86"/>
                <a:gd name="T19" fmla="*/ 14 h 42"/>
                <a:gd name="T20" fmla="*/ 86 w 86"/>
                <a:gd name="T21" fmla="*/ 0 h 42"/>
                <a:gd name="T22" fmla="*/ 71 w 86"/>
                <a:gd name="T23" fmla="*/ 2 h 42"/>
                <a:gd name="T24" fmla="*/ 55 w 86"/>
                <a:gd name="T25" fmla="*/ 5 h 42"/>
                <a:gd name="T26" fmla="*/ 39 w 86"/>
                <a:gd name="T27" fmla="*/ 7 h 42"/>
                <a:gd name="T28" fmla="*/ 27 w 86"/>
                <a:gd name="T29" fmla="*/ 12 h 42"/>
                <a:gd name="T30" fmla="*/ 15 w 86"/>
                <a:gd name="T31" fmla="*/ 18 h 42"/>
                <a:gd name="T32" fmla="*/ 8 w 86"/>
                <a:gd name="T33" fmla="*/ 25 h 42"/>
                <a:gd name="T34" fmla="*/ 4 w 86"/>
                <a:gd name="T35" fmla="*/ 33 h 42"/>
                <a:gd name="T36" fmla="*/ 2 w 86"/>
                <a:gd name="T37" fmla="*/ 42 h 42"/>
                <a:gd name="T38" fmla="*/ 0 w 86"/>
                <a:gd name="T39" fmla="*/ 42 h 42"/>
                <a:gd name="T40" fmla="*/ 15 w 86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6" h="42">
                  <a:moveTo>
                    <a:pt x="15" y="42"/>
                  </a:moveTo>
                  <a:lnTo>
                    <a:pt x="13" y="42"/>
                  </a:lnTo>
                  <a:lnTo>
                    <a:pt x="15" y="37"/>
                  </a:lnTo>
                  <a:lnTo>
                    <a:pt x="19" y="32"/>
                  </a:lnTo>
                  <a:lnTo>
                    <a:pt x="23" y="28"/>
                  </a:lnTo>
                  <a:lnTo>
                    <a:pt x="31" y="23"/>
                  </a:lnTo>
                  <a:lnTo>
                    <a:pt x="43" y="18"/>
                  </a:lnTo>
                  <a:lnTo>
                    <a:pt x="55" y="16"/>
                  </a:lnTo>
                  <a:lnTo>
                    <a:pt x="71" y="12"/>
                  </a:lnTo>
                  <a:lnTo>
                    <a:pt x="86" y="14"/>
                  </a:lnTo>
                  <a:lnTo>
                    <a:pt x="86" y="0"/>
                  </a:lnTo>
                  <a:lnTo>
                    <a:pt x="71" y="2"/>
                  </a:lnTo>
                  <a:lnTo>
                    <a:pt x="55" y="5"/>
                  </a:lnTo>
                  <a:lnTo>
                    <a:pt x="39" y="7"/>
                  </a:lnTo>
                  <a:lnTo>
                    <a:pt x="27" y="12"/>
                  </a:lnTo>
                  <a:lnTo>
                    <a:pt x="15" y="18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6" name="Freeform 265"/>
            <p:cNvSpPr>
              <a:spLocks/>
            </p:cNvSpPr>
            <p:nvPr/>
          </p:nvSpPr>
          <p:spPr bwMode="auto">
            <a:xfrm>
              <a:off x="3083" y="1781"/>
              <a:ext cx="88" cy="39"/>
            </a:xfrm>
            <a:custGeom>
              <a:avLst/>
              <a:gdLst>
                <a:gd name="T0" fmla="*/ 88 w 88"/>
                <a:gd name="T1" fmla="*/ 27 h 39"/>
                <a:gd name="T2" fmla="*/ 88 w 88"/>
                <a:gd name="T3" fmla="*/ 25 h 39"/>
                <a:gd name="T4" fmla="*/ 73 w 88"/>
                <a:gd name="T5" fmla="*/ 27 h 39"/>
                <a:gd name="T6" fmla="*/ 57 w 88"/>
                <a:gd name="T7" fmla="*/ 25 h 39"/>
                <a:gd name="T8" fmla="*/ 45 w 88"/>
                <a:gd name="T9" fmla="*/ 21 h 39"/>
                <a:gd name="T10" fmla="*/ 33 w 88"/>
                <a:gd name="T11" fmla="*/ 18 h 39"/>
                <a:gd name="T12" fmla="*/ 25 w 88"/>
                <a:gd name="T13" fmla="*/ 13 h 39"/>
                <a:gd name="T14" fmla="*/ 17 w 88"/>
                <a:gd name="T15" fmla="*/ 9 h 39"/>
                <a:gd name="T16" fmla="*/ 15 w 88"/>
                <a:gd name="T17" fmla="*/ 6 h 39"/>
                <a:gd name="T18" fmla="*/ 15 w 88"/>
                <a:gd name="T19" fmla="*/ 0 h 39"/>
                <a:gd name="T20" fmla="*/ 0 w 88"/>
                <a:gd name="T21" fmla="*/ 0 h 39"/>
                <a:gd name="T22" fmla="*/ 4 w 88"/>
                <a:gd name="T23" fmla="*/ 9 h 39"/>
                <a:gd name="T24" fmla="*/ 10 w 88"/>
                <a:gd name="T25" fmla="*/ 16 h 39"/>
                <a:gd name="T26" fmla="*/ 17 w 88"/>
                <a:gd name="T27" fmla="*/ 23 h 39"/>
                <a:gd name="T28" fmla="*/ 29 w 88"/>
                <a:gd name="T29" fmla="*/ 28 h 39"/>
                <a:gd name="T30" fmla="*/ 41 w 88"/>
                <a:gd name="T31" fmla="*/ 32 h 39"/>
                <a:gd name="T32" fmla="*/ 57 w 88"/>
                <a:gd name="T33" fmla="*/ 36 h 39"/>
                <a:gd name="T34" fmla="*/ 73 w 88"/>
                <a:gd name="T35" fmla="*/ 37 h 39"/>
                <a:gd name="T36" fmla="*/ 88 w 88"/>
                <a:gd name="T37" fmla="*/ 39 h 39"/>
                <a:gd name="T38" fmla="*/ 88 w 88"/>
                <a:gd name="T39" fmla="*/ 37 h 39"/>
                <a:gd name="T40" fmla="*/ 88 w 88"/>
                <a:gd name="T41" fmla="*/ 27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39">
                  <a:moveTo>
                    <a:pt x="88" y="27"/>
                  </a:moveTo>
                  <a:lnTo>
                    <a:pt x="88" y="25"/>
                  </a:lnTo>
                  <a:lnTo>
                    <a:pt x="73" y="27"/>
                  </a:lnTo>
                  <a:lnTo>
                    <a:pt x="57" y="25"/>
                  </a:lnTo>
                  <a:lnTo>
                    <a:pt x="45" y="21"/>
                  </a:lnTo>
                  <a:lnTo>
                    <a:pt x="33" y="18"/>
                  </a:lnTo>
                  <a:lnTo>
                    <a:pt x="25" y="13"/>
                  </a:lnTo>
                  <a:lnTo>
                    <a:pt x="17" y="9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17" y="23"/>
                  </a:lnTo>
                  <a:lnTo>
                    <a:pt x="29" y="28"/>
                  </a:lnTo>
                  <a:lnTo>
                    <a:pt x="41" y="32"/>
                  </a:lnTo>
                  <a:lnTo>
                    <a:pt x="57" y="36"/>
                  </a:lnTo>
                  <a:lnTo>
                    <a:pt x="73" y="37"/>
                  </a:lnTo>
                  <a:lnTo>
                    <a:pt x="88" y="39"/>
                  </a:lnTo>
                  <a:lnTo>
                    <a:pt x="88" y="37"/>
                  </a:lnTo>
                  <a:lnTo>
                    <a:pt x="88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7" name="Line 266"/>
            <p:cNvSpPr>
              <a:spLocks noChangeShapeType="1"/>
            </p:cNvSpPr>
            <p:nvPr/>
          </p:nvSpPr>
          <p:spPr bwMode="auto">
            <a:xfrm rot="511637" flipH="1">
              <a:off x="2940" y="1864"/>
              <a:ext cx="48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68" name="Line 267"/>
            <p:cNvSpPr>
              <a:spLocks noChangeShapeType="1"/>
            </p:cNvSpPr>
            <p:nvPr/>
          </p:nvSpPr>
          <p:spPr bwMode="auto">
            <a:xfrm rot="21360705" flipH="1">
              <a:off x="3276" y="1912"/>
              <a:ext cx="48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69" name="Line 268"/>
            <p:cNvSpPr>
              <a:spLocks noChangeShapeType="1"/>
            </p:cNvSpPr>
            <p:nvPr/>
          </p:nvSpPr>
          <p:spPr bwMode="auto">
            <a:xfrm rot="20654092" flipH="1">
              <a:off x="3648" y="1862"/>
              <a:ext cx="48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70" name="AutoShape 269"/>
            <p:cNvSpPr>
              <a:spLocks noChangeArrowheads="1"/>
            </p:cNvSpPr>
            <p:nvPr/>
          </p:nvSpPr>
          <p:spPr bwMode="auto">
            <a:xfrm rot="797440" flipH="1">
              <a:off x="2667" y="1841"/>
              <a:ext cx="261" cy="511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65" name="Gruppieren 364"/>
          <p:cNvGrpSpPr/>
          <p:nvPr/>
        </p:nvGrpSpPr>
        <p:grpSpPr>
          <a:xfrm>
            <a:off x="6023932" y="3789363"/>
            <a:ext cx="3467043" cy="891629"/>
            <a:chOff x="6023932" y="3789363"/>
            <a:chExt cx="3467043" cy="891629"/>
          </a:xfrm>
        </p:grpSpPr>
        <p:graphicFrame>
          <p:nvGraphicFramePr>
            <p:cNvPr id="352" name="Object 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4996784"/>
                </p:ext>
              </p:extLst>
            </p:nvPr>
          </p:nvGraphicFramePr>
          <p:xfrm>
            <a:off x="7592325" y="3789363"/>
            <a:ext cx="62527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3" name="Clip" r:id="rId3" imgW="694030" imgH="787298" progId="MS_ClipArt_Gallery.2">
                    <p:embed/>
                  </p:oleObj>
                </mc:Choice>
                <mc:Fallback>
                  <p:oleObj name="Clip" r:id="rId3" imgW="694030" imgH="787298" progId="MS_ClipArt_Gallery.2">
                    <p:embed/>
                    <p:pic>
                      <p:nvPicPr>
                        <p:cNvPr id="32015" name="Object 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92325" y="3789363"/>
                          <a:ext cx="625270" cy="76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3" name="Object 10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5544403"/>
                </p:ext>
              </p:extLst>
            </p:nvPr>
          </p:nvGraphicFramePr>
          <p:xfrm>
            <a:off x="8209029" y="3789363"/>
            <a:ext cx="62527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4" name="Clip" r:id="rId5" imgW="694030" imgH="787298" progId="MS_ClipArt_Gallery.2">
                    <p:embed/>
                  </p:oleObj>
                </mc:Choice>
                <mc:Fallback>
                  <p:oleObj name="Clip" r:id="rId5" imgW="694030" imgH="787298" progId="MS_ClipArt_Gallery.2">
                    <p:embed/>
                    <p:pic>
                      <p:nvPicPr>
                        <p:cNvPr id="32016" name="Object 1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09029" y="3789363"/>
                          <a:ext cx="625270" cy="76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1" name="Object 10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7872422"/>
                </p:ext>
              </p:extLst>
            </p:nvPr>
          </p:nvGraphicFramePr>
          <p:xfrm>
            <a:off x="8825734" y="3789363"/>
            <a:ext cx="665241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5" name="Clip" r:id="rId6" imgW="694030" imgH="787298" progId="MS_ClipArt_Gallery.2">
                    <p:embed/>
                  </p:oleObj>
                </mc:Choice>
                <mc:Fallback>
                  <p:oleObj name="Clip" r:id="rId6" imgW="694030" imgH="787298" progId="MS_ClipArt_Gallery.2">
                    <p:embed/>
                    <p:pic>
                      <p:nvPicPr>
                        <p:cNvPr id="32014" name="Object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25734" y="3789363"/>
                          <a:ext cx="665241" cy="76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7" name="Pfeil nach rechts 356"/>
            <p:cNvSpPr/>
            <p:nvPr/>
          </p:nvSpPr>
          <p:spPr>
            <a:xfrm>
              <a:off x="6023932" y="3794593"/>
              <a:ext cx="1512000" cy="886399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Rest</a:t>
              </a:r>
            </a:p>
          </p:txBody>
        </p:sp>
      </p:grpSp>
      <p:sp>
        <p:nvSpPr>
          <p:cNvPr id="358" name="Textfeld 357"/>
          <p:cNvSpPr txBox="1"/>
          <p:nvPr/>
        </p:nvSpPr>
        <p:spPr>
          <a:xfrm>
            <a:off x="664039" y="1438026"/>
            <a:ext cx="2504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Kapitalbezug</a:t>
            </a:r>
          </a:p>
        </p:txBody>
      </p:sp>
      <p:sp>
        <p:nvSpPr>
          <p:cNvPr id="359" name="Textfeld 358"/>
          <p:cNvSpPr txBox="1"/>
          <p:nvPr/>
        </p:nvSpPr>
        <p:spPr>
          <a:xfrm>
            <a:off x="5928722" y="2855178"/>
            <a:ext cx="3735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Finanzierung</a:t>
            </a:r>
            <a:r>
              <a:rPr lang="de-CH" dirty="0"/>
              <a:t> </a:t>
            </a:r>
            <a:r>
              <a:rPr lang="de-CH" sz="2400" dirty="0"/>
              <a:t>Altersrente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982660" y="4814667"/>
            <a:ext cx="2531575" cy="1308104"/>
            <a:chOff x="982660" y="4814667"/>
            <a:chExt cx="2531575" cy="1308104"/>
          </a:xfrm>
        </p:grpSpPr>
        <p:grpSp>
          <p:nvGrpSpPr>
            <p:cNvPr id="364" name="Gruppieren 363"/>
            <p:cNvGrpSpPr/>
            <p:nvPr/>
          </p:nvGrpSpPr>
          <p:grpSpPr>
            <a:xfrm>
              <a:off x="982660" y="4814667"/>
              <a:ext cx="2531575" cy="1308104"/>
              <a:chOff x="982660" y="4814667"/>
              <a:chExt cx="2531575" cy="1308104"/>
            </a:xfrm>
          </p:grpSpPr>
          <p:grpSp>
            <p:nvGrpSpPr>
              <p:cNvPr id="260" name="Group 274"/>
              <p:cNvGrpSpPr>
                <a:grpSpLocks/>
              </p:cNvGrpSpPr>
              <p:nvPr/>
            </p:nvGrpSpPr>
            <p:grpSpPr bwMode="auto">
              <a:xfrm>
                <a:off x="982660" y="4814667"/>
                <a:ext cx="995108" cy="1308104"/>
                <a:chOff x="2105" y="1580"/>
                <a:chExt cx="679" cy="824"/>
              </a:xfrm>
            </p:grpSpPr>
            <p:sp>
              <p:nvSpPr>
                <p:cNvPr id="261" name="Freeform 275"/>
                <p:cNvSpPr>
                  <a:spLocks/>
                </p:cNvSpPr>
                <p:nvPr/>
              </p:nvSpPr>
              <p:spPr bwMode="auto">
                <a:xfrm>
                  <a:off x="2343" y="1587"/>
                  <a:ext cx="340" cy="102"/>
                </a:xfrm>
                <a:custGeom>
                  <a:avLst/>
                  <a:gdLst>
                    <a:gd name="T0" fmla="*/ 77 w 679"/>
                    <a:gd name="T1" fmla="*/ 13 h 204"/>
                    <a:gd name="T2" fmla="*/ 86 w 679"/>
                    <a:gd name="T3" fmla="*/ 9 h 204"/>
                    <a:gd name="T4" fmla="*/ 100 w 679"/>
                    <a:gd name="T5" fmla="*/ 5 h 204"/>
                    <a:gd name="T6" fmla="*/ 117 w 679"/>
                    <a:gd name="T7" fmla="*/ 2 h 204"/>
                    <a:gd name="T8" fmla="*/ 136 w 679"/>
                    <a:gd name="T9" fmla="*/ 1 h 204"/>
                    <a:gd name="T10" fmla="*/ 156 w 679"/>
                    <a:gd name="T11" fmla="*/ 1 h 204"/>
                    <a:gd name="T12" fmla="*/ 174 w 679"/>
                    <a:gd name="T13" fmla="*/ 1 h 204"/>
                    <a:gd name="T14" fmla="*/ 189 w 679"/>
                    <a:gd name="T15" fmla="*/ 3 h 204"/>
                    <a:gd name="T16" fmla="*/ 200 w 679"/>
                    <a:gd name="T17" fmla="*/ 4 h 204"/>
                    <a:gd name="T18" fmla="*/ 212 w 679"/>
                    <a:gd name="T19" fmla="*/ 11 h 204"/>
                    <a:gd name="T20" fmla="*/ 214 w 679"/>
                    <a:gd name="T21" fmla="*/ 27 h 204"/>
                    <a:gd name="T22" fmla="*/ 210 w 679"/>
                    <a:gd name="T23" fmla="*/ 47 h 204"/>
                    <a:gd name="T24" fmla="*/ 206 w 679"/>
                    <a:gd name="T25" fmla="*/ 66 h 204"/>
                    <a:gd name="T26" fmla="*/ 213 w 679"/>
                    <a:gd name="T27" fmla="*/ 51 h 204"/>
                    <a:gd name="T28" fmla="*/ 214 w 679"/>
                    <a:gd name="T29" fmla="*/ 32 h 204"/>
                    <a:gd name="T30" fmla="*/ 213 w 679"/>
                    <a:gd name="T31" fmla="*/ 14 h 204"/>
                    <a:gd name="T32" fmla="*/ 216 w 679"/>
                    <a:gd name="T33" fmla="*/ 4 h 204"/>
                    <a:gd name="T34" fmla="*/ 223 w 679"/>
                    <a:gd name="T35" fmla="*/ 2 h 204"/>
                    <a:gd name="T36" fmla="*/ 235 w 679"/>
                    <a:gd name="T37" fmla="*/ 1 h 204"/>
                    <a:gd name="T38" fmla="*/ 251 w 679"/>
                    <a:gd name="T39" fmla="*/ 0 h 204"/>
                    <a:gd name="T40" fmla="*/ 270 w 679"/>
                    <a:gd name="T41" fmla="*/ 1 h 204"/>
                    <a:gd name="T42" fmla="*/ 289 w 679"/>
                    <a:gd name="T43" fmla="*/ 2 h 204"/>
                    <a:gd name="T44" fmla="*/ 308 w 679"/>
                    <a:gd name="T45" fmla="*/ 4 h 204"/>
                    <a:gd name="T46" fmla="*/ 326 w 679"/>
                    <a:gd name="T47" fmla="*/ 7 h 204"/>
                    <a:gd name="T48" fmla="*/ 340 w 679"/>
                    <a:gd name="T49" fmla="*/ 11 h 204"/>
                    <a:gd name="T50" fmla="*/ 258 w 679"/>
                    <a:gd name="T51" fmla="*/ 87 h 204"/>
                    <a:gd name="T52" fmla="*/ 54 w 679"/>
                    <a:gd name="T53" fmla="*/ 102 h 204"/>
                    <a:gd name="T54" fmla="*/ 50 w 679"/>
                    <a:gd name="T55" fmla="*/ 99 h 204"/>
                    <a:gd name="T56" fmla="*/ 46 w 679"/>
                    <a:gd name="T57" fmla="*/ 92 h 204"/>
                    <a:gd name="T58" fmla="*/ 40 w 679"/>
                    <a:gd name="T59" fmla="*/ 85 h 204"/>
                    <a:gd name="T60" fmla="*/ 34 w 679"/>
                    <a:gd name="T61" fmla="*/ 77 h 204"/>
                    <a:gd name="T62" fmla="*/ 28 w 679"/>
                    <a:gd name="T63" fmla="*/ 68 h 204"/>
                    <a:gd name="T64" fmla="*/ 23 w 679"/>
                    <a:gd name="T65" fmla="*/ 60 h 204"/>
                    <a:gd name="T66" fmla="*/ 18 w 679"/>
                    <a:gd name="T67" fmla="*/ 51 h 204"/>
                    <a:gd name="T68" fmla="*/ 14 w 679"/>
                    <a:gd name="T69" fmla="*/ 45 h 204"/>
                    <a:gd name="T70" fmla="*/ 0 w 679"/>
                    <a:gd name="T71" fmla="*/ 20 h 204"/>
                    <a:gd name="T72" fmla="*/ 8 w 679"/>
                    <a:gd name="T73" fmla="*/ 17 h 204"/>
                    <a:gd name="T74" fmla="*/ 15 w 679"/>
                    <a:gd name="T75" fmla="*/ 15 h 204"/>
                    <a:gd name="T76" fmla="*/ 22 w 679"/>
                    <a:gd name="T77" fmla="*/ 13 h 204"/>
                    <a:gd name="T78" fmla="*/ 31 w 679"/>
                    <a:gd name="T79" fmla="*/ 12 h 204"/>
                    <a:gd name="T80" fmla="*/ 38 w 679"/>
                    <a:gd name="T81" fmla="*/ 11 h 204"/>
                    <a:gd name="T82" fmla="*/ 48 w 679"/>
                    <a:gd name="T83" fmla="*/ 11 h 204"/>
                    <a:gd name="T84" fmla="*/ 57 w 679"/>
                    <a:gd name="T85" fmla="*/ 12 h 204"/>
                    <a:gd name="T86" fmla="*/ 69 w 679"/>
                    <a:gd name="T87" fmla="*/ 13 h 204"/>
                    <a:gd name="T88" fmla="*/ 71 w 679"/>
                    <a:gd name="T89" fmla="*/ 26 h 204"/>
                    <a:gd name="T90" fmla="*/ 76 w 679"/>
                    <a:gd name="T91" fmla="*/ 43 h 204"/>
                    <a:gd name="T92" fmla="*/ 81 w 679"/>
                    <a:gd name="T93" fmla="*/ 59 h 204"/>
                    <a:gd name="T94" fmla="*/ 83 w 679"/>
                    <a:gd name="T95" fmla="*/ 69 h 204"/>
                    <a:gd name="T96" fmla="*/ 80 w 679"/>
                    <a:gd name="T97" fmla="*/ 56 h 204"/>
                    <a:gd name="T98" fmla="*/ 78 w 679"/>
                    <a:gd name="T99" fmla="*/ 46 h 204"/>
                    <a:gd name="T100" fmla="*/ 76 w 679"/>
                    <a:gd name="T101" fmla="*/ 36 h 204"/>
                    <a:gd name="T102" fmla="*/ 75 w 679"/>
                    <a:gd name="T103" fmla="*/ 30 h 204"/>
                    <a:gd name="T104" fmla="*/ 74 w 679"/>
                    <a:gd name="T105" fmla="*/ 27 h 204"/>
                    <a:gd name="T106" fmla="*/ 73 w 679"/>
                    <a:gd name="T107" fmla="*/ 23 h 204"/>
                    <a:gd name="T108" fmla="*/ 73 w 679"/>
                    <a:gd name="T109" fmla="*/ 18 h 204"/>
                    <a:gd name="T110" fmla="*/ 77 w 679"/>
                    <a:gd name="T111" fmla="*/ 13 h 20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79" h="204">
                      <a:moveTo>
                        <a:pt x="154" y="26"/>
                      </a:moveTo>
                      <a:lnTo>
                        <a:pt x="171" y="17"/>
                      </a:lnTo>
                      <a:lnTo>
                        <a:pt x="199" y="9"/>
                      </a:lnTo>
                      <a:lnTo>
                        <a:pt x="233" y="3"/>
                      </a:lnTo>
                      <a:lnTo>
                        <a:pt x="271" y="2"/>
                      </a:lnTo>
                      <a:lnTo>
                        <a:pt x="311" y="2"/>
                      </a:lnTo>
                      <a:lnTo>
                        <a:pt x="347" y="2"/>
                      </a:lnTo>
                      <a:lnTo>
                        <a:pt x="377" y="5"/>
                      </a:lnTo>
                      <a:lnTo>
                        <a:pt x="400" y="7"/>
                      </a:lnTo>
                      <a:lnTo>
                        <a:pt x="423" y="22"/>
                      </a:lnTo>
                      <a:lnTo>
                        <a:pt x="427" y="53"/>
                      </a:lnTo>
                      <a:lnTo>
                        <a:pt x="419" y="93"/>
                      </a:lnTo>
                      <a:lnTo>
                        <a:pt x="412" y="132"/>
                      </a:lnTo>
                      <a:lnTo>
                        <a:pt x="425" y="102"/>
                      </a:lnTo>
                      <a:lnTo>
                        <a:pt x="427" y="64"/>
                      </a:lnTo>
                      <a:lnTo>
                        <a:pt x="425" y="28"/>
                      </a:lnTo>
                      <a:lnTo>
                        <a:pt x="432" y="7"/>
                      </a:lnTo>
                      <a:lnTo>
                        <a:pt x="446" y="3"/>
                      </a:lnTo>
                      <a:lnTo>
                        <a:pt x="470" y="2"/>
                      </a:lnTo>
                      <a:lnTo>
                        <a:pt x="501" y="0"/>
                      </a:lnTo>
                      <a:lnTo>
                        <a:pt x="539" y="2"/>
                      </a:lnTo>
                      <a:lnTo>
                        <a:pt x="577" y="3"/>
                      </a:lnTo>
                      <a:lnTo>
                        <a:pt x="615" y="7"/>
                      </a:lnTo>
                      <a:lnTo>
                        <a:pt x="651" y="13"/>
                      </a:lnTo>
                      <a:lnTo>
                        <a:pt x="679" y="21"/>
                      </a:lnTo>
                      <a:lnTo>
                        <a:pt x="516" y="174"/>
                      </a:lnTo>
                      <a:lnTo>
                        <a:pt x="108" y="204"/>
                      </a:lnTo>
                      <a:lnTo>
                        <a:pt x="100" y="197"/>
                      </a:lnTo>
                      <a:lnTo>
                        <a:pt x="91" y="184"/>
                      </a:lnTo>
                      <a:lnTo>
                        <a:pt x="80" y="170"/>
                      </a:lnTo>
                      <a:lnTo>
                        <a:pt x="68" y="153"/>
                      </a:lnTo>
                      <a:lnTo>
                        <a:pt x="55" y="136"/>
                      </a:lnTo>
                      <a:lnTo>
                        <a:pt x="45" y="119"/>
                      </a:lnTo>
                      <a:lnTo>
                        <a:pt x="36" y="102"/>
                      </a:lnTo>
                      <a:lnTo>
                        <a:pt x="28" y="89"/>
                      </a:lnTo>
                      <a:lnTo>
                        <a:pt x="0" y="39"/>
                      </a:lnTo>
                      <a:lnTo>
                        <a:pt x="15" y="34"/>
                      </a:lnTo>
                      <a:lnTo>
                        <a:pt x="30" y="30"/>
                      </a:lnTo>
                      <a:lnTo>
                        <a:pt x="44" y="26"/>
                      </a:lnTo>
                      <a:lnTo>
                        <a:pt x="61" y="24"/>
                      </a:lnTo>
                      <a:lnTo>
                        <a:pt x="76" y="22"/>
                      </a:lnTo>
                      <a:lnTo>
                        <a:pt x="95" y="22"/>
                      </a:lnTo>
                      <a:lnTo>
                        <a:pt x="114" y="24"/>
                      </a:lnTo>
                      <a:lnTo>
                        <a:pt x="137" y="26"/>
                      </a:lnTo>
                      <a:lnTo>
                        <a:pt x="142" y="51"/>
                      </a:lnTo>
                      <a:lnTo>
                        <a:pt x="152" y="85"/>
                      </a:lnTo>
                      <a:lnTo>
                        <a:pt x="161" y="117"/>
                      </a:lnTo>
                      <a:lnTo>
                        <a:pt x="165" y="138"/>
                      </a:lnTo>
                      <a:lnTo>
                        <a:pt x="159" y="112"/>
                      </a:lnTo>
                      <a:lnTo>
                        <a:pt x="155" y="91"/>
                      </a:lnTo>
                      <a:lnTo>
                        <a:pt x="152" y="72"/>
                      </a:lnTo>
                      <a:lnTo>
                        <a:pt x="150" y="60"/>
                      </a:lnTo>
                      <a:lnTo>
                        <a:pt x="148" y="53"/>
                      </a:lnTo>
                      <a:lnTo>
                        <a:pt x="146" y="45"/>
                      </a:lnTo>
                      <a:lnTo>
                        <a:pt x="146" y="36"/>
                      </a:lnTo>
                      <a:lnTo>
                        <a:pt x="154" y="26"/>
                      </a:lnTo>
                      <a:close/>
                    </a:path>
                  </a:pathLst>
                </a:custGeom>
                <a:solidFill>
                  <a:srgbClr val="FFED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2" name="Freeform 276"/>
                <p:cNvSpPr>
                  <a:spLocks/>
                </p:cNvSpPr>
                <p:nvPr/>
              </p:nvSpPr>
              <p:spPr bwMode="auto">
                <a:xfrm>
                  <a:off x="2416" y="1581"/>
                  <a:ext cx="129" cy="23"/>
                </a:xfrm>
                <a:custGeom>
                  <a:avLst/>
                  <a:gdLst>
                    <a:gd name="T0" fmla="*/ 128 w 258"/>
                    <a:gd name="T1" fmla="*/ 4 h 46"/>
                    <a:gd name="T2" fmla="*/ 129 w 258"/>
                    <a:gd name="T3" fmla="*/ 4 h 46"/>
                    <a:gd name="T4" fmla="*/ 117 w 258"/>
                    <a:gd name="T5" fmla="*/ 3 h 46"/>
                    <a:gd name="T6" fmla="*/ 102 w 258"/>
                    <a:gd name="T7" fmla="*/ 1 h 46"/>
                    <a:gd name="T8" fmla="*/ 84 w 258"/>
                    <a:gd name="T9" fmla="*/ 0 h 46"/>
                    <a:gd name="T10" fmla="*/ 64 w 258"/>
                    <a:gd name="T11" fmla="*/ 0 h 46"/>
                    <a:gd name="T12" fmla="*/ 45 w 258"/>
                    <a:gd name="T13" fmla="*/ 2 h 46"/>
                    <a:gd name="T14" fmla="*/ 27 w 258"/>
                    <a:gd name="T15" fmla="*/ 5 h 46"/>
                    <a:gd name="T16" fmla="*/ 12 w 258"/>
                    <a:gd name="T17" fmla="*/ 9 h 46"/>
                    <a:gd name="T18" fmla="*/ 0 w 258"/>
                    <a:gd name="T19" fmla="*/ 16 h 46"/>
                    <a:gd name="T20" fmla="*/ 10 w 258"/>
                    <a:gd name="T21" fmla="*/ 23 h 46"/>
                    <a:gd name="T22" fmla="*/ 15 w 258"/>
                    <a:gd name="T23" fmla="*/ 20 h 46"/>
                    <a:gd name="T24" fmla="*/ 29 w 258"/>
                    <a:gd name="T25" fmla="*/ 17 h 46"/>
                    <a:gd name="T26" fmla="*/ 45 w 258"/>
                    <a:gd name="T27" fmla="*/ 14 h 46"/>
                    <a:gd name="T28" fmla="*/ 64 w 258"/>
                    <a:gd name="T29" fmla="*/ 14 h 46"/>
                    <a:gd name="T30" fmla="*/ 84 w 258"/>
                    <a:gd name="T31" fmla="*/ 14 h 46"/>
                    <a:gd name="T32" fmla="*/ 102 w 258"/>
                    <a:gd name="T33" fmla="*/ 13 h 46"/>
                    <a:gd name="T34" fmla="*/ 117 w 258"/>
                    <a:gd name="T35" fmla="*/ 15 h 46"/>
                    <a:gd name="T36" fmla="*/ 127 w 258"/>
                    <a:gd name="T37" fmla="*/ 16 h 46"/>
                    <a:gd name="T38" fmla="*/ 128 w 258"/>
                    <a:gd name="T39" fmla="*/ 16 h 46"/>
                    <a:gd name="T40" fmla="*/ 128 w 258"/>
                    <a:gd name="T41" fmla="*/ 4 h 4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8" h="46">
                      <a:moveTo>
                        <a:pt x="256" y="8"/>
                      </a:moveTo>
                      <a:lnTo>
                        <a:pt x="258" y="8"/>
                      </a:lnTo>
                      <a:lnTo>
                        <a:pt x="233" y="6"/>
                      </a:lnTo>
                      <a:lnTo>
                        <a:pt x="203" y="2"/>
                      </a:lnTo>
                      <a:lnTo>
                        <a:pt x="167" y="0"/>
                      </a:lnTo>
                      <a:lnTo>
                        <a:pt x="127" y="0"/>
                      </a:lnTo>
                      <a:lnTo>
                        <a:pt x="89" y="4"/>
                      </a:lnTo>
                      <a:lnTo>
                        <a:pt x="53" y="10"/>
                      </a:lnTo>
                      <a:lnTo>
                        <a:pt x="23" y="17"/>
                      </a:lnTo>
                      <a:lnTo>
                        <a:pt x="0" y="31"/>
                      </a:lnTo>
                      <a:lnTo>
                        <a:pt x="19" y="46"/>
                      </a:lnTo>
                      <a:lnTo>
                        <a:pt x="30" y="40"/>
                      </a:lnTo>
                      <a:lnTo>
                        <a:pt x="57" y="33"/>
                      </a:lnTo>
                      <a:lnTo>
                        <a:pt x="89" y="27"/>
                      </a:lnTo>
                      <a:lnTo>
                        <a:pt x="127" y="27"/>
                      </a:lnTo>
                      <a:lnTo>
                        <a:pt x="167" y="27"/>
                      </a:lnTo>
                      <a:lnTo>
                        <a:pt x="203" y="25"/>
                      </a:lnTo>
                      <a:lnTo>
                        <a:pt x="233" y="29"/>
                      </a:lnTo>
                      <a:lnTo>
                        <a:pt x="254" y="31"/>
                      </a:lnTo>
                      <a:lnTo>
                        <a:pt x="256" y="31"/>
                      </a:lnTo>
                      <a:lnTo>
                        <a:pt x="256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3" name="Freeform 277"/>
                <p:cNvSpPr>
                  <a:spLocks/>
                </p:cNvSpPr>
                <p:nvPr/>
              </p:nvSpPr>
              <p:spPr bwMode="auto">
                <a:xfrm>
                  <a:off x="2544" y="1585"/>
                  <a:ext cx="19" cy="74"/>
                </a:xfrm>
                <a:custGeom>
                  <a:avLst/>
                  <a:gdLst>
                    <a:gd name="T0" fmla="*/ 2 w 38"/>
                    <a:gd name="T1" fmla="*/ 65 h 148"/>
                    <a:gd name="T2" fmla="*/ 12 w 38"/>
                    <a:gd name="T3" fmla="*/ 69 h 148"/>
                    <a:gd name="T4" fmla="*/ 16 w 38"/>
                    <a:gd name="T5" fmla="*/ 49 h 148"/>
                    <a:gd name="T6" fmla="*/ 19 w 38"/>
                    <a:gd name="T7" fmla="*/ 29 h 148"/>
                    <a:gd name="T8" fmla="*/ 17 w 38"/>
                    <a:gd name="T9" fmla="*/ 11 h 148"/>
                    <a:gd name="T10" fmla="*/ 0 w 38"/>
                    <a:gd name="T11" fmla="*/ 0 h 148"/>
                    <a:gd name="T12" fmla="*/ 0 w 38"/>
                    <a:gd name="T13" fmla="*/ 12 h 148"/>
                    <a:gd name="T14" fmla="*/ 6 w 38"/>
                    <a:gd name="T15" fmla="*/ 16 h 148"/>
                    <a:gd name="T16" fmla="*/ 8 w 38"/>
                    <a:gd name="T17" fmla="*/ 29 h 148"/>
                    <a:gd name="T18" fmla="*/ 4 w 38"/>
                    <a:gd name="T19" fmla="*/ 48 h 148"/>
                    <a:gd name="T20" fmla="*/ 0 w 38"/>
                    <a:gd name="T21" fmla="*/ 67 h 148"/>
                    <a:gd name="T22" fmla="*/ 10 w 38"/>
                    <a:gd name="T23" fmla="*/ 72 h 148"/>
                    <a:gd name="T24" fmla="*/ 0 w 38"/>
                    <a:gd name="T25" fmla="*/ 67 h 148"/>
                    <a:gd name="T26" fmla="*/ 1 w 38"/>
                    <a:gd name="T27" fmla="*/ 72 h 148"/>
                    <a:gd name="T28" fmla="*/ 5 w 38"/>
                    <a:gd name="T29" fmla="*/ 74 h 148"/>
                    <a:gd name="T30" fmla="*/ 10 w 38"/>
                    <a:gd name="T31" fmla="*/ 73 h 148"/>
                    <a:gd name="T32" fmla="*/ 12 w 38"/>
                    <a:gd name="T33" fmla="*/ 69 h 148"/>
                    <a:gd name="T34" fmla="*/ 2 w 38"/>
                    <a:gd name="T35" fmla="*/ 65 h 14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8" h="148">
                      <a:moveTo>
                        <a:pt x="4" y="129"/>
                      </a:moveTo>
                      <a:lnTo>
                        <a:pt x="23" y="138"/>
                      </a:lnTo>
                      <a:lnTo>
                        <a:pt x="31" y="98"/>
                      </a:lnTo>
                      <a:lnTo>
                        <a:pt x="38" y="57"/>
                      </a:lnTo>
                      <a:lnTo>
                        <a:pt x="34" y="21"/>
                      </a:lnTo>
                      <a:lnTo>
                        <a:pt x="0" y="0"/>
                      </a:lnTo>
                      <a:lnTo>
                        <a:pt x="0" y="23"/>
                      </a:lnTo>
                      <a:lnTo>
                        <a:pt x="12" y="32"/>
                      </a:lnTo>
                      <a:lnTo>
                        <a:pt x="15" y="57"/>
                      </a:lnTo>
                      <a:lnTo>
                        <a:pt x="8" y="95"/>
                      </a:lnTo>
                      <a:lnTo>
                        <a:pt x="0" y="134"/>
                      </a:lnTo>
                      <a:lnTo>
                        <a:pt x="19" y="144"/>
                      </a:lnTo>
                      <a:lnTo>
                        <a:pt x="0" y="134"/>
                      </a:lnTo>
                      <a:lnTo>
                        <a:pt x="2" y="144"/>
                      </a:lnTo>
                      <a:lnTo>
                        <a:pt x="10" y="148"/>
                      </a:lnTo>
                      <a:lnTo>
                        <a:pt x="19" y="146"/>
                      </a:lnTo>
                      <a:lnTo>
                        <a:pt x="23" y="138"/>
                      </a:lnTo>
                      <a:lnTo>
                        <a:pt x="4" y="1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4" name="Freeform 278"/>
                <p:cNvSpPr>
                  <a:spLocks/>
                </p:cNvSpPr>
                <p:nvPr/>
              </p:nvSpPr>
              <p:spPr bwMode="auto">
                <a:xfrm>
                  <a:off x="2546" y="1586"/>
                  <a:ext cx="18" cy="71"/>
                </a:xfrm>
                <a:custGeom>
                  <a:avLst/>
                  <a:gdLst>
                    <a:gd name="T0" fmla="*/ 12 w 36"/>
                    <a:gd name="T1" fmla="*/ 0 h 142"/>
                    <a:gd name="T2" fmla="*/ 12 w 36"/>
                    <a:gd name="T3" fmla="*/ 0 h 142"/>
                    <a:gd name="T4" fmla="*/ 5 w 36"/>
                    <a:gd name="T5" fmla="*/ 15 h 142"/>
                    <a:gd name="T6" fmla="*/ 5 w 36"/>
                    <a:gd name="T7" fmla="*/ 33 h 142"/>
                    <a:gd name="T8" fmla="*/ 5 w 36"/>
                    <a:gd name="T9" fmla="*/ 51 h 142"/>
                    <a:gd name="T10" fmla="*/ 0 w 36"/>
                    <a:gd name="T11" fmla="*/ 64 h 142"/>
                    <a:gd name="T12" fmla="*/ 8 w 36"/>
                    <a:gd name="T13" fmla="*/ 71 h 142"/>
                    <a:gd name="T14" fmla="*/ 16 w 36"/>
                    <a:gd name="T15" fmla="*/ 53 h 142"/>
                    <a:gd name="T16" fmla="*/ 18 w 36"/>
                    <a:gd name="T17" fmla="*/ 33 h 142"/>
                    <a:gd name="T18" fmla="*/ 16 w 36"/>
                    <a:gd name="T19" fmla="*/ 15 h 142"/>
                    <a:gd name="T20" fmla="*/ 17 w 36"/>
                    <a:gd name="T21" fmla="*/ 10 h 142"/>
                    <a:gd name="T22" fmla="*/ 17 w 36"/>
                    <a:gd name="T23" fmla="*/ 10 h 142"/>
                    <a:gd name="T24" fmla="*/ 12 w 36"/>
                    <a:gd name="T25" fmla="*/ 0 h 14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" h="14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0" y="30"/>
                      </a:lnTo>
                      <a:lnTo>
                        <a:pt x="10" y="66"/>
                      </a:lnTo>
                      <a:lnTo>
                        <a:pt x="10" y="102"/>
                      </a:lnTo>
                      <a:lnTo>
                        <a:pt x="0" y="127"/>
                      </a:lnTo>
                      <a:lnTo>
                        <a:pt x="15" y="142"/>
                      </a:lnTo>
                      <a:lnTo>
                        <a:pt x="32" y="106"/>
                      </a:lnTo>
                      <a:lnTo>
                        <a:pt x="36" y="66"/>
                      </a:lnTo>
                      <a:lnTo>
                        <a:pt x="32" y="30"/>
                      </a:lnTo>
                      <a:lnTo>
                        <a:pt x="34" y="19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5" name="Freeform 279"/>
                <p:cNvSpPr>
                  <a:spLocks/>
                </p:cNvSpPr>
                <p:nvPr/>
              </p:nvSpPr>
              <p:spPr bwMode="auto">
                <a:xfrm>
                  <a:off x="2557" y="1580"/>
                  <a:ext cx="132" cy="23"/>
                </a:xfrm>
                <a:custGeom>
                  <a:avLst/>
                  <a:gdLst>
                    <a:gd name="T0" fmla="*/ 130 w 264"/>
                    <a:gd name="T1" fmla="*/ 22 h 46"/>
                    <a:gd name="T2" fmla="*/ 128 w 264"/>
                    <a:gd name="T3" fmla="*/ 12 h 46"/>
                    <a:gd name="T4" fmla="*/ 113 w 264"/>
                    <a:gd name="T5" fmla="*/ 8 h 46"/>
                    <a:gd name="T6" fmla="*/ 94 w 264"/>
                    <a:gd name="T7" fmla="*/ 5 h 46"/>
                    <a:gd name="T8" fmla="*/ 75 w 264"/>
                    <a:gd name="T9" fmla="*/ 3 h 46"/>
                    <a:gd name="T10" fmla="*/ 56 w 264"/>
                    <a:gd name="T11" fmla="*/ 2 h 46"/>
                    <a:gd name="T12" fmla="*/ 37 w 264"/>
                    <a:gd name="T13" fmla="*/ 0 h 46"/>
                    <a:gd name="T14" fmla="*/ 22 w 264"/>
                    <a:gd name="T15" fmla="*/ 2 h 46"/>
                    <a:gd name="T16" fmla="*/ 9 w 264"/>
                    <a:gd name="T17" fmla="*/ 3 h 46"/>
                    <a:gd name="T18" fmla="*/ 0 w 264"/>
                    <a:gd name="T19" fmla="*/ 6 h 46"/>
                    <a:gd name="T20" fmla="*/ 6 w 264"/>
                    <a:gd name="T21" fmla="*/ 16 h 46"/>
                    <a:gd name="T22" fmla="*/ 11 w 264"/>
                    <a:gd name="T23" fmla="*/ 15 h 46"/>
                    <a:gd name="T24" fmla="*/ 22 w 264"/>
                    <a:gd name="T25" fmla="*/ 14 h 46"/>
                    <a:gd name="T26" fmla="*/ 37 w 264"/>
                    <a:gd name="T27" fmla="*/ 14 h 46"/>
                    <a:gd name="T28" fmla="*/ 56 w 264"/>
                    <a:gd name="T29" fmla="*/ 14 h 46"/>
                    <a:gd name="T30" fmla="*/ 75 w 264"/>
                    <a:gd name="T31" fmla="*/ 15 h 46"/>
                    <a:gd name="T32" fmla="*/ 94 w 264"/>
                    <a:gd name="T33" fmla="*/ 17 h 46"/>
                    <a:gd name="T34" fmla="*/ 111 w 264"/>
                    <a:gd name="T35" fmla="*/ 19 h 46"/>
                    <a:gd name="T36" fmla="*/ 124 w 264"/>
                    <a:gd name="T37" fmla="*/ 23 h 46"/>
                    <a:gd name="T38" fmla="*/ 123 w 264"/>
                    <a:gd name="T39" fmla="*/ 13 h 46"/>
                    <a:gd name="T40" fmla="*/ 124 w 264"/>
                    <a:gd name="T41" fmla="*/ 23 h 46"/>
                    <a:gd name="T42" fmla="*/ 129 w 264"/>
                    <a:gd name="T43" fmla="*/ 22 h 46"/>
                    <a:gd name="T44" fmla="*/ 132 w 264"/>
                    <a:gd name="T45" fmla="*/ 18 h 46"/>
                    <a:gd name="T46" fmla="*/ 132 w 264"/>
                    <a:gd name="T47" fmla="*/ 15 h 46"/>
                    <a:gd name="T48" fmla="*/ 128 w 264"/>
                    <a:gd name="T49" fmla="*/ 12 h 46"/>
                    <a:gd name="T50" fmla="*/ 130 w 264"/>
                    <a:gd name="T51" fmla="*/ 22 h 4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64" h="46">
                      <a:moveTo>
                        <a:pt x="260" y="44"/>
                      </a:moveTo>
                      <a:lnTo>
                        <a:pt x="256" y="23"/>
                      </a:lnTo>
                      <a:lnTo>
                        <a:pt x="226" y="16"/>
                      </a:lnTo>
                      <a:lnTo>
                        <a:pt x="188" y="10"/>
                      </a:lnTo>
                      <a:lnTo>
                        <a:pt x="150" y="6"/>
                      </a:lnTo>
                      <a:lnTo>
                        <a:pt x="112" y="4"/>
                      </a:lnTo>
                      <a:lnTo>
                        <a:pt x="74" y="0"/>
                      </a:lnTo>
                      <a:lnTo>
                        <a:pt x="43" y="4"/>
                      </a:lnTo>
                      <a:lnTo>
                        <a:pt x="17" y="6"/>
                      </a:lnTo>
                      <a:lnTo>
                        <a:pt x="0" y="12"/>
                      </a:lnTo>
                      <a:lnTo>
                        <a:pt x="11" y="31"/>
                      </a:lnTo>
                      <a:lnTo>
                        <a:pt x="21" y="29"/>
                      </a:lnTo>
                      <a:lnTo>
                        <a:pt x="43" y="27"/>
                      </a:lnTo>
                      <a:lnTo>
                        <a:pt x="74" y="27"/>
                      </a:lnTo>
                      <a:lnTo>
                        <a:pt x="112" y="27"/>
                      </a:lnTo>
                      <a:lnTo>
                        <a:pt x="150" y="29"/>
                      </a:lnTo>
                      <a:lnTo>
                        <a:pt x="188" y="33"/>
                      </a:lnTo>
                      <a:lnTo>
                        <a:pt x="222" y="38"/>
                      </a:lnTo>
                      <a:lnTo>
                        <a:pt x="248" y="46"/>
                      </a:lnTo>
                      <a:lnTo>
                        <a:pt x="245" y="25"/>
                      </a:lnTo>
                      <a:lnTo>
                        <a:pt x="248" y="46"/>
                      </a:lnTo>
                      <a:lnTo>
                        <a:pt x="258" y="44"/>
                      </a:lnTo>
                      <a:lnTo>
                        <a:pt x="264" y="36"/>
                      </a:lnTo>
                      <a:lnTo>
                        <a:pt x="264" y="29"/>
                      </a:lnTo>
                      <a:lnTo>
                        <a:pt x="256" y="23"/>
                      </a:lnTo>
                      <a:lnTo>
                        <a:pt x="26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6" name="Freeform 280"/>
                <p:cNvSpPr>
                  <a:spLocks/>
                </p:cNvSpPr>
                <p:nvPr/>
              </p:nvSpPr>
              <p:spPr bwMode="auto">
                <a:xfrm>
                  <a:off x="2596" y="1593"/>
                  <a:ext cx="91" cy="87"/>
                </a:xfrm>
                <a:custGeom>
                  <a:avLst/>
                  <a:gdLst>
                    <a:gd name="T0" fmla="*/ 6 w 182"/>
                    <a:gd name="T1" fmla="*/ 87 h 174"/>
                    <a:gd name="T2" fmla="*/ 10 w 182"/>
                    <a:gd name="T3" fmla="*/ 87 h 174"/>
                    <a:gd name="T4" fmla="*/ 91 w 182"/>
                    <a:gd name="T5" fmla="*/ 10 h 174"/>
                    <a:gd name="T6" fmla="*/ 84 w 182"/>
                    <a:gd name="T7" fmla="*/ 0 h 174"/>
                    <a:gd name="T8" fmla="*/ 2 w 182"/>
                    <a:gd name="T9" fmla="*/ 77 h 174"/>
                    <a:gd name="T10" fmla="*/ 6 w 182"/>
                    <a:gd name="T11" fmla="*/ 76 h 174"/>
                    <a:gd name="T12" fmla="*/ 2 w 182"/>
                    <a:gd name="T13" fmla="*/ 77 h 174"/>
                    <a:gd name="T14" fmla="*/ 0 w 182"/>
                    <a:gd name="T15" fmla="*/ 81 h 174"/>
                    <a:gd name="T16" fmla="*/ 2 w 182"/>
                    <a:gd name="T17" fmla="*/ 86 h 174"/>
                    <a:gd name="T18" fmla="*/ 5 w 182"/>
                    <a:gd name="T19" fmla="*/ 87 h 174"/>
                    <a:gd name="T20" fmla="*/ 10 w 182"/>
                    <a:gd name="T21" fmla="*/ 87 h 174"/>
                    <a:gd name="T22" fmla="*/ 6 w 182"/>
                    <a:gd name="T23" fmla="*/ 87 h 1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82" h="174">
                      <a:moveTo>
                        <a:pt x="11" y="174"/>
                      </a:moveTo>
                      <a:lnTo>
                        <a:pt x="19" y="173"/>
                      </a:lnTo>
                      <a:lnTo>
                        <a:pt x="182" y="19"/>
                      </a:lnTo>
                      <a:lnTo>
                        <a:pt x="167" y="0"/>
                      </a:lnTo>
                      <a:lnTo>
                        <a:pt x="3" y="154"/>
                      </a:lnTo>
                      <a:lnTo>
                        <a:pt x="11" y="152"/>
                      </a:lnTo>
                      <a:lnTo>
                        <a:pt x="3" y="154"/>
                      </a:lnTo>
                      <a:lnTo>
                        <a:pt x="0" y="161"/>
                      </a:lnTo>
                      <a:lnTo>
                        <a:pt x="3" y="171"/>
                      </a:lnTo>
                      <a:lnTo>
                        <a:pt x="9" y="174"/>
                      </a:lnTo>
                      <a:lnTo>
                        <a:pt x="19" y="173"/>
                      </a:lnTo>
                      <a:lnTo>
                        <a:pt x="11" y="17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7" name="Freeform 281"/>
                <p:cNvSpPr>
                  <a:spLocks/>
                </p:cNvSpPr>
                <p:nvPr/>
              </p:nvSpPr>
              <p:spPr bwMode="auto">
                <a:xfrm>
                  <a:off x="2392" y="1668"/>
                  <a:ext cx="209" cy="27"/>
                </a:xfrm>
                <a:custGeom>
                  <a:avLst/>
                  <a:gdLst>
                    <a:gd name="T0" fmla="*/ 1 w 419"/>
                    <a:gd name="T1" fmla="*/ 26 h 53"/>
                    <a:gd name="T2" fmla="*/ 5 w 419"/>
                    <a:gd name="T3" fmla="*/ 27 h 53"/>
                    <a:gd name="T4" fmla="*/ 209 w 419"/>
                    <a:gd name="T5" fmla="*/ 11 h 53"/>
                    <a:gd name="T6" fmla="*/ 209 w 419"/>
                    <a:gd name="T7" fmla="*/ 0 h 53"/>
                    <a:gd name="T8" fmla="*/ 5 w 419"/>
                    <a:gd name="T9" fmla="*/ 15 h 53"/>
                    <a:gd name="T10" fmla="*/ 9 w 419"/>
                    <a:gd name="T11" fmla="*/ 16 h 53"/>
                    <a:gd name="T12" fmla="*/ 5 w 419"/>
                    <a:gd name="T13" fmla="*/ 15 h 53"/>
                    <a:gd name="T14" fmla="*/ 1 w 419"/>
                    <a:gd name="T15" fmla="*/ 17 h 53"/>
                    <a:gd name="T16" fmla="*/ 0 w 419"/>
                    <a:gd name="T17" fmla="*/ 21 h 53"/>
                    <a:gd name="T18" fmla="*/ 1 w 419"/>
                    <a:gd name="T19" fmla="*/ 25 h 53"/>
                    <a:gd name="T20" fmla="*/ 5 w 419"/>
                    <a:gd name="T21" fmla="*/ 27 h 53"/>
                    <a:gd name="T22" fmla="*/ 1 w 419"/>
                    <a:gd name="T23" fmla="*/ 26 h 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19" h="53">
                      <a:moveTo>
                        <a:pt x="3" y="51"/>
                      </a:moveTo>
                      <a:lnTo>
                        <a:pt x="11" y="53"/>
                      </a:lnTo>
                      <a:lnTo>
                        <a:pt x="419" y="22"/>
                      </a:lnTo>
                      <a:lnTo>
                        <a:pt x="419" y="0"/>
                      </a:lnTo>
                      <a:lnTo>
                        <a:pt x="11" y="30"/>
                      </a:lnTo>
                      <a:lnTo>
                        <a:pt x="19" y="32"/>
                      </a:lnTo>
                      <a:lnTo>
                        <a:pt x="11" y="30"/>
                      </a:lnTo>
                      <a:lnTo>
                        <a:pt x="3" y="34"/>
                      </a:lnTo>
                      <a:lnTo>
                        <a:pt x="0" y="41"/>
                      </a:lnTo>
                      <a:lnTo>
                        <a:pt x="3" y="49"/>
                      </a:lnTo>
                      <a:lnTo>
                        <a:pt x="11" y="53"/>
                      </a:lnTo>
                      <a:lnTo>
                        <a:pt x="3" y="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8" name="Freeform 282"/>
                <p:cNvSpPr>
                  <a:spLocks/>
                </p:cNvSpPr>
                <p:nvPr/>
              </p:nvSpPr>
              <p:spPr bwMode="auto">
                <a:xfrm>
                  <a:off x="2352" y="1626"/>
                  <a:ext cx="49" cy="68"/>
                </a:xfrm>
                <a:custGeom>
                  <a:avLst/>
                  <a:gdLst>
                    <a:gd name="T0" fmla="*/ 0 w 99"/>
                    <a:gd name="T1" fmla="*/ 8 h 137"/>
                    <a:gd name="T2" fmla="*/ 0 w 99"/>
                    <a:gd name="T3" fmla="*/ 8 h 137"/>
                    <a:gd name="T4" fmla="*/ 4 w 99"/>
                    <a:gd name="T5" fmla="*/ 15 h 137"/>
                    <a:gd name="T6" fmla="*/ 8 w 99"/>
                    <a:gd name="T7" fmla="*/ 24 h 137"/>
                    <a:gd name="T8" fmla="*/ 14 w 99"/>
                    <a:gd name="T9" fmla="*/ 32 h 137"/>
                    <a:gd name="T10" fmla="*/ 21 w 99"/>
                    <a:gd name="T11" fmla="*/ 42 h 137"/>
                    <a:gd name="T12" fmla="*/ 26 w 99"/>
                    <a:gd name="T13" fmla="*/ 50 h 137"/>
                    <a:gd name="T14" fmla="*/ 32 w 99"/>
                    <a:gd name="T15" fmla="*/ 57 h 137"/>
                    <a:gd name="T16" fmla="*/ 37 w 99"/>
                    <a:gd name="T17" fmla="*/ 63 h 137"/>
                    <a:gd name="T18" fmla="*/ 41 w 99"/>
                    <a:gd name="T19" fmla="*/ 68 h 137"/>
                    <a:gd name="T20" fmla="*/ 49 w 99"/>
                    <a:gd name="T21" fmla="*/ 59 h 137"/>
                    <a:gd name="T22" fmla="*/ 46 w 99"/>
                    <a:gd name="T23" fmla="*/ 56 h 137"/>
                    <a:gd name="T24" fmla="*/ 41 w 99"/>
                    <a:gd name="T25" fmla="*/ 49 h 137"/>
                    <a:gd name="T26" fmla="*/ 36 w 99"/>
                    <a:gd name="T27" fmla="*/ 43 h 137"/>
                    <a:gd name="T28" fmla="*/ 30 w 99"/>
                    <a:gd name="T29" fmla="*/ 34 h 137"/>
                    <a:gd name="T30" fmla="*/ 23 w 99"/>
                    <a:gd name="T31" fmla="*/ 26 h 137"/>
                    <a:gd name="T32" fmla="*/ 20 w 99"/>
                    <a:gd name="T33" fmla="*/ 18 h 137"/>
                    <a:gd name="T34" fmla="*/ 15 w 99"/>
                    <a:gd name="T35" fmla="*/ 9 h 137"/>
                    <a:gd name="T36" fmla="*/ 11 w 99"/>
                    <a:gd name="T37" fmla="*/ 4 h 137"/>
                    <a:gd name="T38" fmla="*/ 11 w 99"/>
                    <a:gd name="T39" fmla="*/ 3 h 137"/>
                    <a:gd name="T40" fmla="*/ 11 w 99"/>
                    <a:gd name="T41" fmla="*/ 4 h 137"/>
                    <a:gd name="T42" fmla="*/ 8 w 99"/>
                    <a:gd name="T43" fmla="*/ 0 h 137"/>
                    <a:gd name="T44" fmla="*/ 4 w 99"/>
                    <a:gd name="T45" fmla="*/ 0 h 137"/>
                    <a:gd name="T46" fmla="*/ 1 w 99"/>
                    <a:gd name="T47" fmla="*/ 3 h 137"/>
                    <a:gd name="T48" fmla="*/ 0 w 99"/>
                    <a:gd name="T49" fmla="*/ 8 h 137"/>
                    <a:gd name="T50" fmla="*/ 0 w 99"/>
                    <a:gd name="T51" fmla="*/ 8 h 137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99" h="137">
                      <a:moveTo>
                        <a:pt x="0" y="17"/>
                      </a:moveTo>
                      <a:lnTo>
                        <a:pt x="0" y="16"/>
                      </a:lnTo>
                      <a:lnTo>
                        <a:pt x="8" y="31"/>
                      </a:lnTo>
                      <a:lnTo>
                        <a:pt x="17" y="48"/>
                      </a:lnTo>
                      <a:lnTo>
                        <a:pt x="28" y="65"/>
                      </a:lnTo>
                      <a:lnTo>
                        <a:pt x="42" y="84"/>
                      </a:lnTo>
                      <a:lnTo>
                        <a:pt x="53" y="101"/>
                      </a:lnTo>
                      <a:lnTo>
                        <a:pt x="65" y="114"/>
                      </a:lnTo>
                      <a:lnTo>
                        <a:pt x="74" y="127"/>
                      </a:lnTo>
                      <a:lnTo>
                        <a:pt x="83" y="137"/>
                      </a:lnTo>
                      <a:lnTo>
                        <a:pt x="99" y="118"/>
                      </a:lnTo>
                      <a:lnTo>
                        <a:pt x="93" y="112"/>
                      </a:lnTo>
                      <a:lnTo>
                        <a:pt x="83" y="99"/>
                      </a:lnTo>
                      <a:lnTo>
                        <a:pt x="72" y="86"/>
                      </a:lnTo>
                      <a:lnTo>
                        <a:pt x="61" y="69"/>
                      </a:lnTo>
                      <a:lnTo>
                        <a:pt x="47" y="53"/>
                      </a:lnTo>
                      <a:lnTo>
                        <a:pt x="40" y="36"/>
                      </a:lnTo>
                      <a:lnTo>
                        <a:pt x="30" y="19"/>
                      </a:lnTo>
                      <a:lnTo>
                        <a:pt x="23" y="8"/>
                      </a:lnTo>
                      <a:lnTo>
                        <a:pt x="23" y="6"/>
                      </a:lnTo>
                      <a:lnTo>
                        <a:pt x="23" y="8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16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9" name="Freeform 283"/>
                <p:cNvSpPr>
                  <a:spLocks/>
                </p:cNvSpPr>
                <p:nvPr/>
              </p:nvSpPr>
              <p:spPr bwMode="auto">
                <a:xfrm>
                  <a:off x="2338" y="1600"/>
                  <a:ext cx="25" cy="34"/>
                </a:xfrm>
                <a:custGeom>
                  <a:avLst/>
                  <a:gdLst>
                    <a:gd name="T0" fmla="*/ 3 w 51"/>
                    <a:gd name="T1" fmla="*/ 1 h 68"/>
                    <a:gd name="T2" fmla="*/ 0 w 51"/>
                    <a:gd name="T3" fmla="*/ 10 h 68"/>
                    <a:gd name="T4" fmla="*/ 14 w 51"/>
                    <a:gd name="T5" fmla="*/ 34 h 68"/>
                    <a:gd name="T6" fmla="*/ 25 w 51"/>
                    <a:gd name="T7" fmla="*/ 29 h 68"/>
                    <a:gd name="T8" fmla="*/ 11 w 51"/>
                    <a:gd name="T9" fmla="*/ 4 h 68"/>
                    <a:gd name="T10" fmla="*/ 7 w 51"/>
                    <a:gd name="T11" fmla="*/ 13 h 68"/>
                    <a:gd name="T12" fmla="*/ 11 w 51"/>
                    <a:gd name="T13" fmla="*/ 4 h 68"/>
                    <a:gd name="T14" fmla="*/ 7 w 51"/>
                    <a:gd name="T15" fmla="*/ 0 h 68"/>
                    <a:gd name="T16" fmla="*/ 2 w 51"/>
                    <a:gd name="T17" fmla="*/ 1 h 68"/>
                    <a:gd name="T18" fmla="*/ 0 w 51"/>
                    <a:gd name="T19" fmla="*/ 5 h 68"/>
                    <a:gd name="T20" fmla="*/ 0 w 51"/>
                    <a:gd name="T21" fmla="*/ 10 h 68"/>
                    <a:gd name="T22" fmla="*/ 3 w 51"/>
                    <a:gd name="T23" fmla="*/ 1 h 6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1" h="68">
                      <a:moveTo>
                        <a:pt x="7" y="2"/>
                      </a:moveTo>
                      <a:lnTo>
                        <a:pt x="0" y="19"/>
                      </a:lnTo>
                      <a:lnTo>
                        <a:pt x="28" y="68"/>
                      </a:lnTo>
                      <a:lnTo>
                        <a:pt x="51" y="57"/>
                      </a:lnTo>
                      <a:lnTo>
                        <a:pt x="22" y="8"/>
                      </a:lnTo>
                      <a:lnTo>
                        <a:pt x="15" y="25"/>
                      </a:lnTo>
                      <a:lnTo>
                        <a:pt x="22" y="8"/>
                      </a:lnTo>
                      <a:lnTo>
                        <a:pt x="15" y="0"/>
                      </a:lnTo>
                      <a:lnTo>
                        <a:pt x="5" y="2"/>
                      </a:lnTo>
                      <a:lnTo>
                        <a:pt x="0" y="10"/>
                      </a:lnTo>
                      <a:lnTo>
                        <a:pt x="0" y="19"/>
                      </a:lnTo>
                      <a:lnTo>
                        <a:pt x="7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0" name="Freeform 284"/>
                <p:cNvSpPr>
                  <a:spLocks/>
                </p:cNvSpPr>
                <p:nvPr/>
              </p:nvSpPr>
              <p:spPr bwMode="auto">
                <a:xfrm>
                  <a:off x="2342" y="1592"/>
                  <a:ext cx="75" cy="20"/>
                </a:xfrm>
                <a:custGeom>
                  <a:avLst/>
                  <a:gdLst>
                    <a:gd name="T0" fmla="*/ 75 w 152"/>
                    <a:gd name="T1" fmla="*/ 7 h 42"/>
                    <a:gd name="T2" fmla="*/ 70 w 152"/>
                    <a:gd name="T3" fmla="*/ 3 h 42"/>
                    <a:gd name="T4" fmla="*/ 58 w 152"/>
                    <a:gd name="T5" fmla="*/ 2 h 42"/>
                    <a:gd name="T6" fmla="*/ 49 w 152"/>
                    <a:gd name="T7" fmla="*/ 0 h 42"/>
                    <a:gd name="T8" fmla="*/ 39 w 152"/>
                    <a:gd name="T9" fmla="*/ 0 h 42"/>
                    <a:gd name="T10" fmla="*/ 32 w 152"/>
                    <a:gd name="T11" fmla="*/ 2 h 42"/>
                    <a:gd name="T12" fmla="*/ 23 w 152"/>
                    <a:gd name="T13" fmla="*/ 3 h 42"/>
                    <a:gd name="T14" fmla="*/ 16 w 152"/>
                    <a:gd name="T15" fmla="*/ 5 h 42"/>
                    <a:gd name="T16" fmla="*/ 7 w 152"/>
                    <a:gd name="T17" fmla="*/ 6 h 42"/>
                    <a:gd name="T18" fmla="*/ 0 w 152"/>
                    <a:gd name="T19" fmla="*/ 9 h 42"/>
                    <a:gd name="T20" fmla="*/ 4 w 152"/>
                    <a:gd name="T21" fmla="*/ 20 h 42"/>
                    <a:gd name="T22" fmla="*/ 11 w 152"/>
                    <a:gd name="T23" fmla="*/ 17 h 42"/>
                    <a:gd name="T24" fmla="*/ 18 w 152"/>
                    <a:gd name="T25" fmla="*/ 15 h 42"/>
                    <a:gd name="T26" fmla="*/ 24 w 152"/>
                    <a:gd name="T27" fmla="*/ 14 h 42"/>
                    <a:gd name="T28" fmla="*/ 32 w 152"/>
                    <a:gd name="T29" fmla="*/ 13 h 42"/>
                    <a:gd name="T30" fmla="*/ 39 w 152"/>
                    <a:gd name="T31" fmla="*/ 13 h 42"/>
                    <a:gd name="T32" fmla="*/ 49 w 152"/>
                    <a:gd name="T33" fmla="*/ 13 h 42"/>
                    <a:gd name="T34" fmla="*/ 58 w 152"/>
                    <a:gd name="T35" fmla="*/ 13 h 42"/>
                    <a:gd name="T36" fmla="*/ 69 w 152"/>
                    <a:gd name="T37" fmla="*/ 14 h 42"/>
                    <a:gd name="T38" fmla="*/ 64 w 152"/>
                    <a:gd name="T39" fmla="*/ 9 h 42"/>
                    <a:gd name="T40" fmla="*/ 69 w 152"/>
                    <a:gd name="T41" fmla="*/ 14 h 42"/>
                    <a:gd name="T42" fmla="*/ 73 w 152"/>
                    <a:gd name="T43" fmla="*/ 13 h 42"/>
                    <a:gd name="T44" fmla="*/ 75 w 152"/>
                    <a:gd name="T45" fmla="*/ 9 h 42"/>
                    <a:gd name="T46" fmla="*/ 74 w 152"/>
                    <a:gd name="T47" fmla="*/ 5 h 42"/>
                    <a:gd name="T48" fmla="*/ 70 w 152"/>
                    <a:gd name="T49" fmla="*/ 3 h 42"/>
                    <a:gd name="T50" fmla="*/ 75 w 152"/>
                    <a:gd name="T51" fmla="*/ 7 h 4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52" h="42">
                      <a:moveTo>
                        <a:pt x="152" y="15"/>
                      </a:moveTo>
                      <a:lnTo>
                        <a:pt x="142" y="6"/>
                      </a:lnTo>
                      <a:lnTo>
                        <a:pt x="118" y="4"/>
                      </a:lnTo>
                      <a:lnTo>
                        <a:pt x="99" y="0"/>
                      </a:lnTo>
                      <a:lnTo>
                        <a:pt x="80" y="0"/>
                      </a:lnTo>
                      <a:lnTo>
                        <a:pt x="65" y="4"/>
                      </a:lnTo>
                      <a:lnTo>
                        <a:pt x="46" y="6"/>
                      </a:lnTo>
                      <a:lnTo>
                        <a:pt x="32" y="10"/>
                      </a:lnTo>
                      <a:lnTo>
                        <a:pt x="15" y="13"/>
                      </a:lnTo>
                      <a:lnTo>
                        <a:pt x="0" y="19"/>
                      </a:lnTo>
                      <a:lnTo>
                        <a:pt x="8" y="42"/>
                      </a:lnTo>
                      <a:lnTo>
                        <a:pt x="23" y="36"/>
                      </a:lnTo>
                      <a:lnTo>
                        <a:pt x="36" y="32"/>
                      </a:lnTo>
                      <a:lnTo>
                        <a:pt x="49" y="29"/>
                      </a:lnTo>
                      <a:lnTo>
                        <a:pt x="65" y="27"/>
                      </a:lnTo>
                      <a:lnTo>
                        <a:pt x="80" y="27"/>
                      </a:lnTo>
                      <a:lnTo>
                        <a:pt x="99" y="27"/>
                      </a:lnTo>
                      <a:lnTo>
                        <a:pt x="118" y="27"/>
                      </a:lnTo>
                      <a:lnTo>
                        <a:pt x="139" y="29"/>
                      </a:lnTo>
                      <a:lnTo>
                        <a:pt x="129" y="19"/>
                      </a:lnTo>
                      <a:lnTo>
                        <a:pt x="139" y="29"/>
                      </a:lnTo>
                      <a:lnTo>
                        <a:pt x="148" y="27"/>
                      </a:lnTo>
                      <a:lnTo>
                        <a:pt x="152" y="19"/>
                      </a:lnTo>
                      <a:lnTo>
                        <a:pt x="150" y="10"/>
                      </a:lnTo>
                      <a:lnTo>
                        <a:pt x="142" y="6"/>
                      </a:lnTo>
                      <a:lnTo>
                        <a:pt x="152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1" name="Freeform 285"/>
                <p:cNvSpPr>
                  <a:spLocks/>
                </p:cNvSpPr>
                <p:nvPr/>
              </p:nvSpPr>
              <p:spPr bwMode="auto">
                <a:xfrm>
                  <a:off x="2406" y="1599"/>
                  <a:ext cx="26" cy="63"/>
                </a:xfrm>
                <a:custGeom>
                  <a:avLst/>
                  <a:gdLst>
                    <a:gd name="T0" fmla="*/ 15 w 51"/>
                    <a:gd name="T1" fmla="*/ 58 h 125"/>
                    <a:gd name="T2" fmla="*/ 26 w 51"/>
                    <a:gd name="T3" fmla="*/ 57 h 125"/>
                    <a:gd name="T4" fmla="*/ 24 w 51"/>
                    <a:gd name="T5" fmla="*/ 46 h 125"/>
                    <a:gd name="T6" fmla="*/ 19 w 51"/>
                    <a:gd name="T7" fmla="*/ 30 h 125"/>
                    <a:gd name="T8" fmla="*/ 15 w 51"/>
                    <a:gd name="T9" fmla="*/ 13 h 125"/>
                    <a:gd name="T10" fmla="*/ 12 w 51"/>
                    <a:gd name="T11" fmla="*/ 0 h 125"/>
                    <a:gd name="T12" fmla="*/ 0 w 51"/>
                    <a:gd name="T13" fmla="*/ 2 h 125"/>
                    <a:gd name="T14" fmla="*/ 3 w 51"/>
                    <a:gd name="T15" fmla="*/ 15 h 125"/>
                    <a:gd name="T16" fmla="*/ 8 w 51"/>
                    <a:gd name="T17" fmla="*/ 32 h 125"/>
                    <a:gd name="T18" fmla="*/ 13 w 51"/>
                    <a:gd name="T19" fmla="*/ 48 h 125"/>
                    <a:gd name="T20" fmla="*/ 15 w 51"/>
                    <a:gd name="T21" fmla="*/ 57 h 125"/>
                    <a:gd name="T22" fmla="*/ 26 w 51"/>
                    <a:gd name="T23" fmla="*/ 56 h 125"/>
                    <a:gd name="T24" fmla="*/ 15 w 51"/>
                    <a:gd name="T25" fmla="*/ 57 h 125"/>
                    <a:gd name="T26" fmla="*/ 16 w 51"/>
                    <a:gd name="T27" fmla="*/ 61 h 125"/>
                    <a:gd name="T28" fmla="*/ 20 w 51"/>
                    <a:gd name="T29" fmla="*/ 63 h 125"/>
                    <a:gd name="T30" fmla="*/ 24 w 51"/>
                    <a:gd name="T31" fmla="*/ 61 h 125"/>
                    <a:gd name="T32" fmla="*/ 26 w 51"/>
                    <a:gd name="T33" fmla="*/ 57 h 125"/>
                    <a:gd name="T34" fmla="*/ 15 w 51"/>
                    <a:gd name="T35" fmla="*/ 58 h 1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1" h="125">
                      <a:moveTo>
                        <a:pt x="29" y="116"/>
                      </a:moveTo>
                      <a:lnTo>
                        <a:pt x="51" y="114"/>
                      </a:lnTo>
                      <a:lnTo>
                        <a:pt x="48" y="91"/>
                      </a:lnTo>
                      <a:lnTo>
                        <a:pt x="38" y="59"/>
                      </a:lnTo>
                      <a:lnTo>
                        <a:pt x="29" y="25"/>
                      </a:lnTo>
                      <a:lnTo>
                        <a:pt x="23" y="0"/>
                      </a:lnTo>
                      <a:lnTo>
                        <a:pt x="0" y="4"/>
                      </a:lnTo>
                      <a:lnTo>
                        <a:pt x="6" y="29"/>
                      </a:lnTo>
                      <a:lnTo>
                        <a:pt x="15" y="63"/>
                      </a:lnTo>
                      <a:lnTo>
                        <a:pt x="25" y="95"/>
                      </a:lnTo>
                      <a:lnTo>
                        <a:pt x="29" y="114"/>
                      </a:lnTo>
                      <a:lnTo>
                        <a:pt x="51" y="112"/>
                      </a:lnTo>
                      <a:lnTo>
                        <a:pt x="29" y="114"/>
                      </a:lnTo>
                      <a:lnTo>
                        <a:pt x="32" y="122"/>
                      </a:lnTo>
                      <a:lnTo>
                        <a:pt x="40" y="125"/>
                      </a:lnTo>
                      <a:lnTo>
                        <a:pt x="48" y="122"/>
                      </a:lnTo>
                      <a:lnTo>
                        <a:pt x="51" y="114"/>
                      </a:lnTo>
                      <a:lnTo>
                        <a:pt x="29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2" name="Freeform 286"/>
                <p:cNvSpPr>
                  <a:spLocks/>
                </p:cNvSpPr>
                <p:nvPr/>
              </p:nvSpPr>
              <p:spPr bwMode="auto">
                <a:xfrm>
                  <a:off x="2412" y="1617"/>
                  <a:ext cx="20" cy="40"/>
                </a:xfrm>
                <a:custGeom>
                  <a:avLst/>
                  <a:gdLst>
                    <a:gd name="T0" fmla="*/ 0 w 39"/>
                    <a:gd name="T1" fmla="*/ 0 h 80"/>
                    <a:gd name="T2" fmla="*/ 0 w 39"/>
                    <a:gd name="T3" fmla="*/ 0 h 80"/>
                    <a:gd name="T4" fmla="*/ 2 w 39"/>
                    <a:gd name="T5" fmla="*/ 7 h 80"/>
                    <a:gd name="T6" fmla="*/ 4 w 39"/>
                    <a:gd name="T7" fmla="*/ 17 h 80"/>
                    <a:gd name="T8" fmla="*/ 6 w 39"/>
                    <a:gd name="T9" fmla="*/ 27 h 80"/>
                    <a:gd name="T10" fmla="*/ 9 w 39"/>
                    <a:gd name="T11" fmla="*/ 40 h 80"/>
                    <a:gd name="T12" fmla="*/ 20 w 39"/>
                    <a:gd name="T13" fmla="*/ 38 h 80"/>
                    <a:gd name="T14" fmla="*/ 17 w 39"/>
                    <a:gd name="T15" fmla="*/ 25 h 80"/>
                    <a:gd name="T16" fmla="*/ 15 w 39"/>
                    <a:gd name="T17" fmla="*/ 15 h 80"/>
                    <a:gd name="T18" fmla="*/ 13 w 39"/>
                    <a:gd name="T19" fmla="*/ 5 h 80"/>
                    <a:gd name="T20" fmla="*/ 13 w 39"/>
                    <a:gd name="T21" fmla="*/ 0 h 80"/>
                    <a:gd name="T22" fmla="*/ 13 w 39"/>
                    <a:gd name="T23" fmla="*/ 0 h 80"/>
                    <a:gd name="T24" fmla="*/ 0 w 39"/>
                    <a:gd name="T25" fmla="*/ 0 h 8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4"/>
                      </a:lnTo>
                      <a:lnTo>
                        <a:pt x="7" y="33"/>
                      </a:lnTo>
                      <a:lnTo>
                        <a:pt x="11" y="53"/>
                      </a:lnTo>
                      <a:lnTo>
                        <a:pt x="17" y="80"/>
                      </a:lnTo>
                      <a:lnTo>
                        <a:pt x="39" y="76"/>
                      </a:lnTo>
                      <a:lnTo>
                        <a:pt x="34" y="50"/>
                      </a:lnTo>
                      <a:lnTo>
                        <a:pt x="30" y="29"/>
                      </a:lnTo>
                      <a:lnTo>
                        <a:pt x="26" y="10"/>
                      </a:lnTo>
                      <a:lnTo>
                        <a:pt x="2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3" name="Freeform 287"/>
                <p:cNvSpPr>
                  <a:spLocks/>
                </p:cNvSpPr>
                <p:nvPr/>
              </p:nvSpPr>
              <p:spPr bwMode="auto">
                <a:xfrm>
                  <a:off x="2411" y="1595"/>
                  <a:ext cx="14" cy="22"/>
                </a:xfrm>
                <a:custGeom>
                  <a:avLst/>
                  <a:gdLst>
                    <a:gd name="T0" fmla="*/ 5 w 28"/>
                    <a:gd name="T1" fmla="*/ 1 h 43"/>
                    <a:gd name="T2" fmla="*/ 6 w 28"/>
                    <a:gd name="T3" fmla="*/ 0 h 43"/>
                    <a:gd name="T4" fmla="*/ 0 w 28"/>
                    <a:gd name="T5" fmla="*/ 8 h 43"/>
                    <a:gd name="T6" fmla="*/ 0 w 28"/>
                    <a:gd name="T7" fmla="*/ 14 h 43"/>
                    <a:gd name="T8" fmla="*/ 1 w 28"/>
                    <a:gd name="T9" fmla="*/ 19 h 43"/>
                    <a:gd name="T10" fmla="*/ 1 w 28"/>
                    <a:gd name="T11" fmla="*/ 22 h 43"/>
                    <a:gd name="T12" fmla="*/ 14 w 28"/>
                    <a:gd name="T13" fmla="*/ 22 h 43"/>
                    <a:gd name="T14" fmla="*/ 12 w 28"/>
                    <a:gd name="T15" fmla="*/ 17 h 43"/>
                    <a:gd name="T16" fmla="*/ 11 w 28"/>
                    <a:gd name="T17" fmla="*/ 14 h 43"/>
                    <a:gd name="T18" fmla="*/ 11 w 28"/>
                    <a:gd name="T19" fmla="*/ 11 h 43"/>
                    <a:gd name="T20" fmla="*/ 13 w 28"/>
                    <a:gd name="T21" fmla="*/ 10 h 43"/>
                    <a:gd name="T22" fmla="*/ 14 w 28"/>
                    <a:gd name="T23" fmla="*/ 9 h 43"/>
                    <a:gd name="T24" fmla="*/ 5 w 28"/>
                    <a:gd name="T25" fmla="*/ 1 h 4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" h="43">
                      <a:moveTo>
                        <a:pt x="9" y="2"/>
                      </a:moveTo>
                      <a:lnTo>
                        <a:pt x="11" y="0"/>
                      </a:lnTo>
                      <a:lnTo>
                        <a:pt x="0" y="15"/>
                      </a:lnTo>
                      <a:lnTo>
                        <a:pt x="0" y="28"/>
                      </a:lnTo>
                      <a:lnTo>
                        <a:pt x="2" y="38"/>
                      </a:lnTo>
                      <a:lnTo>
                        <a:pt x="2" y="43"/>
                      </a:lnTo>
                      <a:lnTo>
                        <a:pt x="28" y="43"/>
                      </a:lnTo>
                      <a:lnTo>
                        <a:pt x="24" y="34"/>
                      </a:lnTo>
                      <a:lnTo>
                        <a:pt x="22" y="28"/>
                      </a:lnTo>
                      <a:lnTo>
                        <a:pt x="22" y="22"/>
                      </a:lnTo>
                      <a:lnTo>
                        <a:pt x="26" y="19"/>
                      </a:lnTo>
                      <a:lnTo>
                        <a:pt x="28" y="17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4" name="Freeform 288"/>
                <p:cNvSpPr>
                  <a:spLocks/>
                </p:cNvSpPr>
                <p:nvPr/>
              </p:nvSpPr>
              <p:spPr bwMode="auto">
                <a:xfrm>
                  <a:off x="2297" y="1665"/>
                  <a:ext cx="339" cy="255"/>
                </a:xfrm>
                <a:custGeom>
                  <a:avLst/>
                  <a:gdLst>
                    <a:gd name="T0" fmla="*/ 313 w 677"/>
                    <a:gd name="T1" fmla="*/ 55 h 512"/>
                    <a:gd name="T2" fmla="*/ 313 w 677"/>
                    <a:gd name="T3" fmla="*/ 227 h 512"/>
                    <a:gd name="T4" fmla="*/ 305 w 677"/>
                    <a:gd name="T5" fmla="*/ 232 h 512"/>
                    <a:gd name="T6" fmla="*/ 293 w 677"/>
                    <a:gd name="T7" fmla="*/ 236 h 512"/>
                    <a:gd name="T8" fmla="*/ 281 w 677"/>
                    <a:gd name="T9" fmla="*/ 240 h 512"/>
                    <a:gd name="T10" fmla="*/ 269 w 677"/>
                    <a:gd name="T11" fmla="*/ 244 h 512"/>
                    <a:gd name="T12" fmla="*/ 257 w 677"/>
                    <a:gd name="T13" fmla="*/ 248 h 512"/>
                    <a:gd name="T14" fmla="*/ 246 w 677"/>
                    <a:gd name="T15" fmla="*/ 250 h 512"/>
                    <a:gd name="T16" fmla="*/ 236 w 677"/>
                    <a:gd name="T17" fmla="*/ 252 h 512"/>
                    <a:gd name="T18" fmla="*/ 230 w 677"/>
                    <a:gd name="T19" fmla="*/ 253 h 512"/>
                    <a:gd name="T20" fmla="*/ 220 w 677"/>
                    <a:gd name="T21" fmla="*/ 254 h 512"/>
                    <a:gd name="T22" fmla="*/ 206 w 677"/>
                    <a:gd name="T23" fmla="*/ 255 h 512"/>
                    <a:gd name="T24" fmla="*/ 188 w 677"/>
                    <a:gd name="T25" fmla="*/ 254 h 512"/>
                    <a:gd name="T26" fmla="*/ 167 w 677"/>
                    <a:gd name="T27" fmla="*/ 251 h 512"/>
                    <a:gd name="T28" fmla="*/ 146 w 677"/>
                    <a:gd name="T29" fmla="*/ 249 h 512"/>
                    <a:gd name="T30" fmla="*/ 126 w 677"/>
                    <a:gd name="T31" fmla="*/ 243 h 512"/>
                    <a:gd name="T32" fmla="*/ 109 w 677"/>
                    <a:gd name="T33" fmla="*/ 236 h 512"/>
                    <a:gd name="T34" fmla="*/ 97 w 677"/>
                    <a:gd name="T35" fmla="*/ 229 h 512"/>
                    <a:gd name="T36" fmla="*/ 5 w 677"/>
                    <a:gd name="T37" fmla="*/ 229 h 512"/>
                    <a:gd name="T38" fmla="*/ 0 w 677"/>
                    <a:gd name="T39" fmla="*/ 13 h 512"/>
                    <a:gd name="T40" fmla="*/ 8 w 677"/>
                    <a:gd name="T41" fmla="*/ 12 h 512"/>
                    <a:gd name="T42" fmla="*/ 20 w 677"/>
                    <a:gd name="T43" fmla="*/ 12 h 512"/>
                    <a:gd name="T44" fmla="*/ 37 w 677"/>
                    <a:gd name="T45" fmla="*/ 11 h 512"/>
                    <a:gd name="T46" fmla="*/ 57 w 677"/>
                    <a:gd name="T47" fmla="*/ 10 h 512"/>
                    <a:gd name="T48" fmla="*/ 80 w 677"/>
                    <a:gd name="T49" fmla="*/ 8 h 512"/>
                    <a:gd name="T50" fmla="*/ 106 w 677"/>
                    <a:gd name="T51" fmla="*/ 7 h 512"/>
                    <a:gd name="T52" fmla="*/ 132 w 677"/>
                    <a:gd name="T53" fmla="*/ 6 h 512"/>
                    <a:gd name="T54" fmla="*/ 159 w 677"/>
                    <a:gd name="T55" fmla="*/ 5 h 512"/>
                    <a:gd name="T56" fmla="*/ 185 w 677"/>
                    <a:gd name="T57" fmla="*/ 4 h 512"/>
                    <a:gd name="T58" fmla="*/ 212 w 677"/>
                    <a:gd name="T59" fmla="*/ 3 h 512"/>
                    <a:gd name="T60" fmla="*/ 237 w 677"/>
                    <a:gd name="T61" fmla="*/ 2 h 512"/>
                    <a:gd name="T62" fmla="*/ 260 w 677"/>
                    <a:gd name="T63" fmla="*/ 1 h 512"/>
                    <a:gd name="T64" fmla="*/ 280 w 677"/>
                    <a:gd name="T65" fmla="*/ 0 h 512"/>
                    <a:gd name="T66" fmla="*/ 297 w 677"/>
                    <a:gd name="T67" fmla="*/ 0 h 512"/>
                    <a:gd name="T68" fmla="*/ 309 w 677"/>
                    <a:gd name="T69" fmla="*/ 0 h 512"/>
                    <a:gd name="T70" fmla="*/ 317 w 677"/>
                    <a:gd name="T71" fmla="*/ 0 h 512"/>
                    <a:gd name="T72" fmla="*/ 328 w 677"/>
                    <a:gd name="T73" fmla="*/ 3 h 512"/>
                    <a:gd name="T74" fmla="*/ 336 w 677"/>
                    <a:gd name="T75" fmla="*/ 10 h 512"/>
                    <a:gd name="T76" fmla="*/ 339 w 677"/>
                    <a:gd name="T77" fmla="*/ 19 h 512"/>
                    <a:gd name="T78" fmla="*/ 339 w 677"/>
                    <a:gd name="T79" fmla="*/ 29 h 512"/>
                    <a:gd name="T80" fmla="*/ 336 w 677"/>
                    <a:gd name="T81" fmla="*/ 39 h 512"/>
                    <a:gd name="T82" fmla="*/ 330 w 677"/>
                    <a:gd name="T83" fmla="*/ 47 h 512"/>
                    <a:gd name="T84" fmla="*/ 323 w 677"/>
                    <a:gd name="T85" fmla="*/ 53 h 512"/>
                    <a:gd name="T86" fmla="*/ 313 w 677"/>
                    <a:gd name="T87" fmla="*/ 55 h 51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677" h="512">
                      <a:moveTo>
                        <a:pt x="626" y="110"/>
                      </a:moveTo>
                      <a:lnTo>
                        <a:pt x="626" y="455"/>
                      </a:lnTo>
                      <a:lnTo>
                        <a:pt x="609" y="465"/>
                      </a:lnTo>
                      <a:lnTo>
                        <a:pt x="586" y="474"/>
                      </a:lnTo>
                      <a:lnTo>
                        <a:pt x="562" y="482"/>
                      </a:lnTo>
                      <a:lnTo>
                        <a:pt x="537" y="489"/>
                      </a:lnTo>
                      <a:lnTo>
                        <a:pt x="514" y="497"/>
                      </a:lnTo>
                      <a:lnTo>
                        <a:pt x="491" y="502"/>
                      </a:lnTo>
                      <a:lnTo>
                        <a:pt x="472" y="506"/>
                      </a:lnTo>
                      <a:lnTo>
                        <a:pt x="459" y="508"/>
                      </a:lnTo>
                      <a:lnTo>
                        <a:pt x="440" y="510"/>
                      </a:lnTo>
                      <a:lnTo>
                        <a:pt x="412" y="512"/>
                      </a:lnTo>
                      <a:lnTo>
                        <a:pt x="376" y="510"/>
                      </a:lnTo>
                      <a:lnTo>
                        <a:pt x="334" y="504"/>
                      </a:lnTo>
                      <a:lnTo>
                        <a:pt x="292" y="499"/>
                      </a:lnTo>
                      <a:lnTo>
                        <a:pt x="252" y="487"/>
                      </a:lnTo>
                      <a:lnTo>
                        <a:pt x="218" y="474"/>
                      </a:lnTo>
                      <a:lnTo>
                        <a:pt x="193" y="459"/>
                      </a:lnTo>
                      <a:lnTo>
                        <a:pt x="9" y="459"/>
                      </a:lnTo>
                      <a:lnTo>
                        <a:pt x="0" y="27"/>
                      </a:lnTo>
                      <a:lnTo>
                        <a:pt x="15" y="25"/>
                      </a:lnTo>
                      <a:lnTo>
                        <a:pt x="40" y="25"/>
                      </a:lnTo>
                      <a:lnTo>
                        <a:pt x="74" y="23"/>
                      </a:lnTo>
                      <a:lnTo>
                        <a:pt x="114" y="21"/>
                      </a:lnTo>
                      <a:lnTo>
                        <a:pt x="159" y="17"/>
                      </a:lnTo>
                      <a:lnTo>
                        <a:pt x="211" y="15"/>
                      </a:lnTo>
                      <a:lnTo>
                        <a:pt x="264" y="13"/>
                      </a:lnTo>
                      <a:lnTo>
                        <a:pt x="317" y="10"/>
                      </a:lnTo>
                      <a:lnTo>
                        <a:pt x="370" y="8"/>
                      </a:lnTo>
                      <a:lnTo>
                        <a:pt x="423" y="6"/>
                      </a:lnTo>
                      <a:lnTo>
                        <a:pt x="474" y="4"/>
                      </a:lnTo>
                      <a:lnTo>
                        <a:pt x="520" y="2"/>
                      </a:lnTo>
                      <a:lnTo>
                        <a:pt x="560" y="0"/>
                      </a:lnTo>
                      <a:lnTo>
                        <a:pt x="594" y="0"/>
                      </a:lnTo>
                      <a:lnTo>
                        <a:pt x="618" y="0"/>
                      </a:lnTo>
                      <a:lnTo>
                        <a:pt x="634" y="0"/>
                      </a:lnTo>
                      <a:lnTo>
                        <a:pt x="656" y="6"/>
                      </a:lnTo>
                      <a:lnTo>
                        <a:pt x="672" y="21"/>
                      </a:lnTo>
                      <a:lnTo>
                        <a:pt x="677" y="38"/>
                      </a:lnTo>
                      <a:lnTo>
                        <a:pt x="677" y="59"/>
                      </a:lnTo>
                      <a:lnTo>
                        <a:pt x="672" y="78"/>
                      </a:lnTo>
                      <a:lnTo>
                        <a:pt x="660" y="95"/>
                      </a:lnTo>
                      <a:lnTo>
                        <a:pt x="645" y="106"/>
                      </a:lnTo>
                      <a:lnTo>
                        <a:pt x="626" y="110"/>
                      </a:lnTo>
                      <a:close/>
                    </a:path>
                  </a:pathLst>
                </a:custGeom>
                <a:solidFill>
                  <a:srgbClr val="AD5B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5" name="Freeform 289"/>
                <p:cNvSpPr>
                  <a:spLocks/>
                </p:cNvSpPr>
                <p:nvPr/>
              </p:nvSpPr>
              <p:spPr bwMode="auto">
                <a:xfrm>
                  <a:off x="2603" y="1713"/>
                  <a:ext cx="14" cy="7"/>
                </a:xfrm>
                <a:custGeom>
                  <a:avLst/>
                  <a:gdLst>
                    <a:gd name="T0" fmla="*/ 14 w 26"/>
                    <a:gd name="T1" fmla="*/ 7 h 13"/>
                    <a:gd name="T2" fmla="*/ 12 w 26"/>
                    <a:gd name="T3" fmla="*/ 2 h 13"/>
                    <a:gd name="T4" fmla="*/ 7 w 26"/>
                    <a:gd name="T5" fmla="*/ 0 h 13"/>
                    <a:gd name="T6" fmla="*/ 2 w 26"/>
                    <a:gd name="T7" fmla="*/ 2 h 13"/>
                    <a:gd name="T8" fmla="*/ 0 w 26"/>
                    <a:gd name="T9" fmla="*/ 7 h 13"/>
                    <a:gd name="T10" fmla="*/ 14 w 26"/>
                    <a:gd name="T11" fmla="*/ 7 h 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6" h="13">
                      <a:moveTo>
                        <a:pt x="26" y="13"/>
                      </a:moveTo>
                      <a:lnTo>
                        <a:pt x="23" y="4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26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6" name="Freeform 290"/>
                <p:cNvSpPr>
                  <a:spLocks/>
                </p:cNvSpPr>
                <p:nvPr/>
              </p:nvSpPr>
              <p:spPr bwMode="auto">
                <a:xfrm>
                  <a:off x="2603" y="1720"/>
                  <a:ext cx="14" cy="179"/>
                </a:xfrm>
                <a:custGeom>
                  <a:avLst/>
                  <a:gdLst>
                    <a:gd name="T0" fmla="*/ 10 w 26"/>
                    <a:gd name="T1" fmla="*/ 178 h 358"/>
                    <a:gd name="T2" fmla="*/ 14 w 26"/>
                    <a:gd name="T3" fmla="*/ 173 h 358"/>
                    <a:gd name="T4" fmla="*/ 14 w 26"/>
                    <a:gd name="T5" fmla="*/ 0 h 358"/>
                    <a:gd name="T6" fmla="*/ 0 w 26"/>
                    <a:gd name="T7" fmla="*/ 0 h 358"/>
                    <a:gd name="T8" fmla="*/ 0 w 26"/>
                    <a:gd name="T9" fmla="*/ 173 h 358"/>
                    <a:gd name="T10" fmla="*/ 4 w 26"/>
                    <a:gd name="T11" fmla="*/ 167 h 358"/>
                    <a:gd name="T12" fmla="*/ 0 w 26"/>
                    <a:gd name="T13" fmla="*/ 173 h 358"/>
                    <a:gd name="T14" fmla="*/ 2 w 26"/>
                    <a:gd name="T15" fmla="*/ 178 h 358"/>
                    <a:gd name="T16" fmla="*/ 7 w 26"/>
                    <a:gd name="T17" fmla="*/ 179 h 358"/>
                    <a:gd name="T18" fmla="*/ 12 w 26"/>
                    <a:gd name="T19" fmla="*/ 178 h 358"/>
                    <a:gd name="T20" fmla="*/ 14 w 26"/>
                    <a:gd name="T21" fmla="*/ 173 h 358"/>
                    <a:gd name="T22" fmla="*/ 10 w 26"/>
                    <a:gd name="T23" fmla="*/ 178 h 35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358">
                      <a:moveTo>
                        <a:pt x="19" y="356"/>
                      </a:moveTo>
                      <a:lnTo>
                        <a:pt x="26" y="345"/>
                      </a:lnTo>
                      <a:lnTo>
                        <a:pt x="26" y="0"/>
                      </a:lnTo>
                      <a:lnTo>
                        <a:pt x="0" y="0"/>
                      </a:lnTo>
                      <a:lnTo>
                        <a:pt x="0" y="345"/>
                      </a:lnTo>
                      <a:lnTo>
                        <a:pt x="7" y="334"/>
                      </a:lnTo>
                      <a:lnTo>
                        <a:pt x="0" y="345"/>
                      </a:lnTo>
                      <a:lnTo>
                        <a:pt x="4" y="355"/>
                      </a:lnTo>
                      <a:lnTo>
                        <a:pt x="13" y="358"/>
                      </a:lnTo>
                      <a:lnTo>
                        <a:pt x="23" y="355"/>
                      </a:lnTo>
                      <a:lnTo>
                        <a:pt x="26" y="345"/>
                      </a:lnTo>
                      <a:lnTo>
                        <a:pt x="19" y="3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7" name="Freeform 291"/>
                <p:cNvSpPr>
                  <a:spLocks/>
                </p:cNvSpPr>
                <p:nvPr/>
              </p:nvSpPr>
              <p:spPr bwMode="auto">
                <a:xfrm>
                  <a:off x="2521" y="1886"/>
                  <a:ext cx="92" cy="38"/>
                </a:xfrm>
                <a:custGeom>
                  <a:avLst/>
                  <a:gdLst>
                    <a:gd name="T0" fmla="*/ 8 w 184"/>
                    <a:gd name="T1" fmla="*/ 38 h 75"/>
                    <a:gd name="T2" fmla="*/ 6 w 184"/>
                    <a:gd name="T3" fmla="*/ 38 h 75"/>
                    <a:gd name="T4" fmla="*/ 13 w 184"/>
                    <a:gd name="T5" fmla="*/ 37 h 75"/>
                    <a:gd name="T6" fmla="*/ 23 w 184"/>
                    <a:gd name="T7" fmla="*/ 35 h 75"/>
                    <a:gd name="T8" fmla="*/ 34 w 184"/>
                    <a:gd name="T9" fmla="*/ 32 h 75"/>
                    <a:gd name="T10" fmla="*/ 47 w 184"/>
                    <a:gd name="T11" fmla="*/ 29 h 75"/>
                    <a:gd name="T12" fmla="*/ 59 w 184"/>
                    <a:gd name="T13" fmla="*/ 25 h 75"/>
                    <a:gd name="T14" fmla="*/ 71 w 184"/>
                    <a:gd name="T15" fmla="*/ 21 h 75"/>
                    <a:gd name="T16" fmla="*/ 84 w 184"/>
                    <a:gd name="T17" fmla="*/ 16 h 75"/>
                    <a:gd name="T18" fmla="*/ 92 w 184"/>
                    <a:gd name="T19" fmla="*/ 11 h 75"/>
                    <a:gd name="T20" fmla="*/ 86 w 184"/>
                    <a:gd name="T21" fmla="*/ 0 h 75"/>
                    <a:gd name="T22" fmla="*/ 78 w 184"/>
                    <a:gd name="T23" fmla="*/ 5 h 75"/>
                    <a:gd name="T24" fmla="*/ 67 w 184"/>
                    <a:gd name="T25" fmla="*/ 10 h 75"/>
                    <a:gd name="T26" fmla="*/ 55 w 184"/>
                    <a:gd name="T27" fmla="*/ 13 h 75"/>
                    <a:gd name="T28" fmla="*/ 43 w 184"/>
                    <a:gd name="T29" fmla="*/ 17 h 75"/>
                    <a:gd name="T30" fmla="*/ 32 w 184"/>
                    <a:gd name="T31" fmla="*/ 21 h 75"/>
                    <a:gd name="T32" fmla="*/ 21 w 184"/>
                    <a:gd name="T33" fmla="*/ 24 h 75"/>
                    <a:gd name="T34" fmla="*/ 11 w 184"/>
                    <a:gd name="T35" fmla="*/ 26 h 75"/>
                    <a:gd name="T36" fmla="*/ 6 w 184"/>
                    <a:gd name="T37" fmla="*/ 27 h 75"/>
                    <a:gd name="T38" fmla="*/ 4 w 184"/>
                    <a:gd name="T39" fmla="*/ 27 h 75"/>
                    <a:gd name="T40" fmla="*/ 6 w 184"/>
                    <a:gd name="T41" fmla="*/ 27 h 75"/>
                    <a:gd name="T42" fmla="*/ 2 w 184"/>
                    <a:gd name="T43" fmla="*/ 29 h 75"/>
                    <a:gd name="T44" fmla="*/ 0 w 184"/>
                    <a:gd name="T45" fmla="*/ 32 h 75"/>
                    <a:gd name="T46" fmla="*/ 2 w 184"/>
                    <a:gd name="T47" fmla="*/ 36 h 75"/>
                    <a:gd name="T48" fmla="*/ 6 w 184"/>
                    <a:gd name="T49" fmla="*/ 38 h 75"/>
                    <a:gd name="T50" fmla="*/ 8 w 184"/>
                    <a:gd name="T51" fmla="*/ 38 h 7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84" h="75">
                      <a:moveTo>
                        <a:pt x="15" y="75"/>
                      </a:moveTo>
                      <a:lnTo>
                        <a:pt x="11" y="75"/>
                      </a:lnTo>
                      <a:lnTo>
                        <a:pt x="26" y="74"/>
                      </a:lnTo>
                      <a:lnTo>
                        <a:pt x="45" y="70"/>
                      </a:lnTo>
                      <a:lnTo>
                        <a:pt x="68" y="64"/>
                      </a:lnTo>
                      <a:lnTo>
                        <a:pt x="93" y="57"/>
                      </a:lnTo>
                      <a:lnTo>
                        <a:pt x="117" y="49"/>
                      </a:lnTo>
                      <a:lnTo>
                        <a:pt x="142" y="41"/>
                      </a:lnTo>
                      <a:lnTo>
                        <a:pt x="167" y="32"/>
                      </a:lnTo>
                      <a:lnTo>
                        <a:pt x="184" y="22"/>
                      </a:lnTo>
                      <a:lnTo>
                        <a:pt x="172" y="0"/>
                      </a:lnTo>
                      <a:lnTo>
                        <a:pt x="155" y="9"/>
                      </a:lnTo>
                      <a:lnTo>
                        <a:pt x="134" y="19"/>
                      </a:lnTo>
                      <a:lnTo>
                        <a:pt x="110" y="26"/>
                      </a:lnTo>
                      <a:lnTo>
                        <a:pt x="85" y="34"/>
                      </a:lnTo>
                      <a:lnTo>
                        <a:pt x="64" y="41"/>
                      </a:lnTo>
                      <a:lnTo>
                        <a:pt x="41" y="47"/>
                      </a:lnTo>
                      <a:lnTo>
                        <a:pt x="22" y="51"/>
                      </a:lnTo>
                      <a:lnTo>
                        <a:pt x="11" y="53"/>
                      </a:lnTo>
                      <a:lnTo>
                        <a:pt x="7" y="53"/>
                      </a:lnTo>
                      <a:lnTo>
                        <a:pt x="11" y="53"/>
                      </a:lnTo>
                      <a:lnTo>
                        <a:pt x="4" y="57"/>
                      </a:lnTo>
                      <a:lnTo>
                        <a:pt x="0" y="64"/>
                      </a:lnTo>
                      <a:lnTo>
                        <a:pt x="4" y="72"/>
                      </a:lnTo>
                      <a:lnTo>
                        <a:pt x="11" y="7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8" name="Freeform 292"/>
                <p:cNvSpPr>
                  <a:spLocks/>
                </p:cNvSpPr>
                <p:nvPr/>
              </p:nvSpPr>
              <p:spPr bwMode="auto">
                <a:xfrm>
                  <a:off x="2388" y="1887"/>
                  <a:ext cx="140" cy="40"/>
                </a:xfrm>
                <a:custGeom>
                  <a:avLst/>
                  <a:gdLst>
                    <a:gd name="T0" fmla="*/ 5 w 281"/>
                    <a:gd name="T1" fmla="*/ 13 h 79"/>
                    <a:gd name="T2" fmla="*/ 2 w 281"/>
                    <a:gd name="T3" fmla="*/ 11 h 79"/>
                    <a:gd name="T4" fmla="*/ 15 w 281"/>
                    <a:gd name="T5" fmla="*/ 20 h 79"/>
                    <a:gd name="T6" fmla="*/ 33 w 281"/>
                    <a:gd name="T7" fmla="*/ 27 h 79"/>
                    <a:gd name="T8" fmla="*/ 54 w 281"/>
                    <a:gd name="T9" fmla="*/ 32 h 79"/>
                    <a:gd name="T10" fmla="*/ 76 w 281"/>
                    <a:gd name="T11" fmla="*/ 35 h 79"/>
                    <a:gd name="T12" fmla="*/ 97 w 281"/>
                    <a:gd name="T13" fmla="*/ 38 h 79"/>
                    <a:gd name="T14" fmla="*/ 115 w 281"/>
                    <a:gd name="T15" fmla="*/ 40 h 79"/>
                    <a:gd name="T16" fmla="*/ 129 w 281"/>
                    <a:gd name="T17" fmla="*/ 38 h 79"/>
                    <a:gd name="T18" fmla="*/ 140 w 281"/>
                    <a:gd name="T19" fmla="*/ 37 h 79"/>
                    <a:gd name="T20" fmla="*/ 136 w 281"/>
                    <a:gd name="T21" fmla="*/ 26 h 79"/>
                    <a:gd name="T22" fmla="*/ 129 w 281"/>
                    <a:gd name="T23" fmla="*/ 27 h 79"/>
                    <a:gd name="T24" fmla="*/ 115 w 281"/>
                    <a:gd name="T25" fmla="*/ 27 h 79"/>
                    <a:gd name="T26" fmla="*/ 97 w 281"/>
                    <a:gd name="T27" fmla="*/ 27 h 79"/>
                    <a:gd name="T28" fmla="*/ 76 w 281"/>
                    <a:gd name="T29" fmla="*/ 24 h 79"/>
                    <a:gd name="T30" fmla="*/ 56 w 281"/>
                    <a:gd name="T31" fmla="*/ 21 h 79"/>
                    <a:gd name="T32" fmla="*/ 37 w 281"/>
                    <a:gd name="T33" fmla="*/ 15 h 79"/>
                    <a:gd name="T34" fmla="*/ 21 w 281"/>
                    <a:gd name="T35" fmla="*/ 9 h 79"/>
                    <a:gd name="T36" fmla="*/ 9 w 281"/>
                    <a:gd name="T37" fmla="*/ 2 h 79"/>
                    <a:gd name="T38" fmla="*/ 5 w 281"/>
                    <a:gd name="T39" fmla="*/ 0 h 79"/>
                    <a:gd name="T40" fmla="*/ 9 w 281"/>
                    <a:gd name="T41" fmla="*/ 2 h 79"/>
                    <a:gd name="T42" fmla="*/ 5 w 281"/>
                    <a:gd name="T43" fmla="*/ 1 h 79"/>
                    <a:gd name="T44" fmla="*/ 2 w 281"/>
                    <a:gd name="T45" fmla="*/ 3 h 79"/>
                    <a:gd name="T46" fmla="*/ 0 w 281"/>
                    <a:gd name="T47" fmla="*/ 8 h 79"/>
                    <a:gd name="T48" fmla="*/ 2 w 281"/>
                    <a:gd name="T49" fmla="*/ 11 h 79"/>
                    <a:gd name="T50" fmla="*/ 5 w 281"/>
                    <a:gd name="T51" fmla="*/ 13 h 7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81" h="79">
                      <a:moveTo>
                        <a:pt x="11" y="26"/>
                      </a:moveTo>
                      <a:lnTo>
                        <a:pt x="4" y="22"/>
                      </a:lnTo>
                      <a:lnTo>
                        <a:pt x="30" y="39"/>
                      </a:lnTo>
                      <a:lnTo>
                        <a:pt x="66" y="53"/>
                      </a:lnTo>
                      <a:lnTo>
                        <a:pt x="108" y="64"/>
                      </a:lnTo>
                      <a:lnTo>
                        <a:pt x="152" y="70"/>
                      </a:lnTo>
                      <a:lnTo>
                        <a:pt x="194" y="75"/>
                      </a:lnTo>
                      <a:lnTo>
                        <a:pt x="230" y="79"/>
                      </a:lnTo>
                      <a:lnTo>
                        <a:pt x="258" y="75"/>
                      </a:lnTo>
                      <a:lnTo>
                        <a:pt x="281" y="73"/>
                      </a:lnTo>
                      <a:lnTo>
                        <a:pt x="273" y="51"/>
                      </a:lnTo>
                      <a:lnTo>
                        <a:pt x="258" y="53"/>
                      </a:lnTo>
                      <a:lnTo>
                        <a:pt x="230" y="53"/>
                      </a:lnTo>
                      <a:lnTo>
                        <a:pt x="194" y="53"/>
                      </a:lnTo>
                      <a:lnTo>
                        <a:pt x="152" y="47"/>
                      </a:lnTo>
                      <a:lnTo>
                        <a:pt x="112" y="41"/>
                      </a:lnTo>
                      <a:lnTo>
                        <a:pt x="74" y="30"/>
                      </a:lnTo>
                      <a:lnTo>
                        <a:pt x="42" y="17"/>
                      </a:lnTo>
                      <a:lnTo>
                        <a:pt x="19" y="3"/>
                      </a:lnTo>
                      <a:lnTo>
                        <a:pt x="11" y="0"/>
                      </a:lnTo>
                      <a:lnTo>
                        <a:pt x="19" y="3"/>
                      </a:lnTo>
                      <a:lnTo>
                        <a:pt x="10" y="1"/>
                      </a:lnTo>
                      <a:lnTo>
                        <a:pt x="4" y="5"/>
                      </a:lnTo>
                      <a:lnTo>
                        <a:pt x="0" y="15"/>
                      </a:lnTo>
                      <a:lnTo>
                        <a:pt x="4" y="22"/>
                      </a:lnTo>
                      <a:lnTo>
                        <a:pt x="11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9" name="Freeform 293"/>
                <p:cNvSpPr>
                  <a:spLocks/>
                </p:cNvSpPr>
                <p:nvPr/>
              </p:nvSpPr>
              <p:spPr bwMode="auto">
                <a:xfrm>
                  <a:off x="2295" y="1887"/>
                  <a:ext cx="99" cy="14"/>
                </a:xfrm>
                <a:custGeom>
                  <a:avLst/>
                  <a:gdLst>
                    <a:gd name="T0" fmla="*/ 1 w 197"/>
                    <a:gd name="T1" fmla="*/ 7 h 26"/>
                    <a:gd name="T2" fmla="*/ 7 w 197"/>
                    <a:gd name="T3" fmla="*/ 14 h 26"/>
                    <a:gd name="T4" fmla="*/ 99 w 197"/>
                    <a:gd name="T5" fmla="*/ 14 h 26"/>
                    <a:gd name="T6" fmla="*/ 99 w 197"/>
                    <a:gd name="T7" fmla="*/ 0 h 26"/>
                    <a:gd name="T8" fmla="*/ 7 w 197"/>
                    <a:gd name="T9" fmla="*/ 0 h 26"/>
                    <a:gd name="T10" fmla="*/ 13 w 197"/>
                    <a:gd name="T11" fmla="*/ 7 h 26"/>
                    <a:gd name="T12" fmla="*/ 7 w 197"/>
                    <a:gd name="T13" fmla="*/ 0 h 26"/>
                    <a:gd name="T14" fmla="*/ 2 w 197"/>
                    <a:gd name="T15" fmla="*/ 2 h 26"/>
                    <a:gd name="T16" fmla="*/ 0 w 197"/>
                    <a:gd name="T17" fmla="*/ 7 h 26"/>
                    <a:gd name="T18" fmla="*/ 2 w 197"/>
                    <a:gd name="T19" fmla="*/ 12 h 26"/>
                    <a:gd name="T20" fmla="*/ 7 w 197"/>
                    <a:gd name="T21" fmla="*/ 14 h 26"/>
                    <a:gd name="T22" fmla="*/ 1 w 197"/>
                    <a:gd name="T23" fmla="*/ 7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97" h="26">
                      <a:moveTo>
                        <a:pt x="2" y="13"/>
                      </a:moveTo>
                      <a:lnTo>
                        <a:pt x="13" y="26"/>
                      </a:lnTo>
                      <a:lnTo>
                        <a:pt x="197" y="26"/>
                      </a:lnTo>
                      <a:lnTo>
                        <a:pt x="197" y="0"/>
                      </a:lnTo>
                      <a:lnTo>
                        <a:pt x="13" y="0"/>
                      </a:lnTo>
                      <a:lnTo>
                        <a:pt x="25" y="13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13"/>
                      </a:lnTo>
                      <a:lnTo>
                        <a:pt x="4" y="22"/>
                      </a:lnTo>
                      <a:lnTo>
                        <a:pt x="13" y="26"/>
                      </a:ln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0" name="Freeform 294"/>
                <p:cNvSpPr>
                  <a:spLocks/>
                </p:cNvSpPr>
                <p:nvPr/>
              </p:nvSpPr>
              <p:spPr bwMode="auto">
                <a:xfrm>
                  <a:off x="2291" y="1672"/>
                  <a:ext cx="16" cy="222"/>
                </a:xfrm>
                <a:custGeom>
                  <a:avLst/>
                  <a:gdLst>
                    <a:gd name="T0" fmla="*/ 6 w 32"/>
                    <a:gd name="T1" fmla="*/ 0 h 444"/>
                    <a:gd name="T2" fmla="*/ 0 w 32"/>
                    <a:gd name="T3" fmla="*/ 6 h 444"/>
                    <a:gd name="T4" fmla="*/ 5 w 32"/>
                    <a:gd name="T5" fmla="*/ 222 h 444"/>
                    <a:gd name="T6" fmla="*/ 16 w 32"/>
                    <a:gd name="T7" fmla="*/ 222 h 444"/>
                    <a:gd name="T8" fmla="*/ 11 w 32"/>
                    <a:gd name="T9" fmla="*/ 6 h 444"/>
                    <a:gd name="T10" fmla="*/ 6 w 32"/>
                    <a:gd name="T11" fmla="*/ 12 h 444"/>
                    <a:gd name="T12" fmla="*/ 11 w 32"/>
                    <a:gd name="T13" fmla="*/ 6 h 444"/>
                    <a:gd name="T14" fmla="*/ 10 w 32"/>
                    <a:gd name="T15" fmla="*/ 1 h 444"/>
                    <a:gd name="T16" fmla="*/ 6 w 32"/>
                    <a:gd name="T17" fmla="*/ 0 h 444"/>
                    <a:gd name="T18" fmla="*/ 2 w 32"/>
                    <a:gd name="T19" fmla="*/ 1 h 444"/>
                    <a:gd name="T20" fmla="*/ 0 w 32"/>
                    <a:gd name="T21" fmla="*/ 6 h 444"/>
                    <a:gd name="T22" fmla="*/ 6 w 32"/>
                    <a:gd name="T23" fmla="*/ 0 h 44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2" h="444">
                      <a:moveTo>
                        <a:pt x="11" y="0"/>
                      </a:moveTo>
                      <a:lnTo>
                        <a:pt x="0" y="12"/>
                      </a:lnTo>
                      <a:lnTo>
                        <a:pt x="9" y="444"/>
                      </a:lnTo>
                      <a:lnTo>
                        <a:pt x="32" y="444"/>
                      </a:lnTo>
                      <a:lnTo>
                        <a:pt x="22" y="12"/>
                      </a:lnTo>
                      <a:lnTo>
                        <a:pt x="11" y="23"/>
                      </a:lnTo>
                      <a:lnTo>
                        <a:pt x="22" y="12"/>
                      </a:lnTo>
                      <a:lnTo>
                        <a:pt x="19" y="2"/>
                      </a:lnTo>
                      <a:lnTo>
                        <a:pt x="11" y="0"/>
                      </a:lnTo>
                      <a:lnTo>
                        <a:pt x="3" y="2"/>
                      </a:lnTo>
                      <a:lnTo>
                        <a:pt x="0" y="1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1" name="Freeform 295"/>
                <p:cNvSpPr>
                  <a:spLocks/>
                </p:cNvSpPr>
                <p:nvPr/>
              </p:nvSpPr>
              <p:spPr bwMode="auto">
                <a:xfrm>
                  <a:off x="2297" y="1658"/>
                  <a:ext cx="317" cy="26"/>
                </a:xfrm>
                <a:custGeom>
                  <a:avLst/>
                  <a:gdLst>
                    <a:gd name="T0" fmla="*/ 317 w 634"/>
                    <a:gd name="T1" fmla="*/ 1 h 51"/>
                    <a:gd name="T2" fmla="*/ 317 w 634"/>
                    <a:gd name="T3" fmla="*/ 1 h 51"/>
                    <a:gd name="T4" fmla="*/ 309 w 634"/>
                    <a:gd name="T5" fmla="*/ 0 h 51"/>
                    <a:gd name="T6" fmla="*/ 297 w 634"/>
                    <a:gd name="T7" fmla="*/ 0 h 51"/>
                    <a:gd name="T8" fmla="*/ 280 w 634"/>
                    <a:gd name="T9" fmla="*/ 0 h 51"/>
                    <a:gd name="T10" fmla="*/ 260 w 634"/>
                    <a:gd name="T11" fmla="*/ 2 h 51"/>
                    <a:gd name="T12" fmla="*/ 237 w 634"/>
                    <a:gd name="T13" fmla="*/ 3 h 51"/>
                    <a:gd name="T14" fmla="*/ 212 w 634"/>
                    <a:gd name="T15" fmla="*/ 4 h 51"/>
                    <a:gd name="T16" fmla="*/ 185 w 634"/>
                    <a:gd name="T17" fmla="*/ 5 h 51"/>
                    <a:gd name="T18" fmla="*/ 159 w 634"/>
                    <a:gd name="T19" fmla="*/ 6 h 51"/>
                    <a:gd name="T20" fmla="*/ 132 w 634"/>
                    <a:gd name="T21" fmla="*/ 8 h 51"/>
                    <a:gd name="T22" fmla="*/ 106 w 634"/>
                    <a:gd name="T23" fmla="*/ 9 h 51"/>
                    <a:gd name="T24" fmla="*/ 80 w 634"/>
                    <a:gd name="T25" fmla="*/ 10 h 51"/>
                    <a:gd name="T26" fmla="*/ 57 w 634"/>
                    <a:gd name="T27" fmla="*/ 12 h 51"/>
                    <a:gd name="T28" fmla="*/ 37 w 634"/>
                    <a:gd name="T29" fmla="*/ 12 h 51"/>
                    <a:gd name="T30" fmla="*/ 20 w 634"/>
                    <a:gd name="T31" fmla="*/ 12 h 51"/>
                    <a:gd name="T32" fmla="*/ 8 w 634"/>
                    <a:gd name="T33" fmla="*/ 12 h 51"/>
                    <a:gd name="T34" fmla="*/ 0 w 634"/>
                    <a:gd name="T35" fmla="*/ 14 h 51"/>
                    <a:gd name="T36" fmla="*/ 0 w 634"/>
                    <a:gd name="T37" fmla="*/ 26 h 51"/>
                    <a:gd name="T38" fmla="*/ 8 w 634"/>
                    <a:gd name="T39" fmla="*/ 26 h 51"/>
                    <a:gd name="T40" fmla="*/ 20 w 634"/>
                    <a:gd name="T41" fmla="*/ 26 h 51"/>
                    <a:gd name="T42" fmla="*/ 37 w 634"/>
                    <a:gd name="T43" fmla="*/ 24 h 51"/>
                    <a:gd name="T44" fmla="*/ 57 w 634"/>
                    <a:gd name="T45" fmla="*/ 23 h 51"/>
                    <a:gd name="T46" fmla="*/ 80 w 634"/>
                    <a:gd name="T47" fmla="*/ 21 h 51"/>
                    <a:gd name="T48" fmla="*/ 106 w 634"/>
                    <a:gd name="T49" fmla="*/ 20 h 51"/>
                    <a:gd name="T50" fmla="*/ 132 w 634"/>
                    <a:gd name="T51" fmla="*/ 19 h 51"/>
                    <a:gd name="T52" fmla="*/ 159 w 634"/>
                    <a:gd name="T53" fmla="*/ 17 h 51"/>
                    <a:gd name="T54" fmla="*/ 185 w 634"/>
                    <a:gd name="T55" fmla="*/ 16 h 51"/>
                    <a:gd name="T56" fmla="*/ 212 w 634"/>
                    <a:gd name="T57" fmla="*/ 15 h 51"/>
                    <a:gd name="T58" fmla="*/ 237 w 634"/>
                    <a:gd name="T59" fmla="*/ 14 h 51"/>
                    <a:gd name="T60" fmla="*/ 260 w 634"/>
                    <a:gd name="T61" fmla="*/ 13 h 51"/>
                    <a:gd name="T62" fmla="*/ 280 w 634"/>
                    <a:gd name="T63" fmla="*/ 13 h 51"/>
                    <a:gd name="T64" fmla="*/ 297 w 634"/>
                    <a:gd name="T65" fmla="*/ 13 h 51"/>
                    <a:gd name="T66" fmla="*/ 309 w 634"/>
                    <a:gd name="T67" fmla="*/ 13 h 51"/>
                    <a:gd name="T68" fmla="*/ 317 w 634"/>
                    <a:gd name="T69" fmla="*/ 12 h 51"/>
                    <a:gd name="T70" fmla="*/ 317 w 634"/>
                    <a:gd name="T71" fmla="*/ 12 h 51"/>
                    <a:gd name="T72" fmla="*/ 317 w 634"/>
                    <a:gd name="T73" fmla="*/ 1 h 51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634" h="51">
                      <a:moveTo>
                        <a:pt x="634" y="2"/>
                      </a:moveTo>
                      <a:lnTo>
                        <a:pt x="634" y="2"/>
                      </a:lnTo>
                      <a:lnTo>
                        <a:pt x="618" y="0"/>
                      </a:lnTo>
                      <a:lnTo>
                        <a:pt x="594" y="0"/>
                      </a:lnTo>
                      <a:lnTo>
                        <a:pt x="560" y="0"/>
                      </a:lnTo>
                      <a:lnTo>
                        <a:pt x="520" y="4"/>
                      </a:lnTo>
                      <a:lnTo>
                        <a:pt x="474" y="6"/>
                      </a:lnTo>
                      <a:lnTo>
                        <a:pt x="423" y="7"/>
                      </a:lnTo>
                      <a:lnTo>
                        <a:pt x="370" y="9"/>
                      </a:lnTo>
                      <a:lnTo>
                        <a:pt x="317" y="11"/>
                      </a:lnTo>
                      <a:lnTo>
                        <a:pt x="264" y="15"/>
                      </a:lnTo>
                      <a:lnTo>
                        <a:pt x="211" y="17"/>
                      </a:lnTo>
                      <a:lnTo>
                        <a:pt x="159" y="19"/>
                      </a:lnTo>
                      <a:lnTo>
                        <a:pt x="114" y="23"/>
                      </a:lnTo>
                      <a:lnTo>
                        <a:pt x="74" y="24"/>
                      </a:lnTo>
                      <a:lnTo>
                        <a:pt x="40" y="24"/>
                      </a:lnTo>
                      <a:lnTo>
                        <a:pt x="15" y="24"/>
                      </a:lnTo>
                      <a:lnTo>
                        <a:pt x="0" y="28"/>
                      </a:lnTo>
                      <a:lnTo>
                        <a:pt x="0" y="51"/>
                      </a:lnTo>
                      <a:lnTo>
                        <a:pt x="15" y="51"/>
                      </a:lnTo>
                      <a:lnTo>
                        <a:pt x="40" y="51"/>
                      </a:lnTo>
                      <a:lnTo>
                        <a:pt x="74" y="47"/>
                      </a:lnTo>
                      <a:lnTo>
                        <a:pt x="114" y="45"/>
                      </a:lnTo>
                      <a:lnTo>
                        <a:pt x="159" y="42"/>
                      </a:lnTo>
                      <a:lnTo>
                        <a:pt x="211" y="40"/>
                      </a:lnTo>
                      <a:lnTo>
                        <a:pt x="264" y="38"/>
                      </a:lnTo>
                      <a:lnTo>
                        <a:pt x="317" y="34"/>
                      </a:lnTo>
                      <a:lnTo>
                        <a:pt x="370" y="32"/>
                      </a:lnTo>
                      <a:lnTo>
                        <a:pt x="423" y="30"/>
                      </a:lnTo>
                      <a:lnTo>
                        <a:pt x="474" y="28"/>
                      </a:lnTo>
                      <a:lnTo>
                        <a:pt x="520" y="26"/>
                      </a:lnTo>
                      <a:lnTo>
                        <a:pt x="560" y="26"/>
                      </a:lnTo>
                      <a:lnTo>
                        <a:pt x="594" y="26"/>
                      </a:lnTo>
                      <a:lnTo>
                        <a:pt x="618" y="26"/>
                      </a:lnTo>
                      <a:lnTo>
                        <a:pt x="634" y="24"/>
                      </a:lnTo>
                      <a:lnTo>
                        <a:pt x="63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2" name="Freeform 296"/>
                <p:cNvSpPr>
                  <a:spLocks/>
                </p:cNvSpPr>
                <p:nvPr/>
              </p:nvSpPr>
              <p:spPr bwMode="auto">
                <a:xfrm>
                  <a:off x="2610" y="1659"/>
                  <a:ext cx="31" cy="66"/>
                </a:xfrm>
                <a:custGeom>
                  <a:avLst/>
                  <a:gdLst>
                    <a:gd name="T0" fmla="*/ 0 w 63"/>
                    <a:gd name="T1" fmla="*/ 66 h 132"/>
                    <a:gd name="T2" fmla="*/ 11 w 63"/>
                    <a:gd name="T3" fmla="*/ 65 h 132"/>
                    <a:gd name="T4" fmla="*/ 22 w 63"/>
                    <a:gd name="T5" fmla="*/ 57 h 132"/>
                    <a:gd name="T6" fmla="*/ 28 w 63"/>
                    <a:gd name="T7" fmla="*/ 47 h 132"/>
                    <a:gd name="T8" fmla="*/ 31 w 63"/>
                    <a:gd name="T9" fmla="*/ 35 h 132"/>
                    <a:gd name="T10" fmla="*/ 31 w 63"/>
                    <a:gd name="T11" fmla="*/ 24 h 132"/>
                    <a:gd name="T12" fmla="*/ 27 w 63"/>
                    <a:gd name="T13" fmla="*/ 13 h 132"/>
                    <a:gd name="T14" fmla="*/ 18 w 63"/>
                    <a:gd name="T15" fmla="*/ 3 h 132"/>
                    <a:gd name="T16" fmla="*/ 4 w 63"/>
                    <a:gd name="T17" fmla="*/ 0 h 132"/>
                    <a:gd name="T18" fmla="*/ 4 w 63"/>
                    <a:gd name="T19" fmla="*/ 11 h 132"/>
                    <a:gd name="T20" fmla="*/ 12 w 63"/>
                    <a:gd name="T21" fmla="*/ 14 h 132"/>
                    <a:gd name="T22" fmla="*/ 18 w 63"/>
                    <a:gd name="T23" fmla="*/ 19 h 132"/>
                    <a:gd name="T24" fmla="*/ 20 w 63"/>
                    <a:gd name="T25" fmla="*/ 26 h 132"/>
                    <a:gd name="T26" fmla="*/ 20 w 63"/>
                    <a:gd name="T27" fmla="*/ 35 h 132"/>
                    <a:gd name="T28" fmla="*/ 17 w 63"/>
                    <a:gd name="T29" fmla="*/ 43 h 132"/>
                    <a:gd name="T30" fmla="*/ 12 w 63"/>
                    <a:gd name="T31" fmla="*/ 49 h 132"/>
                    <a:gd name="T32" fmla="*/ 7 w 63"/>
                    <a:gd name="T33" fmla="*/ 53 h 132"/>
                    <a:gd name="T34" fmla="*/ 0 w 63"/>
                    <a:gd name="T35" fmla="*/ 55 h 132"/>
                    <a:gd name="T36" fmla="*/ 0 w 63"/>
                    <a:gd name="T37" fmla="*/ 66 h 13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3" h="132">
                      <a:moveTo>
                        <a:pt x="0" y="132"/>
                      </a:moveTo>
                      <a:lnTo>
                        <a:pt x="23" y="129"/>
                      </a:lnTo>
                      <a:lnTo>
                        <a:pt x="44" y="113"/>
                      </a:lnTo>
                      <a:lnTo>
                        <a:pt x="57" y="93"/>
                      </a:lnTo>
                      <a:lnTo>
                        <a:pt x="63" y="70"/>
                      </a:lnTo>
                      <a:lnTo>
                        <a:pt x="63" y="47"/>
                      </a:lnTo>
                      <a:lnTo>
                        <a:pt x="55" y="26"/>
                      </a:lnTo>
                      <a:lnTo>
                        <a:pt x="36" y="5"/>
                      </a:lnTo>
                      <a:lnTo>
                        <a:pt x="8" y="0"/>
                      </a:lnTo>
                      <a:lnTo>
                        <a:pt x="8" y="22"/>
                      </a:lnTo>
                      <a:lnTo>
                        <a:pt x="25" y="28"/>
                      </a:lnTo>
                      <a:lnTo>
                        <a:pt x="36" y="38"/>
                      </a:lnTo>
                      <a:lnTo>
                        <a:pt x="40" y="51"/>
                      </a:lnTo>
                      <a:lnTo>
                        <a:pt x="40" y="70"/>
                      </a:lnTo>
                      <a:lnTo>
                        <a:pt x="34" y="85"/>
                      </a:lnTo>
                      <a:lnTo>
                        <a:pt x="25" y="98"/>
                      </a:lnTo>
                      <a:lnTo>
                        <a:pt x="15" y="106"/>
                      </a:lnTo>
                      <a:lnTo>
                        <a:pt x="0" y="110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3" name="Freeform 297"/>
                <p:cNvSpPr>
                  <a:spLocks/>
                </p:cNvSpPr>
                <p:nvPr/>
              </p:nvSpPr>
              <p:spPr bwMode="auto">
                <a:xfrm>
                  <a:off x="2604" y="1714"/>
                  <a:ext cx="6" cy="11"/>
                </a:xfrm>
                <a:custGeom>
                  <a:avLst/>
                  <a:gdLst>
                    <a:gd name="T0" fmla="*/ 6 w 11"/>
                    <a:gd name="T1" fmla="*/ 0 h 22"/>
                    <a:gd name="T2" fmla="*/ 2 w 11"/>
                    <a:gd name="T3" fmla="*/ 2 h 22"/>
                    <a:gd name="T4" fmla="*/ 0 w 11"/>
                    <a:gd name="T5" fmla="*/ 6 h 22"/>
                    <a:gd name="T6" fmla="*/ 2 w 11"/>
                    <a:gd name="T7" fmla="*/ 10 h 22"/>
                    <a:gd name="T8" fmla="*/ 6 w 11"/>
                    <a:gd name="T9" fmla="*/ 11 h 22"/>
                    <a:gd name="T10" fmla="*/ 6 w 11"/>
                    <a:gd name="T11" fmla="*/ 0 h 2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" h="22">
                      <a:moveTo>
                        <a:pt x="11" y="0"/>
                      </a:moveTo>
                      <a:lnTo>
                        <a:pt x="3" y="3"/>
                      </a:lnTo>
                      <a:lnTo>
                        <a:pt x="0" y="11"/>
                      </a:lnTo>
                      <a:lnTo>
                        <a:pt x="3" y="19"/>
                      </a:lnTo>
                      <a:lnTo>
                        <a:pt x="11" y="2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4" name="Freeform 298"/>
                <p:cNvSpPr>
                  <a:spLocks/>
                </p:cNvSpPr>
                <p:nvPr/>
              </p:nvSpPr>
              <p:spPr bwMode="auto">
                <a:xfrm>
                  <a:off x="2490" y="1718"/>
                  <a:ext cx="153" cy="201"/>
                </a:xfrm>
                <a:custGeom>
                  <a:avLst/>
                  <a:gdLst>
                    <a:gd name="T0" fmla="*/ 124 w 307"/>
                    <a:gd name="T1" fmla="*/ 0 h 404"/>
                    <a:gd name="T2" fmla="*/ 135 w 307"/>
                    <a:gd name="T3" fmla="*/ 12 h 404"/>
                    <a:gd name="T4" fmla="*/ 142 w 307"/>
                    <a:gd name="T5" fmla="*/ 25 h 404"/>
                    <a:gd name="T6" fmla="*/ 142 w 307"/>
                    <a:gd name="T7" fmla="*/ 38 h 404"/>
                    <a:gd name="T8" fmla="*/ 136 w 307"/>
                    <a:gd name="T9" fmla="*/ 51 h 404"/>
                    <a:gd name="T10" fmla="*/ 142 w 307"/>
                    <a:gd name="T11" fmla="*/ 56 h 404"/>
                    <a:gd name="T12" fmla="*/ 147 w 307"/>
                    <a:gd name="T13" fmla="*/ 61 h 404"/>
                    <a:gd name="T14" fmla="*/ 151 w 307"/>
                    <a:gd name="T15" fmla="*/ 69 h 404"/>
                    <a:gd name="T16" fmla="*/ 153 w 307"/>
                    <a:gd name="T17" fmla="*/ 76 h 404"/>
                    <a:gd name="T18" fmla="*/ 153 w 307"/>
                    <a:gd name="T19" fmla="*/ 83 h 404"/>
                    <a:gd name="T20" fmla="*/ 152 w 307"/>
                    <a:gd name="T21" fmla="*/ 91 h 404"/>
                    <a:gd name="T22" fmla="*/ 146 w 307"/>
                    <a:gd name="T23" fmla="*/ 98 h 404"/>
                    <a:gd name="T24" fmla="*/ 136 w 307"/>
                    <a:gd name="T25" fmla="*/ 105 h 404"/>
                    <a:gd name="T26" fmla="*/ 141 w 307"/>
                    <a:gd name="T27" fmla="*/ 112 h 404"/>
                    <a:gd name="T28" fmla="*/ 145 w 307"/>
                    <a:gd name="T29" fmla="*/ 121 h 404"/>
                    <a:gd name="T30" fmla="*/ 147 w 307"/>
                    <a:gd name="T31" fmla="*/ 128 h 404"/>
                    <a:gd name="T32" fmla="*/ 146 w 307"/>
                    <a:gd name="T33" fmla="*/ 136 h 404"/>
                    <a:gd name="T34" fmla="*/ 143 w 307"/>
                    <a:gd name="T35" fmla="*/ 143 h 404"/>
                    <a:gd name="T36" fmla="*/ 138 w 307"/>
                    <a:gd name="T37" fmla="*/ 149 h 404"/>
                    <a:gd name="T38" fmla="*/ 131 w 307"/>
                    <a:gd name="T39" fmla="*/ 154 h 404"/>
                    <a:gd name="T40" fmla="*/ 120 w 307"/>
                    <a:gd name="T41" fmla="*/ 158 h 404"/>
                    <a:gd name="T42" fmla="*/ 128 w 307"/>
                    <a:gd name="T43" fmla="*/ 168 h 404"/>
                    <a:gd name="T44" fmla="*/ 129 w 307"/>
                    <a:gd name="T45" fmla="*/ 180 h 404"/>
                    <a:gd name="T46" fmla="*/ 124 w 307"/>
                    <a:gd name="T47" fmla="*/ 192 h 404"/>
                    <a:gd name="T48" fmla="*/ 111 w 307"/>
                    <a:gd name="T49" fmla="*/ 201 h 404"/>
                    <a:gd name="T50" fmla="*/ 48 w 307"/>
                    <a:gd name="T51" fmla="*/ 201 h 404"/>
                    <a:gd name="T52" fmla="*/ 46 w 307"/>
                    <a:gd name="T53" fmla="*/ 201 h 404"/>
                    <a:gd name="T54" fmla="*/ 43 w 307"/>
                    <a:gd name="T55" fmla="*/ 200 h 404"/>
                    <a:gd name="T56" fmla="*/ 42 w 307"/>
                    <a:gd name="T57" fmla="*/ 200 h 404"/>
                    <a:gd name="T58" fmla="*/ 40 w 307"/>
                    <a:gd name="T59" fmla="*/ 199 h 404"/>
                    <a:gd name="T60" fmla="*/ 32 w 307"/>
                    <a:gd name="T61" fmla="*/ 189 h 404"/>
                    <a:gd name="T62" fmla="*/ 30 w 307"/>
                    <a:gd name="T63" fmla="*/ 176 h 404"/>
                    <a:gd name="T64" fmla="*/ 34 w 307"/>
                    <a:gd name="T65" fmla="*/ 164 h 404"/>
                    <a:gd name="T66" fmla="*/ 43 w 307"/>
                    <a:gd name="T67" fmla="*/ 158 h 404"/>
                    <a:gd name="T68" fmla="*/ 23 w 307"/>
                    <a:gd name="T69" fmla="*/ 158 h 404"/>
                    <a:gd name="T70" fmla="*/ 12 w 307"/>
                    <a:gd name="T71" fmla="*/ 145 h 404"/>
                    <a:gd name="T72" fmla="*/ 7 w 307"/>
                    <a:gd name="T73" fmla="*/ 130 h 404"/>
                    <a:gd name="T74" fmla="*/ 9 w 307"/>
                    <a:gd name="T75" fmla="*/ 116 h 404"/>
                    <a:gd name="T76" fmla="*/ 23 w 307"/>
                    <a:gd name="T77" fmla="*/ 106 h 404"/>
                    <a:gd name="T78" fmla="*/ 21 w 307"/>
                    <a:gd name="T79" fmla="*/ 107 h 404"/>
                    <a:gd name="T80" fmla="*/ 16 w 307"/>
                    <a:gd name="T81" fmla="*/ 107 h 404"/>
                    <a:gd name="T82" fmla="*/ 10 w 307"/>
                    <a:gd name="T83" fmla="*/ 106 h 404"/>
                    <a:gd name="T84" fmla="*/ 7 w 307"/>
                    <a:gd name="T85" fmla="*/ 106 h 404"/>
                    <a:gd name="T86" fmla="*/ 4 w 307"/>
                    <a:gd name="T87" fmla="*/ 97 h 404"/>
                    <a:gd name="T88" fmla="*/ 1 w 307"/>
                    <a:gd name="T89" fmla="*/ 88 h 404"/>
                    <a:gd name="T90" fmla="*/ 0 w 307"/>
                    <a:gd name="T91" fmla="*/ 80 h 404"/>
                    <a:gd name="T92" fmla="*/ 1 w 307"/>
                    <a:gd name="T93" fmla="*/ 73 h 404"/>
                    <a:gd name="T94" fmla="*/ 4 w 307"/>
                    <a:gd name="T95" fmla="*/ 67 h 404"/>
                    <a:gd name="T96" fmla="*/ 8 w 307"/>
                    <a:gd name="T97" fmla="*/ 61 h 404"/>
                    <a:gd name="T98" fmla="*/ 15 w 307"/>
                    <a:gd name="T99" fmla="*/ 57 h 404"/>
                    <a:gd name="T100" fmla="*/ 24 w 307"/>
                    <a:gd name="T101" fmla="*/ 53 h 404"/>
                    <a:gd name="T102" fmla="*/ 17 w 307"/>
                    <a:gd name="T103" fmla="*/ 40 h 404"/>
                    <a:gd name="T104" fmla="*/ 14 w 307"/>
                    <a:gd name="T105" fmla="*/ 23 h 404"/>
                    <a:gd name="T106" fmla="*/ 19 w 307"/>
                    <a:gd name="T107" fmla="*/ 8 h 404"/>
                    <a:gd name="T108" fmla="*/ 32 w 307"/>
                    <a:gd name="T109" fmla="*/ 2 h 404"/>
                    <a:gd name="T110" fmla="*/ 43 w 307"/>
                    <a:gd name="T111" fmla="*/ 2 h 404"/>
                    <a:gd name="T112" fmla="*/ 58 w 307"/>
                    <a:gd name="T113" fmla="*/ 2 h 404"/>
                    <a:gd name="T114" fmla="*/ 73 w 307"/>
                    <a:gd name="T115" fmla="*/ 1 h 404"/>
                    <a:gd name="T116" fmla="*/ 88 w 307"/>
                    <a:gd name="T117" fmla="*/ 1 h 404"/>
                    <a:gd name="T118" fmla="*/ 101 w 307"/>
                    <a:gd name="T119" fmla="*/ 1 h 404"/>
                    <a:gd name="T120" fmla="*/ 114 w 307"/>
                    <a:gd name="T121" fmla="*/ 0 h 404"/>
                    <a:gd name="T122" fmla="*/ 121 w 307"/>
                    <a:gd name="T123" fmla="*/ 0 h 404"/>
                    <a:gd name="T124" fmla="*/ 124 w 307"/>
                    <a:gd name="T125" fmla="*/ 0 h 40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307" h="404">
                      <a:moveTo>
                        <a:pt x="249" y="0"/>
                      </a:moveTo>
                      <a:lnTo>
                        <a:pt x="271" y="25"/>
                      </a:lnTo>
                      <a:lnTo>
                        <a:pt x="285" y="50"/>
                      </a:lnTo>
                      <a:lnTo>
                        <a:pt x="285" y="76"/>
                      </a:lnTo>
                      <a:lnTo>
                        <a:pt x="273" y="103"/>
                      </a:lnTo>
                      <a:lnTo>
                        <a:pt x="285" y="112"/>
                      </a:lnTo>
                      <a:lnTo>
                        <a:pt x="294" y="123"/>
                      </a:lnTo>
                      <a:lnTo>
                        <a:pt x="302" y="139"/>
                      </a:lnTo>
                      <a:lnTo>
                        <a:pt x="307" y="152"/>
                      </a:lnTo>
                      <a:lnTo>
                        <a:pt x="307" y="167"/>
                      </a:lnTo>
                      <a:lnTo>
                        <a:pt x="304" y="182"/>
                      </a:lnTo>
                      <a:lnTo>
                        <a:pt x="292" y="197"/>
                      </a:lnTo>
                      <a:lnTo>
                        <a:pt x="273" y="211"/>
                      </a:lnTo>
                      <a:lnTo>
                        <a:pt x="283" y="226"/>
                      </a:lnTo>
                      <a:lnTo>
                        <a:pt x="290" y="243"/>
                      </a:lnTo>
                      <a:lnTo>
                        <a:pt x="294" y="258"/>
                      </a:lnTo>
                      <a:lnTo>
                        <a:pt x="292" y="273"/>
                      </a:lnTo>
                      <a:lnTo>
                        <a:pt x="287" y="288"/>
                      </a:lnTo>
                      <a:lnTo>
                        <a:pt x="277" y="300"/>
                      </a:lnTo>
                      <a:lnTo>
                        <a:pt x="262" y="309"/>
                      </a:lnTo>
                      <a:lnTo>
                        <a:pt x="241" y="317"/>
                      </a:lnTo>
                      <a:lnTo>
                        <a:pt x="256" y="338"/>
                      </a:lnTo>
                      <a:lnTo>
                        <a:pt x="258" y="362"/>
                      </a:lnTo>
                      <a:lnTo>
                        <a:pt x="249" y="385"/>
                      </a:lnTo>
                      <a:lnTo>
                        <a:pt x="222" y="404"/>
                      </a:lnTo>
                      <a:lnTo>
                        <a:pt x="97" y="404"/>
                      </a:lnTo>
                      <a:lnTo>
                        <a:pt x="93" y="404"/>
                      </a:lnTo>
                      <a:lnTo>
                        <a:pt x="87" y="402"/>
                      </a:lnTo>
                      <a:lnTo>
                        <a:pt x="84" y="402"/>
                      </a:lnTo>
                      <a:lnTo>
                        <a:pt x="80" y="400"/>
                      </a:lnTo>
                      <a:lnTo>
                        <a:pt x="65" y="379"/>
                      </a:lnTo>
                      <a:lnTo>
                        <a:pt x="61" y="353"/>
                      </a:lnTo>
                      <a:lnTo>
                        <a:pt x="68" y="330"/>
                      </a:lnTo>
                      <a:lnTo>
                        <a:pt x="87" y="317"/>
                      </a:lnTo>
                      <a:lnTo>
                        <a:pt x="46" y="317"/>
                      </a:lnTo>
                      <a:lnTo>
                        <a:pt x="25" y="292"/>
                      </a:lnTo>
                      <a:lnTo>
                        <a:pt x="15" y="262"/>
                      </a:lnTo>
                      <a:lnTo>
                        <a:pt x="19" y="233"/>
                      </a:lnTo>
                      <a:lnTo>
                        <a:pt x="46" y="214"/>
                      </a:lnTo>
                      <a:lnTo>
                        <a:pt x="42" y="216"/>
                      </a:lnTo>
                      <a:lnTo>
                        <a:pt x="32" y="216"/>
                      </a:lnTo>
                      <a:lnTo>
                        <a:pt x="21" y="214"/>
                      </a:lnTo>
                      <a:lnTo>
                        <a:pt x="15" y="214"/>
                      </a:lnTo>
                      <a:lnTo>
                        <a:pt x="8" y="195"/>
                      </a:lnTo>
                      <a:lnTo>
                        <a:pt x="2" y="177"/>
                      </a:lnTo>
                      <a:lnTo>
                        <a:pt x="0" y="161"/>
                      </a:lnTo>
                      <a:lnTo>
                        <a:pt x="2" y="146"/>
                      </a:lnTo>
                      <a:lnTo>
                        <a:pt x="8" y="135"/>
                      </a:lnTo>
                      <a:lnTo>
                        <a:pt x="17" y="123"/>
                      </a:lnTo>
                      <a:lnTo>
                        <a:pt x="30" y="114"/>
                      </a:lnTo>
                      <a:lnTo>
                        <a:pt x="49" y="106"/>
                      </a:lnTo>
                      <a:lnTo>
                        <a:pt x="34" y="80"/>
                      </a:lnTo>
                      <a:lnTo>
                        <a:pt x="29" y="46"/>
                      </a:lnTo>
                      <a:lnTo>
                        <a:pt x="38" y="17"/>
                      </a:lnTo>
                      <a:lnTo>
                        <a:pt x="65" y="4"/>
                      </a:lnTo>
                      <a:lnTo>
                        <a:pt x="87" y="4"/>
                      </a:lnTo>
                      <a:lnTo>
                        <a:pt x="116" y="4"/>
                      </a:lnTo>
                      <a:lnTo>
                        <a:pt x="146" y="2"/>
                      </a:lnTo>
                      <a:lnTo>
                        <a:pt x="177" y="2"/>
                      </a:lnTo>
                      <a:lnTo>
                        <a:pt x="203" y="2"/>
                      </a:lnTo>
                      <a:lnTo>
                        <a:pt x="228" y="0"/>
                      </a:lnTo>
                      <a:lnTo>
                        <a:pt x="243" y="0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5" name="Freeform 299"/>
                <p:cNvSpPr>
                  <a:spLocks/>
                </p:cNvSpPr>
                <p:nvPr/>
              </p:nvSpPr>
              <p:spPr bwMode="auto">
                <a:xfrm>
                  <a:off x="2608" y="1712"/>
                  <a:ext cx="10" cy="10"/>
                </a:xfrm>
                <a:custGeom>
                  <a:avLst/>
                  <a:gdLst>
                    <a:gd name="T0" fmla="*/ 10 w 19"/>
                    <a:gd name="T1" fmla="*/ 1 h 21"/>
                    <a:gd name="T2" fmla="*/ 5 w 19"/>
                    <a:gd name="T3" fmla="*/ 0 h 21"/>
                    <a:gd name="T4" fmla="*/ 2 w 19"/>
                    <a:gd name="T5" fmla="*/ 2 h 21"/>
                    <a:gd name="T6" fmla="*/ 0 w 19"/>
                    <a:gd name="T7" fmla="*/ 6 h 21"/>
                    <a:gd name="T8" fmla="*/ 2 w 19"/>
                    <a:gd name="T9" fmla="*/ 10 h 21"/>
                    <a:gd name="T10" fmla="*/ 10 w 19"/>
                    <a:gd name="T11" fmla="*/ 1 h 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" h="21">
                      <a:moveTo>
                        <a:pt x="19" y="2"/>
                      </a:moveTo>
                      <a:lnTo>
                        <a:pt x="10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1"/>
                      </a:lnTo>
                      <a:lnTo>
                        <a:pt x="19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6" name="Freeform 300"/>
                <p:cNvSpPr>
                  <a:spLocks/>
                </p:cNvSpPr>
                <p:nvPr/>
              </p:nvSpPr>
              <p:spPr bwMode="auto">
                <a:xfrm>
                  <a:off x="2610" y="1713"/>
                  <a:ext cx="28" cy="61"/>
                </a:xfrm>
                <a:custGeom>
                  <a:avLst/>
                  <a:gdLst>
                    <a:gd name="T0" fmla="*/ 20 w 55"/>
                    <a:gd name="T1" fmla="*/ 51 h 123"/>
                    <a:gd name="T2" fmla="*/ 21 w 55"/>
                    <a:gd name="T3" fmla="*/ 59 h 123"/>
                    <a:gd name="T4" fmla="*/ 28 w 55"/>
                    <a:gd name="T5" fmla="*/ 43 h 123"/>
                    <a:gd name="T6" fmla="*/ 28 w 55"/>
                    <a:gd name="T7" fmla="*/ 28 h 123"/>
                    <a:gd name="T8" fmla="*/ 20 w 55"/>
                    <a:gd name="T9" fmla="*/ 13 h 123"/>
                    <a:gd name="T10" fmla="*/ 8 w 55"/>
                    <a:gd name="T11" fmla="*/ 0 h 123"/>
                    <a:gd name="T12" fmla="*/ 0 w 55"/>
                    <a:gd name="T13" fmla="*/ 9 h 123"/>
                    <a:gd name="T14" fmla="*/ 11 w 55"/>
                    <a:gd name="T15" fmla="*/ 20 h 123"/>
                    <a:gd name="T16" fmla="*/ 16 w 55"/>
                    <a:gd name="T17" fmla="*/ 30 h 123"/>
                    <a:gd name="T18" fmla="*/ 16 w 55"/>
                    <a:gd name="T19" fmla="*/ 41 h 123"/>
                    <a:gd name="T20" fmla="*/ 12 w 55"/>
                    <a:gd name="T21" fmla="*/ 52 h 123"/>
                    <a:gd name="T22" fmla="*/ 13 w 55"/>
                    <a:gd name="T23" fmla="*/ 60 h 123"/>
                    <a:gd name="T24" fmla="*/ 12 w 55"/>
                    <a:gd name="T25" fmla="*/ 52 h 123"/>
                    <a:gd name="T26" fmla="*/ 11 w 55"/>
                    <a:gd name="T27" fmla="*/ 57 h 123"/>
                    <a:gd name="T28" fmla="*/ 13 w 55"/>
                    <a:gd name="T29" fmla="*/ 59 h 123"/>
                    <a:gd name="T30" fmla="*/ 17 w 55"/>
                    <a:gd name="T31" fmla="*/ 61 h 123"/>
                    <a:gd name="T32" fmla="*/ 21 w 55"/>
                    <a:gd name="T33" fmla="*/ 59 h 123"/>
                    <a:gd name="T34" fmla="*/ 20 w 55"/>
                    <a:gd name="T35" fmla="*/ 51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5" h="123">
                      <a:moveTo>
                        <a:pt x="40" y="102"/>
                      </a:moveTo>
                      <a:lnTo>
                        <a:pt x="42" y="119"/>
                      </a:lnTo>
                      <a:lnTo>
                        <a:pt x="55" y="87"/>
                      </a:lnTo>
                      <a:lnTo>
                        <a:pt x="55" y="57"/>
                      </a:lnTo>
                      <a:lnTo>
                        <a:pt x="40" y="26"/>
                      </a:lnTo>
                      <a:lnTo>
                        <a:pt x="15" y="0"/>
                      </a:lnTo>
                      <a:lnTo>
                        <a:pt x="0" y="19"/>
                      </a:lnTo>
                      <a:lnTo>
                        <a:pt x="21" y="41"/>
                      </a:lnTo>
                      <a:lnTo>
                        <a:pt x="32" y="60"/>
                      </a:lnTo>
                      <a:lnTo>
                        <a:pt x="32" y="83"/>
                      </a:lnTo>
                      <a:lnTo>
                        <a:pt x="23" y="104"/>
                      </a:lnTo>
                      <a:lnTo>
                        <a:pt x="25" y="121"/>
                      </a:lnTo>
                      <a:lnTo>
                        <a:pt x="23" y="104"/>
                      </a:lnTo>
                      <a:lnTo>
                        <a:pt x="21" y="114"/>
                      </a:lnTo>
                      <a:lnTo>
                        <a:pt x="25" y="119"/>
                      </a:lnTo>
                      <a:lnTo>
                        <a:pt x="34" y="123"/>
                      </a:lnTo>
                      <a:lnTo>
                        <a:pt x="42" y="119"/>
                      </a:lnTo>
                      <a:lnTo>
                        <a:pt x="40" y="1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7" name="Freeform 301"/>
                <p:cNvSpPr>
                  <a:spLocks/>
                </p:cNvSpPr>
                <p:nvPr/>
              </p:nvSpPr>
              <p:spPr bwMode="auto">
                <a:xfrm>
                  <a:off x="2620" y="1764"/>
                  <a:ext cx="29" cy="65"/>
                </a:xfrm>
                <a:custGeom>
                  <a:avLst/>
                  <a:gdLst>
                    <a:gd name="T0" fmla="*/ 11 w 59"/>
                    <a:gd name="T1" fmla="*/ 55 h 129"/>
                    <a:gd name="T2" fmla="*/ 9 w 59"/>
                    <a:gd name="T3" fmla="*/ 65 h 129"/>
                    <a:gd name="T4" fmla="*/ 20 w 59"/>
                    <a:gd name="T5" fmla="*/ 57 h 129"/>
                    <a:gd name="T6" fmla="*/ 27 w 59"/>
                    <a:gd name="T7" fmla="*/ 48 h 129"/>
                    <a:gd name="T8" fmla="*/ 29 w 59"/>
                    <a:gd name="T9" fmla="*/ 37 h 129"/>
                    <a:gd name="T10" fmla="*/ 29 w 59"/>
                    <a:gd name="T11" fmla="*/ 29 h 129"/>
                    <a:gd name="T12" fmla="*/ 26 w 59"/>
                    <a:gd name="T13" fmla="*/ 21 h 129"/>
                    <a:gd name="T14" fmla="*/ 22 w 59"/>
                    <a:gd name="T15" fmla="*/ 13 h 129"/>
                    <a:gd name="T16" fmla="*/ 16 w 59"/>
                    <a:gd name="T17" fmla="*/ 6 h 129"/>
                    <a:gd name="T18" fmla="*/ 10 w 59"/>
                    <a:gd name="T19" fmla="*/ 0 h 129"/>
                    <a:gd name="T20" fmla="*/ 3 w 59"/>
                    <a:gd name="T21" fmla="*/ 10 h 129"/>
                    <a:gd name="T22" fmla="*/ 8 w 59"/>
                    <a:gd name="T23" fmla="*/ 14 h 129"/>
                    <a:gd name="T24" fmla="*/ 12 w 59"/>
                    <a:gd name="T25" fmla="*/ 18 h 129"/>
                    <a:gd name="T26" fmla="*/ 15 w 59"/>
                    <a:gd name="T27" fmla="*/ 25 h 129"/>
                    <a:gd name="T28" fmla="*/ 18 w 59"/>
                    <a:gd name="T29" fmla="*/ 31 h 129"/>
                    <a:gd name="T30" fmla="*/ 18 w 59"/>
                    <a:gd name="T31" fmla="*/ 37 h 129"/>
                    <a:gd name="T32" fmla="*/ 16 w 59"/>
                    <a:gd name="T33" fmla="*/ 42 h 129"/>
                    <a:gd name="T34" fmla="*/ 12 w 59"/>
                    <a:gd name="T35" fmla="*/ 48 h 129"/>
                    <a:gd name="T36" fmla="*/ 4 w 59"/>
                    <a:gd name="T37" fmla="*/ 53 h 129"/>
                    <a:gd name="T38" fmla="*/ 2 w 59"/>
                    <a:gd name="T39" fmla="*/ 63 h 129"/>
                    <a:gd name="T40" fmla="*/ 4 w 59"/>
                    <a:gd name="T41" fmla="*/ 53 h 129"/>
                    <a:gd name="T42" fmla="*/ 0 w 59"/>
                    <a:gd name="T43" fmla="*/ 57 h 129"/>
                    <a:gd name="T44" fmla="*/ 1 w 59"/>
                    <a:gd name="T45" fmla="*/ 62 h 129"/>
                    <a:gd name="T46" fmla="*/ 5 w 59"/>
                    <a:gd name="T47" fmla="*/ 65 h 129"/>
                    <a:gd name="T48" fmla="*/ 9 w 59"/>
                    <a:gd name="T49" fmla="*/ 65 h 129"/>
                    <a:gd name="T50" fmla="*/ 11 w 59"/>
                    <a:gd name="T51" fmla="*/ 55 h 12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9" h="129">
                      <a:moveTo>
                        <a:pt x="23" y="110"/>
                      </a:moveTo>
                      <a:lnTo>
                        <a:pt x="19" y="129"/>
                      </a:lnTo>
                      <a:lnTo>
                        <a:pt x="40" y="114"/>
                      </a:lnTo>
                      <a:lnTo>
                        <a:pt x="55" y="95"/>
                      </a:lnTo>
                      <a:lnTo>
                        <a:pt x="59" y="74"/>
                      </a:lnTo>
                      <a:lnTo>
                        <a:pt x="59" y="57"/>
                      </a:lnTo>
                      <a:lnTo>
                        <a:pt x="53" y="42"/>
                      </a:lnTo>
                      <a:lnTo>
                        <a:pt x="44" y="25"/>
                      </a:lnTo>
                      <a:lnTo>
                        <a:pt x="32" y="12"/>
                      </a:lnTo>
                      <a:lnTo>
                        <a:pt x="21" y="0"/>
                      </a:lnTo>
                      <a:lnTo>
                        <a:pt x="6" y="19"/>
                      </a:lnTo>
                      <a:lnTo>
                        <a:pt x="17" y="27"/>
                      </a:lnTo>
                      <a:lnTo>
                        <a:pt x="25" y="36"/>
                      </a:lnTo>
                      <a:lnTo>
                        <a:pt x="30" y="49"/>
                      </a:lnTo>
                      <a:lnTo>
                        <a:pt x="36" y="61"/>
                      </a:lnTo>
                      <a:lnTo>
                        <a:pt x="36" y="74"/>
                      </a:lnTo>
                      <a:lnTo>
                        <a:pt x="32" y="84"/>
                      </a:lnTo>
                      <a:lnTo>
                        <a:pt x="25" y="95"/>
                      </a:lnTo>
                      <a:lnTo>
                        <a:pt x="8" y="106"/>
                      </a:lnTo>
                      <a:lnTo>
                        <a:pt x="4" y="125"/>
                      </a:lnTo>
                      <a:lnTo>
                        <a:pt x="8" y="106"/>
                      </a:lnTo>
                      <a:lnTo>
                        <a:pt x="0" y="114"/>
                      </a:lnTo>
                      <a:lnTo>
                        <a:pt x="2" y="123"/>
                      </a:lnTo>
                      <a:lnTo>
                        <a:pt x="10" y="129"/>
                      </a:lnTo>
                      <a:lnTo>
                        <a:pt x="19" y="129"/>
                      </a:lnTo>
                      <a:lnTo>
                        <a:pt x="23" y="1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8" name="Freeform 302"/>
                <p:cNvSpPr>
                  <a:spLocks/>
                </p:cNvSpPr>
                <p:nvPr/>
              </p:nvSpPr>
              <p:spPr bwMode="auto">
                <a:xfrm>
                  <a:off x="2604" y="1819"/>
                  <a:ext cx="38" cy="63"/>
                </a:xfrm>
                <a:custGeom>
                  <a:avLst/>
                  <a:gdLst>
                    <a:gd name="T0" fmla="*/ 10 w 76"/>
                    <a:gd name="T1" fmla="*/ 53 h 125"/>
                    <a:gd name="T2" fmla="*/ 7 w 76"/>
                    <a:gd name="T3" fmla="*/ 63 h 125"/>
                    <a:gd name="T4" fmla="*/ 18 w 76"/>
                    <a:gd name="T5" fmla="*/ 59 h 125"/>
                    <a:gd name="T6" fmla="*/ 28 w 76"/>
                    <a:gd name="T7" fmla="*/ 53 h 125"/>
                    <a:gd name="T8" fmla="*/ 34 w 76"/>
                    <a:gd name="T9" fmla="*/ 46 h 125"/>
                    <a:gd name="T10" fmla="*/ 37 w 76"/>
                    <a:gd name="T11" fmla="*/ 36 h 125"/>
                    <a:gd name="T12" fmla="*/ 38 w 76"/>
                    <a:gd name="T13" fmla="*/ 28 h 125"/>
                    <a:gd name="T14" fmla="*/ 36 w 76"/>
                    <a:gd name="T15" fmla="*/ 18 h 125"/>
                    <a:gd name="T16" fmla="*/ 32 w 76"/>
                    <a:gd name="T17" fmla="*/ 9 h 125"/>
                    <a:gd name="T18" fmla="*/ 27 w 76"/>
                    <a:gd name="T19" fmla="*/ 0 h 125"/>
                    <a:gd name="T20" fmla="*/ 17 w 76"/>
                    <a:gd name="T21" fmla="*/ 8 h 125"/>
                    <a:gd name="T22" fmla="*/ 21 w 76"/>
                    <a:gd name="T23" fmla="*/ 15 h 125"/>
                    <a:gd name="T24" fmla="*/ 25 w 76"/>
                    <a:gd name="T25" fmla="*/ 22 h 125"/>
                    <a:gd name="T26" fmla="*/ 27 w 76"/>
                    <a:gd name="T27" fmla="*/ 28 h 125"/>
                    <a:gd name="T28" fmla="*/ 26 w 76"/>
                    <a:gd name="T29" fmla="*/ 34 h 125"/>
                    <a:gd name="T30" fmla="*/ 23 w 76"/>
                    <a:gd name="T31" fmla="*/ 40 h 125"/>
                    <a:gd name="T32" fmla="*/ 20 w 76"/>
                    <a:gd name="T33" fmla="*/ 44 h 125"/>
                    <a:gd name="T34" fmla="*/ 14 w 76"/>
                    <a:gd name="T35" fmla="*/ 48 h 125"/>
                    <a:gd name="T36" fmla="*/ 5 w 76"/>
                    <a:gd name="T37" fmla="*/ 51 h 125"/>
                    <a:gd name="T38" fmla="*/ 2 w 76"/>
                    <a:gd name="T39" fmla="*/ 61 h 125"/>
                    <a:gd name="T40" fmla="*/ 5 w 76"/>
                    <a:gd name="T41" fmla="*/ 51 h 125"/>
                    <a:gd name="T42" fmla="*/ 1 w 76"/>
                    <a:gd name="T43" fmla="*/ 53 h 125"/>
                    <a:gd name="T44" fmla="*/ 0 w 76"/>
                    <a:gd name="T45" fmla="*/ 58 h 125"/>
                    <a:gd name="T46" fmla="*/ 2 w 76"/>
                    <a:gd name="T47" fmla="*/ 62 h 125"/>
                    <a:gd name="T48" fmla="*/ 7 w 76"/>
                    <a:gd name="T49" fmla="*/ 63 h 125"/>
                    <a:gd name="T50" fmla="*/ 10 w 76"/>
                    <a:gd name="T51" fmla="*/ 53 h 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6" h="125">
                      <a:moveTo>
                        <a:pt x="19" y="106"/>
                      </a:moveTo>
                      <a:lnTo>
                        <a:pt x="13" y="125"/>
                      </a:lnTo>
                      <a:lnTo>
                        <a:pt x="36" y="118"/>
                      </a:lnTo>
                      <a:lnTo>
                        <a:pt x="55" y="106"/>
                      </a:lnTo>
                      <a:lnTo>
                        <a:pt x="68" y="91"/>
                      </a:lnTo>
                      <a:lnTo>
                        <a:pt x="74" y="72"/>
                      </a:lnTo>
                      <a:lnTo>
                        <a:pt x="76" y="55"/>
                      </a:lnTo>
                      <a:lnTo>
                        <a:pt x="72" y="36"/>
                      </a:lnTo>
                      <a:lnTo>
                        <a:pt x="64" y="17"/>
                      </a:lnTo>
                      <a:lnTo>
                        <a:pt x="53" y="0"/>
                      </a:lnTo>
                      <a:lnTo>
                        <a:pt x="34" y="15"/>
                      </a:lnTo>
                      <a:lnTo>
                        <a:pt x="41" y="29"/>
                      </a:lnTo>
                      <a:lnTo>
                        <a:pt x="49" y="44"/>
                      </a:lnTo>
                      <a:lnTo>
                        <a:pt x="53" y="55"/>
                      </a:lnTo>
                      <a:lnTo>
                        <a:pt x="51" y="68"/>
                      </a:lnTo>
                      <a:lnTo>
                        <a:pt x="45" y="80"/>
                      </a:lnTo>
                      <a:lnTo>
                        <a:pt x="40" y="87"/>
                      </a:lnTo>
                      <a:lnTo>
                        <a:pt x="28" y="95"/>
                      </a:lnTo>
                      <a:lnTo>
                        <a:pt x="9" y="102"/>
                      </a:lnTo>
                      <a:lnTo>
                        <a:pt x="3" y="121"/>
                      </a:lnTo>
                      <a:lnTo>
                        <a:pt x="9" y="102"/>
                      </a:lnTo>
                      <a:lnTo>
                        <a:pt x="2" y="106"/>
                      </a:lnTo>
                      <a:lnTo>
                        <a:pt x="0" y="116"/>
                      </a:lnTo>
                      <a:lnTo>
                        <a:pt x="3" y="123"/>
                      </a:lnTo>
                      <a:lnTo>
                        <a:pt x="13" y="125"/>
                      </a:lnTo>
                      <a:lnTo>
                        <a:pt x="19" y="1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9" name="Freeform 303"/>
                <p:cNvSpPr>
                  <a:spLocks/>
                </p:cNvSpPr>
                <p:nvPr/>
              </p:nvSpPr>
              <p:spPr bwMode="auto">
                <a:xfrm>
                  <a:off x="2594" y="1872"/>
                  <a:ext cx="30" cy="54"/>
                </a:xfrm>
                <a:custGeom>
                  <a:avLst/>
                  <a:gdLst>
                    <a:gd name="T0" fmla="*/ 6 w 61"/>
                    <a:gd name="T1" fmla="*/ 54 h 108"/>
                    <a:gd name="T2" fmla="*/ 9 w 61"/>
                    <a:gd name="T3" fmla="*/ 53 h 108"/>
                    <a:gd name="T4" fmla="*/ 24 w 61"/>
                    <a:gd name="T5" fmla="*/ 42 h 108"/>
                    <a:gd name="T6" fmla="*/ 30 w 61"/>
                    <a:gd name="T7" fmla="*/ 28 h 108"/>
                    <a:gd name="T8" fmla="*/ 29 w 61"/>
                    <a:gd name="T9" fmla="*/ 13 h 108"/>
                    <a:gd name="T10" fmla="*/ 20 w 61"/>
                    <a:gd name="T11" fmla="*/ 0 h 108"/>
                    <a:gd name="T12" fmla="*/ 12 w 61"/>
                    <a:gd name="T13" fmla="*/ 8 h 108"/>
                    <a:gd name="T14" fmla="*/ 18 w 61"/>
                    <a:gd name="T15" fmla="*/ 16 h 108"/>
                    <a:gd name="T16" fmla="*/ 19 w 61"/>
                    <a:gd name="T17" fmla="*/ 26 h 108"/>
                    <a:gd name="T18" fmla="*/ 15 w 61"/>
                    <a:gd name="T19" fmla="*/ 34 h 108"/>
                    <a:gd name="T20" fmla="*/ 3 w 61"/>
                    <a:gd name="T21" fmla="*/ 42 h 108"/>
                    <a:gd name="T22" fmla="*/ 6 w 61"/>
                    <a:gd name="T23" fmla="*/ 41 h 108"/>
                    <a:gd name="T24" fmla="*/ 3 w 61"/>
                    <a:gd name="T25" fmla="*/ 42 h 108"/>
                    <a:gd name="T26" fmla="*/ 0 w 61"/>
                    <a:gd name="T27" fmla="*/ 46 h 108"/>
                    <a:gd name="T28" fmla="*/ 1 w 61"/>
                    <a:gd name="T29" fmla="*/ 51 h 108"/>
                    <a:gd name="T30" fmla="*/ 4 w 61"/>
                    <a:gd name="T31" fmla="*/ 53 h 108"/>
                    <a:gd name="T32" fmla="*/ 9 w 61"/>
                    <a:gd name="T33" fmla="*/ 53 h 108"/>
                    <a:gd name="T34" fmla="*/ 6 w 61"/>
                    <a:gd name="T35" fmla="*/ 54 h 10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61" h="108">
                      <a:moveTo>
                        <a:pt x="13" y="108"/>
                      </a:moveTo>
                      <a:lnTo>
                        <a:pt x="19" y="106"/>
                      </a:lnTo>
                      <a:lnTo>
                        <a:pt x="49" y="84"/>
                      </a:lnTo>
                      <a:lnTo>
                        <a:pt x="61" y="55"/>
                      </a:lnTo>
                      <a:lnTo>
                        <a:pt x="59" y="25"/>
                      </a:lnTo>
                      <a:lnTo>
                        <a:pt x="40" y="0"/>
                      </a:lnTo>
                      <a:lnTo>
                        <a:pt x="24" y="15"/>
                      </a:lnTo>
                      <a:lnTo>
                        <a:pt x="36" y="32"/>
                      </a:lnTo>
                      <a:lnTo>
                        <a:pt x="38" y="51"/>
                      </a:lnTo>
                      <a:lnTo>
                        <a:pt x="30" y="68"/>
                      </a:lnTo>
                      <a:lnTo>
                        <a:pt x="7" y="84"/>
                      </a:lnTo>
                      <a:lnTo>
                        <a:pt x="13" y="82"/>
                      </a:lnTo>
                      <a:lnTo>
                        <a:pt x="7" y="84"/>
                      </a:lnTo>
                      <a:lnTo>
                        <a:pt x="0" y="91"/>
                      </a:lnTo>
                      <a:lnTo>
                        <a:pt x="2" y="101"/>
                      </a:lnTo>
                      <a:lnTo>
                        <a:pt x="9" y="106"/>
                      </a:lnTo>
                      <a:lnTo>
                        <a:pt x="19" y="106"/>
                      </a:lnTo>
                      <a:lnTo>
                        <a:pt x="13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0" name="Freeform 304"/>
                <p:cNvSpPr>
                  <a:spLocks/>
                </p:cNvSpPr>
                <p:nvPr/>
              </p:nvSpPr>
              <p:spPr bwMode="auto">
                <a:xfrm>
                  <a:off x="2531" y="1913"/>
                  <a:ext cx="70" cy="13"/>
                </a:xfrm>
                <a:custGeom>
                  <a:avLst/>
                  <a:gdLst>
                    <a:gd name="T0" fmla="*/ 4 w 138"/>
                    <a:gd name="T1" fmla="*/ 12 h 26"/>
                    <a:gd name="T2" fmla="*/ 7 w 138"/>
                    <a:gd name="T3" fmla="*/ 13 h 26"/>
                    <a:gd name="T4" fmla="*/ 70 w 138"/>
                    <a:gd name="T5" fmla="*/ 13 h 26"/>
                    <a:gd name="T6" fmla="*/ 70 w 138"/>
                    <a:gd name="T7" fmla="*/ 0 h 26"/>
                    <a:gd name="T8" fmla="*/ 7 w 138"/>
                    <a:gd name="T9" fmla="*/ 0 h 26"/>
                    <a:gd name="T10" fmla="*/ 10 w 138"/>
                    <a:gd name="T11" fmla="*/ 1 h 26"/>
                    <a:gd name="T12" fmla="*/ 7 w 138"/>
                    <a:gd name="T13" fmla="*/ 0 h 26"/>
                    <a:gd name="T14" fmla="*/ 2 w 138"/>
                    <a:gd name="T15" fmla="*/ 2 h 26"/>
                    <a:gd name="T16" fmla="*/ 0 w 138"/>
                    <a:gd name="T17" fmla="*/ 7 h 26"/>
                    <a:gd name="T18" fmla="*/ 2 w 138"/>
                    <a:gd name="T19" fmla="*/ 11 h 26"/>
                    <a:gd name="T20" fmla="*/ 7 w 138"/>
                    <a:gd name="T21" fmla="*/ 13 h 26"/>
                    <a:gd name="T22" fmla="*/ 4 w 138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38" h="26">
                      <a:moveTo>
                        <a:pt x="7" y="24"/>
                      </a:moveTo>
                      <a:lnTo>
                        <a:pt x="13" y="26"/>
                      </a:lnTo>
                      <a:lnTo>
                        <a:pt x="138" y="26"/>
                      </a:lnTo>
                      <a:lnTo>
                        <a:pt x="138" y="0"/>
                      </a:lnTo>
                      <a:lnTo>
                        <a:pt x="13" y="0"/>
                      </a:lnTo>
                      <a:lnTo>
                        <a:pt x="19" y="2"/>
                      </a:lnTo>
                      <a:lnTo>
                        <a:pt x="13" y="0"/>
                      </a:lnTo>
                      <a:lnTo>
                        <a:pt x="3" y="4"/>
                      </a:lnTo>
                      <a:lnTo>
                        <a:pt x="0" y="13"/>
                      </a:lnTo>
                      <a:lnTo>
                        <a:pt x="3" y="22"/>
                      </a:lnTo>
                      <a:lnTo>
                        <a:pt x="13" y="26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1" name="Freeform 305"/>
                <p:cNvSpPr>
                  <a:spLocks/>
                </p:cNvSpPr>
                <p:nvPr/>
              </p:nvSpPr>
              <p:spPr bwMode="auto">
                <a:xfrm>
                  <a:off x="2524" y="1911"/>
                  <a:ext cx="17" cy="14"/>
                </a:xfrm>
                <a:custGeom>
                  <a:avLst/>
                  <a:gdLst>
                    <a:gd name="T0" fmla="*/ 2 w 35"/>
                    <a:gd name="T1" fmla="*/ 12 h 28"/>
                    <a:gd name="T2" fmla="*/ 0 w 35"/>
                    <a:gd name="T3" fmla="*/ 10 h 28"/>
                    <a:gd name="T4" fmla="*/ 7 w 35"/>
                    <a:gd name="T5" fmla="*/ 13 h 28"/>
                    <a:gd name="T6" fmla="*/ 8 w 35"/>
                    <a:gd name="T7" fmla="*/ 13 h 28"/>
                    <a:gd name="T8" fmla="*/ 11 w 35"/>
                    <a:gd name="T9" fmla="*/ 14 h 28"/>
                    <a:gd name="T10" fmla="*/ 11 w 35"/>
                    <a:gd name="T11" fmla="*/ 14 h 28"/>
                    <a:gd name="T12" fmla="*/ 17 w 35"/>
                    <a:gd name="T13" fmla="*/ 3 h 28"/>
                    <a:gd name="T14" fmla="*/ 13 w 35"/>
                    <a:gd name="T15" fmla="*/ 3 h 28"/>
                    <a:gd name="T16" fmla="*/ 10 w 35"/>
                    <a:gd name="T17" fmla="*/ 2 h 28"/>
                    <a:gd name="T18" fmla="*/ 8 w 35"/>
                    <a:gd name="T19" fmla="*/ 2 h 28"/>
                    <a:gd name="T20" fmla="*/ 11 w 35"/>
                    <a:gd name="T21" fmla="*/ 4 h 28"/>
                    <a:gd name="T22" fmla="*/ 9 w 35"/>
                    <a:gd name="T23" fmla="*/ 2 h 28"/>
                    <a:gd name="T24" fmla="*/ 11 w 35"/>
                    <a:gd name="T25" fmla="*/ 4 h 28"/>
                    <a:gd name="T26" fmla="*/ 8 w 35"/>
                    <a:gd name="T27" fmla="*/ 0 h 28"/>
                    <a:gd name="T28" fmla="*/ 3 w 35"/>
                    <a:gd name="T29" fmla="*/ 1 h 28"/>
                    <a:gd name="T30" fmla="*/ 0 w 35"/>
                    <a:gd name="T31" fmla="*/ 5 h 28"/>
                    <a:gd name="T32" fmla="*/ 0 w 35"/>
                    <a:gd name="T33" fmla="*/ 10 h 28"/>
                    <a:gd name="T34" fmla="*/ 2 w 35"/>
                    <a:gd name="T35" fmla="*/ 12 h 2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5" h="28">
                      <a:moveTo>
                        <a:pt x="4" y="23"/>
                      </a:moveTo>
                      <a:lnTo>
                        <a:pt x="0" y="19"/>
                      </a:lnTo>
                      <a:lnTo>
                        <a:pt x="14" y="26"/>
                      </a:lnTo>
                      <a:lnTo>
                        <a:pt x="17" y="26"/>
                      </a:lnTo>
                      <a:lnTo>
                        <a:pt x="23" y="28"/>
                      </a:lnTo>
                      <a:lnTo>
                        <a:pt x="35" y="6"/>
                      </a:lnTo>
                      <a:lnTo>
                        <a:pt x="27" y="6"/>
                      </a:lnTo>
                      <a:lnTo>
                        <a:pt x="21" y="4"/>
                      </a:lnTo>
                      <a:lnTo>
                        <a:pt x="17" y="4"/>
                      </a:lnTo>
                      <a:lnTo>
                        <a:pt x="23" y="8"/>
                      </a:lnTo>
                      <a:lnTo>
                        <a:pt x="19" y="4"/>
                      </a:lnTo>
                      <a:lnTo>
                        <a:pt x="23" y="8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0" y="9"/>
                      </a:lnTo>
                      <a:lnTo>
                        <a:pt x="0" y="19"/>
                      </a:lnTo>
                      <a:lnTo>
                        <a:pt x="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2" name="Freeform 306"/>
                <p:cNvSpPr>
                  <a:spLocks/>
                </p:cNvSpPr>
                <p:nvPr/>
              </p:nvSpPr>
              <p:spPr bwMode="auto">
                <a:xfrm>
                  <a:off x="2514" y="1869"/>
                  <a:ext cx="25" cy="53"/>
                </a:xfrm>
                <a:custGeom>
                  <a:avLst/>
                  <a:gdLst>
                    <a:gd name="T0" fmla="*/ 19 w 50"/>
                    <a:gd name="T1" fmla="*/ 13 h 106"/>
                    <a:gd name="T2" fmla="*/ 18 w 50"/>
                    <a:gd name="T3" fmla="*/ 1 h 106"/>
                    <a:gd name="T4" fmla="*/ 5 w 50"/>
                    <a:gd name="T5" fmla="*/ 9 h 106"/>
                    <a:gd name="T6" fmla="*/ 0 w 50"/>
                    <a:gd name="T7" fmla="*/ 25 h 106"/>
                    <a:gd name="T8" fmla="*/ 2 w 50"/>
                    <a:gd name="T9" fmla="*/ 40 h 106"/>
                    <a:gd name="T10" fmla="*/ 12 w 50"/>
                    <a:gd name="T11" fmla="*/ 53 h 106"/>
                    <a:gd name="T12" fmla="*/ 19 w 50"/>
                    <a:gd name="T13" fmla="*/ 44 h 106"/>
                    <a:gd name="T14" fmla="*/ 14 w 50"/>
                    <a:gd name="T15" fmla="*/ 36 h 106"/>
                    <a:gd name="T16" fmla="*/ 12 w 50"/>
                    <a:gd name="T17" fmla="*/ 25 h 106"/>
                    <a:gd name="T18" fmla="*/ 15 w 50"/>
                    <a:gd name="T19" fmla="*/ 17 h 106"/>
                    <a:gd name="T20" fmla="*/ 20 w 50"/>
                    <a:gd name="T21" fmla="*/ 12 h 106"/>
                    <a:gd name="T22" fmla="*/ 19 w 50"/>
                    <a:gd name="T23" fmla="*/ 0 h 106"/>
                    <a:gd name="T24" fmla="*/ 20 w 50"/>
                    <a:gd name="T25" fmla="*/ 12 h 106"/>
                    <a:gd name="T26" fmla="*/ 24 w 50"/>
                    <a:gd name="T27" fmla="*/ 10 h 106"/>
                    <a:gd name="T28" fmla="*/ 25 w 50"/>
                    <a:gd name="T29" fmla="*/ 6 h 106"/>
                    <a:gd name="T30" fmla="*/ 23 w 50"/>
                    <a:gd name="T31" fmla="*/ 2 h 106"/>
                    <a:gd name="T32" fmla="*/ 18 w 50"/>
                    <a:gd name="T33" fmla="*/ 1 h 106"/>
                    <a:gd name="T34" fmla="*/ 19 w 50"/>
                    <a:gd name="T35" fmla="*/ 13 h 10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106">
                      <a:moveTo>
                        <a:pt x="38" y="26"/>
                      </a:moveTo>
                      <a:lnTo>
                        <a:pt x="36" y="1"/>
                      </a:lnTo>
                      <a:lnTo>
                        <a:pt x="10" y="18"/>
                      </a:lnTo>
                      <a:lnTo>
                        <a:pt x="0" y="49"/>
                      </a:lnTo>
                      <a:lnTo>
                        <a:pt x="4" y="79"/>
                      </a:lnTo>
                      <a:lnTo>
                        <a:pt x="23" y="106"/>
                      </a:lnTo>
                      <a:lnTo>
                        <a:pt x="38" y="87"/>
                      </a:lnTo>
                      <a:lnTo>
                        <a:pt x="27" y="72"/>
                      </a:lnTo>
                      <a:lnTo>
                        <a:pt x="23" y="49"/>
                      </a:lnTo>
                      <a:lnTo>
                        <a:pt x="29" y="34"/>
                      </a:lnTo>
                      <a:lnTo>
                        <a:pt x="40" y="24"/>
                      </a:lnTo>
                      <a:lnTo>
                        <a:pt x="38" y="0"/>
                      </a:lnTo>
                      <a:lnTo>
                        <a:pt x="40" y="24"/>
                      </a:lnTo>
                      <a:lnTo>
                        <a:pt x="48" y="20"/>
                      </a:lnTo>
                      <a:lnTo>
                        <a:pt x="50" y="11"/>
                      </a:lnTo>
                      <a:lnTo>
                        <a:pt x="46" y="3"/>
                      </a:lnTo>
                      <a:lnTo>
                        <a:pt x="36" y="1"/>
                      </a:lnTo>
                      <a:lnTo>
                        <a:pt x="38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3" name="Freeform 307"/>
                <p:cNvSpPr>
                  <a:spLocks/>
                </p:cNvSpPr>
                <p:nvPr/>
              </p:nvSpPr>
              <p:spPr bwMode="auto">
                <a:xfrm>
                  <a:off x="2506" y="1869"/>
                  <a:ext cx="27" cy="14"/>
                </a:xfrm>
                <a:custGeom>
                  <a:avLst/>
                  <a:gdLst>
                    <a:gd name="T0" fmla="*/ 3 w 55"/>
                    <a:gd name="T1" fmla="*/ 12 h 26"/>
                    <a:gd name="T2" fmla="*/ 7 w 55"/>
                    <a:gd name="T3" fmla="*/ 14 h 26"/>
                    <a:gd name="T4" fmla="*/ 27 w 55"/>
                    <a:gd name="T5" fmla="*/ 14 h 26"/>
                    <a:gd name="T6" fmla="*/ 27 w 55"/>
                    <a:gd name="T7" fmla="*/ 0 h 26"/>
                    <a:gd name="T8" fmla="*/ 7 w 55"/>
                    <a:gd name="T9" fmla="*/ 0 h 26"/>
                    <a:gd name="T10" fmla="*/ 10 w 55"/>
                    <a:gd name="T11" fmla="*/ 2 h 26"/>
                    <a:gd name="T12" fmla="*/ 7 w 55"/>
                    <a:gd name="T13" fmla="*/ 0 h 26"/>
                    <a:gd name="T14" fmla="*/ 2 w 55"/>
                    <a:gd name="T15" fmla="*/ 2 h 26"/>
                    <a:gd name="T16" fmla="*/ 0 w 55"/>
                    <a:gd name="T17" fmla="*/ 7 h 26"/>
                    <a:gd name="T18" fmla="*/ 2 w 55"/>
                    <a:gd name="T19" fmla="*/ 12 h 26"/>
                    <a:gd name="T20" fmla="*/ 7 w 55"/>
                    <a:gd name="T21" fmla="*/ 14 h 26"/>
                    <a:gd name="T22" fmla="*/ 3 w 55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5" h="26">
                      <a:moveTo>
                        <a:pt x="6" y="22"/>
                      </a:moveTo>
                      <a:lnTo>
                        <a:pt x="14" y="26"/>
                      </a:lnTo>
                      <a:lnTo>
                        <a:pt x="55" y="26"/>
                      </a:lnTo>
                      <a:lnTo>
                        <a:pt x="55" y="0"/>
                      </a:lnTo>
                      <a:lnTo>
                        <a:pt x="14" y="0"/>
                      </a:lnTo>
                      <a:lnTo>
                        <a:pt x="21" y="3"/>
                      </a:lnTo>
                      <a:lnTo>
                        <a:pt x="14" y="0"/>
                      </a:lnTo>
                      <a:lnTo>
                        <a:pt x="4" y="3"/>
                      </a:lnTo>
                      <a:lnTo>
                        <a:pt x="0" y="13"/>
                      </a:lnTo>
                      <a:lnTo>
                        <a:pt x="4" y="22"/>
                      </a:lnTo>
                      <a:lnTo>
                        <a:pt x="14" y="26"/>
                      </a:lnTo>
                      <a:lnTo>
                        <a:pt x="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4" name="Freeform 308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7" cy="62"/>
                </a:xfrm>
                <a:custGeom>
                  <a:avLst/>
                  <a:gdLst>
                    <a:gd name="T0" fmla="*/ 25 w 53"/>
                    <a:gd name="T1" fmla="*/ 2 h 123"/>
                    <a:gd name="T2" fmla="*/ 20 w 53"/>
                    <a:gd name="T3" fmla="*/ 0 h 123"/>
                    <a:gd name="T4" fmla="*/ 3 w 53"/>
                    <a:gd name="T5" fmla="*/ 13 h 123"/>
                    <a:gd name="T6" fmla="*/ 0 w 53"/>
                    <a:gd name="T7" fmla="*/ 30 h 123"/>
                    <a:gd name="T8" fmla="*/ 5 w 53"/>
                    <a:gd name="T9" fmla="*/ 48 h 123"/>
                    <a:gd name="T10" fmla="*/ 17 w 53"/>
                    <a:gd name="T11" fmla="*/ 62 h 123"/>
                    <a:gd name="T12" fmla="*/ 25 w 53"/>
                    <a:gd name="T13" fmla="*/ 52 h 123"/>
                    <a:gd name="T14" fmla="*/ 16 w 53"/>
                    <a:gd name="T15" fmla="*/ 42 h 123"/>
                    <a:gd name="T16" fmla="*/ 12 w 53"/>
                    <a:gd name="T17" fmla="*/ 30 h 123"/>
                    <a:gd name="T18" fmla="*/ 13 w 53"/>
                    <a:gd name="T19" fmla="*/ 18 h 123"/>
                    <a:gd name="T20" fmla="*/ 22 w 53"/>
                    <a:gd name="T21" fmla="*/ 12 h 123"/>
                    <a:gd name="T22" fmla="*/ 17 w 53"/>
                    <a:gd name="T23" fmla="*/ 10 h 123"/>
                    <a:gd name="T24" fmla="*/ 22 w 53"/>
                    <a:gd name="T25" fmla="*/ 12 h 123"/>
                    <a:gd name="T26" fmla="*/ 26 w 53"/>
                    <a:gd name="T27" fmla="*/ 10 h 123"/>
                    <a:gd name="T28" fmla="*/ 27 w 53"/>
                    <a:gd name="T29" fmla="*/ 5 h 123"/>
                    <a:gd name="T30" fmla="*/ 25 w 53"/>
                    <a:gd name="T31" fmla="*/ 1 h 123"/>
                    <a:gd name="T32" fmla="*/ 20 w 53"/>
                    <a:gd name="T33" fmla="*/ 0 h 123"/>
                    <a:gd name="T34" fmla="*/ 25 w 53"/>
                    <a:gd name="T35" fmla="*/ 2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3" h="123">
                      <a:moveTo>
                        <a:pt x="49" y="4"/>
                      </a:moveTo>
                      <a:lnTo>
                        <a:pt x="40" y="0"/>
                      </a:lnTo>
                      <a:lnTo>
                        <a:pt x="6" y="25"/>
                      </a:lnTo>
                      <a:lnTo>
                        <a:pt x="0" y="59"/>
                      </a:lnTo>
                      <a:lnTo>
                        <a:pt x="9" y="95"/>
                      </a:lnTo>
                      <a:lnTo>
                        <a:pt x="34" y="123"/>
                      </a:lnTo>
                      <a:lnTo>
                        <a:pt x="49" y="104"/>
                      </a:lnTo>
                      <a:lnTo>
                        <a:pt x="32" y="83"/>
                      </a:lnTo>
                      <a:lnTo>
                        <a:pt x="23" y="59"/>
                      </a:lnTo>
                      <a:lnTo>
                        <a:pt x="25" y="36"/>
                      </a:lnTo>
                      <a:lnTo>
                        <a:pt x="44" y="23"/>
                      </a:lnTo>
                      <a:lnTo>
                        <a:pt x="34" y="19"/>
                      </a:lnTo>
                      <a:lnTo>
                        <a:pt x="44" y="23"/>
                      </a:lnTo>
                      <a:lnTo>
                        <a:pt x="51" y="19"/>
                      </a:lnTo>
                      <a:lnTo>
                        <a:pt x="53" y="10"/>
                      </a:lnTo>
                      <a:lnTo>
                        <a:pt x="49" y="2"/>
                      </a:lnTo>
                      <a:lnTo>
                        <a:pt x="40" y="0"/>
                      </a:lnTo>
                      <a:lnTo>
                        <a:pt x="49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5" name="Freeform 309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5" cy="12"/>
                </a:xfrm>
                <a:custGeom>
                  <a:avLst/>
                  <a:gdLst>
                    <a:gd name="T0" fmla="*/ 0 w 49"/>
                    <a:gd name="T1" fmla="*/ 7 h 25"/>
                    <a:gd name="T2" fmla="*/ 6 w 49"/>
                    <a:gd name="T3" fmla="*/ 11 h 25"/>
                    <a:gd name="T4" fmla="*/ 9 w 49"/>
                    <a:gd name="T5" fmla="*/ 11 h 25"/>
                    <a:gd name="T6" fmla="*/ 14 w 49"/>
                    <a:gd name="T7" fmla="*/ 12 h 25"/>
                    <a:gd name="T8" fmla="*/ 19 w 49"/>
                    <a:gd name="T9" fmla="*/ 12 h 25"/>
                    <a:gd name="T10" fmla="*/ 25 w 49"/>
                    <a:gd name="T11" fmla="*/ 2 h 25"/>
                    <a:gd name="T12" fmla="*/ 17 w 49"/>
                    <a:gd name="T13" fmla="*/ 9 h 25"/>
                    <a:gd name="T14" fmla="*/ 19 w 49"/>
                    <a:gd name="T15" fmla="*/ 1 h 25"/>
                    <a:gd name="T16" fmla="*/ 14 w 49"/>
                    <a:gd name="T17" fmla="*/ 1 h 25"/>
                    <a:gd name="T18" fmla="*/ 9 w 49"/>
                    <a:gd name="T19" fmla="*/ 0 h 25"/>
                    <a:gd name="T20" fmla="*/ 6 w 49"/>
                    <a:gd name="T21" fmla="*/ 0 h 25"/>
                    <a:gd name="T22" fmla="*/ 12 w 49"/>
                    <a:gd name="T23" fmla="*/ 4 h 25"/>
                    <a:gd name="T24" fmla="*/ 6 w 49"/>
                    <a:gd name="T25" fmla="*/ 0 h 25"/>
                    <a:gd name="T26" fmla="*/ 2 w 49"/>
                    <a:gd name="T27" fmla="*/ 2 h 25"/>
                    <a:gd name="T28" fmla="*/ 0 w 49"/>
                    <a:gd name="T29" fmla="*/ 5 h 25"/>
                    <a:gd name="T30" fmla="*/ 2 w 49"/>
                    <a:gd name="T31" fmla="*/ 9 h 25"/>
                    <a:gd name="T32" fmla="*/ 6 w 49"/>
                    <a:gd name="T33" fmla="*/ 11 h 25"/>
                    <a:gd name="T34" fmla="*/ 0 w 49"/>
                    <a:gd name="T35" fmla="*/ 7 h 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9" h="25">
                      <a:moveTo>
                        <a:pt x="0" y="15"/>
                      </a:moveTo>
                      <a:lnTo>
                        <a:pt x="11" y="23"/>
                      </a:lnTo>
                      <a:lnTo>
                        <a:pt x="17" y="23"/>
                      </a:lnTo>
                      <a:lnTo>
                        <a:pt x="28" y="25"/>
                      </a:lnTo>
                      <a:lnTo>
                        <a:pt x="38" y="25"/>
                      </a:lnTo>
                      <a:lnTo>
                        <a:pt x="49" y="4"/>
                      </a:lnTo>
                      <a:lnTo>
                        <a:pt x="34" y="19"/>
                      </a:lnTo>
                      <a:lnTo>
                        <a:pt x="38" y="2"/>
                      </a:lnTo>
                      <a:lnTo>
                        <a:pt x="28" y="2"/>
                      </a:lnTo>
                      <a:lnTo>
                        <a:pt x="17" y="0"/>
                      </a:lnTo>
                      <a:lnTo>
                        <a:pt x="11" y="0"/>
                      </a:lnTo>
                      <a:lnTo>
                        <a:pt x="23" y="8"/>
                      </a:lnTo>
                      <a:lnTo>
                        <a:pt x="11" y="0"/>
                      </a:lnTo>
                      <a:lnTo>
                        <a:pt x="4" y="4"/>
                      </a:lnTo>
                      <a:lnTo>
                        <a:pt x="0" y="11"/>
                      </a:lnTo>
                      <a:lnTo>
                        <a:pt x="4" y="19"/>
                      </a:lnTo>
                      <a:lnTo>
                        <a:pt x="11" y="23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6" name="Freeform 310"/>
                <p:cNvSpPr>
                  <a:spLocks/>
                </p:cNvSpPr>
                <p:nvPr/>
              </p:nvSpPr>
              <p:spPr bwMode="auto">
                <a:xfrm>
                  <a:off x="2483" y="1765"/>
                  <a:ext cx="37" cy="62"/>
                </a:xfrm>
                <a:custGeom>
                  <a:avLst/>
                  <a:gdLst>
                    <a:gd name="T0" fmla="*/ 28 w 74"/>
                    <a:gd name="T1" fmla="*/ 11 h 123"/>
                    <a:gd name="T2" fmla="*/ 30 w 74"/>
                    <a:gd name="T3" fmla="*/ 0 h 123"/>
                    <a:gd name="T4" fmla="*/ 19 w 74"/>
                    <a:gd name="T5" fmla="*/ 4 h 123"/>
                    <a:gd name="T6" fmla="*/ 12 w 74"/>
                    <a:gd name="T7" fmla="*/ 10 h 123"/>
                    <a:gd name="T8" fmla="*/ 6 w 74"/>
                    <a:gd name="T9" fmla="*/ 17 h 123"/>
                    <a:gd name="T10" fmla="*/ 2 w 74"/>
                    <a:gd name="T11" fmla="*/ 25 h 123"/>
                    <a:gd name="T12" fmla="*/ 0 w 74"/>
                    <a:gd name="T13" fmla="*/ 33 h 123"/>
                    <a:gd name="T14" fmla="*/ 2 w 74"/>
                    <a:gd name="T15" fmla="*/ 42 h 123"/>
                    <a:gd name="T16" fmla="*/ 5 w 74"/>
                    <a:gd name="T17" fmla="*/ 52 h 123"/>
                    <a:gd name="T18" fmla="*/ 9 w 74"/>
                    <a:gd name="T19" fmla="*/ 62 h 123"/>
                    <a:gd name="T20" fmla="*/ 20 w 74"/>
                    <a:gd name="T21" fmla="*/ 58 h 123"/>
                    <a:gd name="T22" fmla="*/ 16 w 74"/>
                    <a:gd name="T23" fmla="*/ 49 h 123"/>
                    <a:gd name="T24" fmla="*/ 13 w 74"/>
                    <a:gd name="T25" fmla="*/ 40 h 123"/>
                    <a:gd name="T26" fmla="*/ 13 w 74"/>
                    <a:gd name="T27" fmla="*/ 33 h 123"/>
                    <a:gd name="T28" fmla="*/ 13 w 74"/>
                    <a:gd name="T29" fmla="*/ 27 h 123"/>
                    <a:gd name="T30" fmla="*/ 15 w 74"/>
                    <a:gd name="T31" fmla="*/ 23 h 123"/>
                    <a:gd name="T32" fmla="*/ 19 w 74"/>
                    <a:gd name="T33" fmla="*/ 19 h 123"/>
                    <a:gd name="T34" fmla="*/ 25 w 74"/>
                    <a:gd name="T35" fmla="*/ 15 h 123"/>
                    <a:gd name="T36" fmla="*/ 33 w 74"/>
                    <a:gd name="T37" fmla="*/ 12 h 123"/>
                    <a:gd name="T38" fmla="*/ 35 w 74"/>
                    <a:gd name="T39" fmla="*/ 1 h 123"/>
                    <a:gd name="T40" fmla="*/ 33 w 74"/>
                    <a:gd name="T41" fmla="*/ 12 h 123"/>
                    <a:gd name="T42" fmla="*/ 37 w 74"/>
                    <a:gd name="T43" fmla="*/ 9 h 123"/>
                    <a:gd name="T44" fmla="*/ 37 w 74"/>
                    <a:gd name="T45" fmla="*/ 4 h 123"/>
                    <a:gd name="T46" fmla="*/ 34 w 74"/>
                    <a:gd name="T47" fmla="*/ 1 h 123"/>
                    <a:gd name="T48" fmla="*/ 30 w 74"/>
                    <a:gd name="T49" fmla="*/ 0 h 123"/>
                    <a:gd name="T50" fmla="*/ 28 w 74"/>
                    <a:gd name="T51" fmla="*/ 11 h 123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4" h="123">
                      <a:moveTo>
                        <a:pt x="55" y="21"/>
                      </a:moveTo>
                      <a:lnTo>
                        <a:pt x="59" y="0"/>
                      </a:lnTo>
                      <a:lnTo>
                        <a:pt x="38" y="8"/>
                      </a:lnTo>
                      <a:lnTo>
                        <a:pt x="23" y="19"/>
                      </a:lnTo>
                      <a:lnTo>
                        <a:pt x="11" y="34"/>
                      </a:lnTo>
                      <a:lnTo>
                        <a:pt x="4" y="49"/>
                      </a:lnTo>
                      <a:lnTo>
                        <a:pt x="0" y="66"/>
                      </a:lnTo>
                      <a:lnTo>
                        <a:pt x="4" y="83"/>
                      </a:lnTo>
                      <a:lnTo>
                        <a:pt x="9" y="104"/>
                      </a:lnTo>
                      <a:lnTo>
                        <a:pt x="17" y="123"/>
                      </a:lnTo>
                      <a:lnTo>
                        <a:pt x="40" y="116"/>
                      </a:lnTo>
                      <a:lnTo>
                        <a:pt x="32" y="97"/>
                      </a:lnTo>
                      <a:lnTo>
                        <a:pt x="26" y="80"/>
                      </a:lnTo>
                      <a:lnTo>
                        <a:pt x="26" y="66"/>
                      </a:lnTo>
                      <a:lnTo>
                        <a:pt x="26" y="53"/>
                      </a:lnTo>
                      <a:lnTo>
                        <a:pt x="30" y="46"/>
                      </a:lnTo>
                      <a:lnTo>
                        <a:pt x="38" y="38"/>
                      </a:lnTo>
                      <a:lnTo>
                        <a:pt x="49" y="30"/>
                      </a:lnTo>
                      <a:lnTo>
                        <a:pt x="66" y="23"/>
                      </a:lnTo>
                      <a:lnTo>
                        <a:pt x="70" y="2"/>
                      </a:lnTo>
                      <a:lnTo>
                        <a:pt x="66" y="23"/>
                      </a:lnTo>
                      <a:lnTo>
                        <a:pt x="74" y="17"/>
                      </a:lnTo>
                      <a:lnTo>
                        <a:pt x="74" y="8"/>
                      </a:lnTo>
                      <a:lnTo>
                        <a:pt x="68" y="2"/>
                      </a:lnTo>
                      <a:lnTo>
                        <a:pt x="59" y="0"/>
                      </a:lnTo>
                      <a:lnTo>
                        <a:pt x="55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7" name="Freeform 311"/>
                <p:cNvSpPr>
                  <a:spLocks/>
                </p:cNvSpPr>
                <p:nvPr/>
              </p:nvSpPr>
              <p:spPr bwMode="auto">
                <a:xfrm>
                  <a:off x="2498" y="1713"/>
                  <a:ext cx="24" cy="62"/>
                </a:xfrm>
                <a:custGeom>
                  <a:avLst/>
                  <a:gdLst>
                    <a:gd name="T0" fmla="*/ 24 w 48"/>
                    <a:gd name="T1" fmla="*/ 0 h 125"/>
                    <a:gd name="T2" fmla="*/ 24 w 48"/>
                    <a:gd name="T3" fmla="*/ 0 h 125"/>
                    <a:gd name="T4" fmla="*/ 6 w 48"/>
                    <a:gd name="T5" fmla="*/ 9 h 125"/>
                    <a:gd name="T6" fmla="*/ 0 w 48"/>
                    <a:gd name="T7" fmla="*/ 27 h 125"/>
                    <a:gd name="T8" fmla="*/ 3 w 48"/>
                    <a:gd name="T9" fmla="*/ 46 h 125"/>
                    <a:gd name="T10" fmla="*/ 13 w 48"/>
                    <a:gd name="T11" fmla="*/ 62 h 125"/>
                    <a:gd name="T12" fmla="*/ 20 w 48"/>
                    <a:gd name="T13" fmla="*/ 53 h 125"/>
                    <a:gd name="T14" fmla="*/ 15 w 48"/>
                    <a:gd name="T15" fmla="*/ 42 h 125"/>
                    <a:gd name="T16" fmla="*/ 12 w 48"/>
                    <a:gd name="T17" fmla="*/ 27 h 125"/>
                    <a:gd name="T18" fmla="*/ 16 w 48"/>
                    <a:gd name="T19" fmla="*/ 17 h 125"/>
                    <a:gd name="T20" fmla="*/ 24 w 48"/>
                    <a:gd name="T21" fmla="*/ 13 h 125"/>
                    <a:gd name="T22" fmla="*/ 24 w 48"/>
                    <a:gd name="T23" fmla="*/ 13 h 125"/>
                    <a:gd name="T24" fmla="*/ 24 w 48"/>
                    <a:gd name="T25" fmla="*/ 0 h 12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8" h="125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12" y="19"/>
                      </a:lnTo>
                      <a:lnTo>
                        <a:pt x="0" y="55"/>
                      </a:lnTo>
                      <a:lnTo>
                        <a:pt x="6" y="93"/>
                      </a:lnTo>
                      <a:lnTo>
                        <a:pt x="25" y="125"/>
                      </a:lnTo>
                      <a:lnTo>
                        <a:pt x="40" y="106"/>
                      </a:lnTo>
                      <a:lnTo>
                        <a:pt x="29" y="85"/>
                      </a:lnTo>
                      <a:lnTo>
                        <a:pt x="23" y="55"/>
                      </a:lnTo>
                      <a:lnTo>
                        <a:pt x="31" y="34"/>
                      </a:lnTo>
                      <a:lnTo>
                        <a:pt x="48" y="26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8" name="Freeform 312"/>
                <p:cNvSpPr>
                  <a:spLocks/>
                </p:cNvSpPr>
                <p:nvPr/>
              </p:nvSpPr>
              <p:spPr bwMode="auto">
                <a:xfrm>
                  <a:off x="2522" y="1711"/>
                  <a:ext cx="92" cy="15"/>
                </a:xfrm>
                <a:custGeom>
                  <a:avLst/>
                  <a:gdLst>
                    <a:gd name="T0" fmla="*/ 92 w 184"/>
                    <a:gd name="T1" fmla="*/ 1 h 30"/>
                    <a:gd name="T2" fmla="*/ 89 w 184"/>
                    <a:gd name="T3" fmla="*/ 0 h 30"/>
                    <a:gd name="T4" fmla="*/ 82 w 184"/>
                    <a:gd name="T5" fmla="*/ 0 h 30"/>
                    <a:gd name="T6" fmla="*/ 69 w 184"/>
                    <a:gd name="T7" fmla="*/ 1 h 30"/>
                    <a:gd name="T8" fmla="*/ 56 w 184"/>
                    <a:gd name="T9" fmla="*/ 1 h 30"/>
                    <a:gd name="T10" fmla="*/ 41 w 184"/>
                    <a:gd name="T11" fmla="*/ 1 h 30"/>
                    <a:gd name="T12" fmla="*/ 26 w 184"/>
                    <a:gd name="T13" fmla="*/ 2 h 30"/>
                    <a:gd name="T14" fmla="*/ 11 w 184"/>
                    <a:gd name="T15" fmla="*/ 2 h 30"/>
                    <a:gd name="T16" fmla="*/ 0 w 184"/>
                    <a:gd name="T17" fmla="*/ 2 h 30"/>
                    <a:gd name="T18" fmla="*/ 0 w 184"/>
                    <a:gd name="T19" fmla="*/ 15 h 30"/>
                    <a:gd name="T20" fmla="*/ 11 w 184"/>
                    <a:gd name="T21" fmla="*/ 15 h 30"/>
                    <a:gd name="T22" fmla="*/ 26 w 184"/>
                    <a:gd name="T23" fmla="*/ 15 h 30"/>
                    <a:gd name="T24" fmla="*/ 41 w 184"/>
                    <a:gd name="T25" fmla="*/ 14 h 30"/>
                    <a:gd name="T26" fmla="*/ 56 w 184"/>
                    <a:gd name="T27" fmla="*/ 14 h 30"/>
                    <a:gd name="T28" fmla="*/ 69 w 184"/>
                    <a:gd name="T29" fmla="*/ 14 h 30"/>
                    <a:gd name="T30" fmla="*/ 82 w 184"/>
                    <a:gd name="T31" fmla="*/ 14 h 30"/>
                    <a:gd name="T32" fmla="*/ 89 w 184"/>
                    <a:gd name="T33" fmla="*/ 14 h 30"/>
                    <a:gd name="T34" fmla="*/ 92 w 184"/>
                    <a:gd name="T35" fmla="*/ 13 h 30"/>
                    <a:gd name="T36" fmla="*/ 92 w 184"/>
                    <a:gd name="T37" fmla="*/ 1 h 3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84" h="30">
                      <a:moveTo>
                        <a:pt x="184" y="2"/>
                      </a:moveTo>
                      <a:lnTo>
                        <a:pt x="178" y="0"/>
                      </a:lnTo>
                      <a:lnTo>
                        <a:pt x="163" y="0"/>
                      </a:lnTo>
                      <a:lnTo>
                        <a:pt x="138" y="2"/>
                      </a:lnTo>
                      <a:lnTo>
                        <a:pt x="112" y="2"/>
                      </a:lnTo>
                      <a:lnTo>
                        <a:pt x="81" y="2"/>
                      </a:lnTo>
                      <a:lnTo>
                        <a:pt x="51" y="4"/>
                      </a:lnTo>
                      <a:lnTo>
                        <a:pt x="22" y="4"/>
                      </a:lnTo>
                      <a:lnTo>
                        <a:pt x="0" y="4"/>
                      </a:lnTo>
                      <a:lnTo>
                        <a:pt x="0" y="30"/>
                      </a:lnTo>
                      <a:lnTo>
                        <a:pt x="22" y="30"/>
                      </a:lnTo>
                      <a:lnTo>
                        <a:pt x="51" y="30"/>
                      </a:lnTo>
                      <a:lnTo>
                        <a:pt x="81" y="28"/>
                      </a:lnTo>
                      <a:lnTo>
                        <a:pt x="112" y="28"/>
                      </a:lnTo>
                      <a:lnTo>
                        <a:pt x="138" y="28"/>
                      </a:lnTo>
                      <a:lnTo>
                        <a:pt x="163" y="27"/>
                      </a:lnTo>
                      <a:lnTo>
                        <a:pt x="178" y="27"/>
                      </a:lnTo>
                      <a:lnTo>
                        <a:pt x="184" y="25"/>
                      </a:lnTo>
                      <a:lnTo>
                        <a:pt x="18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9" name="Freeform 313"/>
                <p:cNvSpPr>
                  <a:spLocks/>
                </p:cNvSpPr>
                <p:nvPr/>
              </p:nvSpPr>
              <p:spPr bwMode="auto">
                <a:xfrm>
                  <a:off x="2614" y="1711"/>
                  <a:ext cx="6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4 w 13"/>
                    <a:gd name="T3" fmla="*/ 11 h 27"/>
                    <a:gd name="T4" fmla="*/ 6 w 13"/>
                    <a:gd name="T5" fmla="*/ 6 h 27"/>
                    <a:gd name="T6" fmla="*/ 4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3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0" name="Rectangle 314"/>
                <p:cNvSpPr>
                  <a:spLocks noChangeArrowheads="1"/>
                </p:cNvSpPr>
                <p:nvPr/>
              </p:nvSpPr>
              <p:spPr bwMode="auto">
                <a:xfrm>
                  <a:off x="2238" y="1638"/>
                  <a:ext cx="77" cy="2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de-DE" altLang="de-DE"/>
                </a:p>
              </p:txBody>
            </p:sp>
            <p:sp>
              <p:nvSpPr>
                <p:cNvPr id="301" name="Freeform 315"/>
                <p:cNvSpPr>
                  <a:spLocks/>
                </p:cNvSpPr>
                <p:nvPr/>
              </p:nvSpPr>
              <p:spPr bwMode="auto">
                <a:xfrm>
                  <a:off x="2308" y="1631"/>
                  <a:ext cx="14" cy="287"/>
                </a:xfrm>
                <a:custGeom>
                  <a:avLst/>
                  <a:gdLst>
                    <a:gd name="T0" fmla="*/ 7 w 26"/>
                    <a:gd name="T1" fmla="*/ 13 h 572"/>
                    <a:gd name="T2" fmla="*/ 0 w 26"/>
                    <a:gd name="T3" fmla="*/ 7 h 572"/>
                    <a:gd name="T4" fmla="*/ 0 w 26"/>
                    <a:gd name="T5" fmla="*/ 287 h 572"/>
                    <a:gd name="T6" fmla="*/ 14 w 26"/>
                    <a:gd name="T7" fmla="*/ 287 h 572"/>
                    <a:gd name="T8" fmla="*/ 14 w 26"/>
                    <a:gd name="T9" fmla="*/ 7 h 572"/>
                    <a:gd name="T10" fmla="*/ 7 w 26"/>
                    <a:gd name="T11" fmla="*/ 0 h 572"/>
                    <a:gd name="T12" fmla="*/ 14 w 26"/>
                    <a:gd name="T13" fmla="*/ 7 h 572"/>
                    <a:gd name="T14" fmla="*/ 12 w 26"/>
                    <a:gd name="T15" fmla="*/ 2 h 572"/>
                    <a:gd name="T16" fmla="*/ 7 w 26"/>
                    <a:gd name="T17" fmla="*/ 0 h 572"/>
                    <a:gd name="T18" fmla="*/ 2 w 26"/>
                    <a:gd name="T19" fmla="*/ 2 h 572"/>
                    <a:gd name="T20" fmla="*/ 0 w 26"/>
                    <a:gd name="T21" fmla="*/ 7 h 572"/>
                    <a:gd name="T22" fmla="*/ 7 w 26"/>
                    <a:gd name="T23" fmla="*/ 13 h 5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572">
                      <a:moveTo>
                        <a:pt x="13" y="26"/>
                      </a:moveTo>
                      <a:lnTo>
                        <a:pt x="0" y="13"/>
                      </a:lnTo>
                      <a:lnTo>
                        <a:pt x="0" y="572"/>
                      </a:lnTo>
                      <a:lnTo>
                        <a:pt x="26" y="572"/>
                      </a:lnTo>
                      <a:lnTo>
                        <a:pt x="26" y="13"/>
                      </a:lnTo>
                      <a:lnTo>
                        <a:pt x="13" y="0"/>
                      </a:lnTo>
                      <a:lnTo>
                        <a:pt x="26" y="13"/>
                      </a:lnTo>
                      <a:lnTo>
                        <a:pt x="22" y="4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13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2" name="Freeform 316"/>
                <p:cNvSpPr>
                  <a:spLocks/>
                </p:cNvSpPr>
                <p:nvPr/>
              </p:nvSpPr>
              <p:spPr bwMode="auto">
                <a:xfrm>
                  <a:off x="2232" y="1631"/>
                  <a:ext cx="83" cy="14"/>
                </a:xfrm>
                <a:custGeom>
                  <a:avLst/>
                  <a:gdLst>
                    <a:gd name="T0" fmla="*/ 13 w 167"/>
                    <a:gd name="T1" fmla="*/ 7 h 26"/>
                    <a:gd name="T2" fmla="*/ 6 w 167"/>
                    <a:gd name="T3" fmla="*/ 14 h 26"/>
                    <a:gd name="T4" fmla="*/ 83 w 167"/>
                    <a:gd name="T5" fmla="*/ 14 h 26"/>
                    <a:gd name="T6" fmla="*/ 83 w 167"/>
                    <a:gd name="T7" fmla="*/ 0 h 26"/>
                    <a:gd name="T8" fmla="*/ 6 w 167"/>
                    <a:gd name="T9" fmla="*/ 0 h 26"/>
                    <a:gd name="T10" fmla="*/ 0 w 167"/>
                    <a:gd name="T11" fmla="*/ 7 h 26"/>
                    <a:gd name="T12" fmla="*/ 6 w 167"/>
                    <a:gd name="T13" fmla="*/ 0 h 26"/>
                    <a:gd name="T14" fmla="*/ 2 w 167"/>
                    <a:gd name="T15" fmla="*/ 2 h 26"/>
                    <a:gd name="T16" fmla="*/ 0 w 167"/>
                    <a:gd name="T17" fmla="*/ 7 h 26"/>
                    <a:gd name="T18" fmla="*/ 2 w 167"/>
                    <a:gd name="T19" fmla="*/ 12 h 26"/>
                    <a:gd name="T20" fmla="*/ 6 w 167"/>
                    <a:gd name="T21" fmla="*/ 14 h 26"/>
                    <a:gd name="T22" fmla="*/ 13 w 167"/>
                    <a:gd name="T23" fmla="*/ 7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67" h="26">
                      <a:moveTo>
                        <a:pt x="27" y="13"/>
                      </a:moveTo>
                      <a:lnTo>
                        <a:pt x="13" y="26"/>
                      </a:lnTo>
                      <a:lnTo>
                        <a:pt x="167" y="26"/>
                      </a:lnTo>
                      <a:lnTo>
                        <a:pt x="167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3"/>
                      </a:lnTo>
                      <a:lnTo>
                        <a:pt x="13" y="26"/>
                      </a:lnTo>
                      <a:lnTo>
                        <a:pt x="27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3" name="Freeform 317"/>
                <p:cNvSpPr>
                  <a:spLocks/>
                </p:cNvSpPr>
                <p:nvPr/>
              </p:nvSpPr>
              <p:spPr bwMode="auto">
                <a:xfrm>
                  <a:off x="2232" y="1638"/>
                  <a:ext cx="13" cy="286"/>
                </a:xfrm>
                <a:custGeom>
                  <a:avLst/>
                  <a:gdLst>
                    <a:gd name="T0" fmla="*/ 6 w 27"/>
                    <a:gd name="T1" fmla="*/ 273 h 572"/>
                    <a:gd name="T2" fmla="*/ 13 w 27"/>
                    <a:gd name="T3" fmla="*/ 280 h 572"/>
                    <a:gd name="T4" fmla="*/ 13 w 27"/>
                    <a:gd name="T5" fmla="*/ 0 h 572"/>
                    <a:gd name="T6" fmla="*/ 0 w 27"/>
                    <a:gd name="T7" fmla="*/ 0 h 572"/>
                    <a:gd name="T8" fmla="*/ 0 w 27"/>
                    <a:gd name="T9" fmla="*/ 280 h 572"/>
                    <a:gd name="T10" fmla="*/ 6 w 27"/>
                    <a:gd name="T11" fmla="*/ 286 h 572"/>
                    <a:gd name="T12" fmla="*/ 0 w 27"/>
                    <a:gd name="T13" fmla="*/ 280 h 572"/>
                    <a:gd name="T14" fmla="*/ 2 w 27"/>
                    <a:gd name="T15" fmla="*/ 285 h 572"/>
                    <a:gd name="T16" fmla="*/ 6 w 27"/>
                    <a:gd name="T17" fmla="*/ 286 h 572"/>
                    <a:gd name="T18" fmla="*/ 11 w 27"/>
                    <a:gd name="T19" fmla="*/ 285 h 572"/>
                    <a:gd name="T20" fmla="*/ 13 w 27"/>
                    <a:gd name="T21" fmla="*/ 280 h 572"/>
                    <a:gd name="T22" fmla="*/ 6 w 27"/>
                    <a:gd name="T23" fmla="*/ 273 h 5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7" h="572">
                      <a:moveTo>
                        <a:pt x="13" y="546"/>
                      </a:moveTo>
                      <a:lnTo>
                        <a:pt x="27" y="559"/>
                      </a:lnTo>
                      <a:lnTo>
                        <a:pt x="27" y="0"/>
                      </a:lnTo>
                      <a:lnTo>
                        <a:pt x="0" y="0"/>
                      </a:lnTo>
                      <a:lnTo>
                        <a:pt x="0" y="559"/>
                      </a:lnTo>
                      <a:lnTo>
                        <a:pt x="13" y="572"/>
                      </a:lnTo>
                      <a:lnTo>
                        <a:pt x="0" y="559"/>
                      </a:lnTo>
                      <a:lnTo>
                        <a:pt x="4" y="569"/>
                      </a:lnTo>
                      <a:lnTo>
                        <a:pt x="13" y="572"/>
                      </a:lnTo>
                      <a:lnTo>
                        <a:pt x="23" y="569"/>
                      </a:lnTo>
                      <a:lnTo>
                        <a:pt x="27" y="559"/>
                      </a:lnTo>
                      <a:lnTo>
                        <a:pt x="13" y="5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4" name="Freeform 318"/>
                <p:cNvSpPr>
                  <a:spLocks/>
                </p:cNvSpPr>
                <p:nvPr/>
              </p:nvSpPr>
              <p:spPr bwMode="auto">
                <a:xfrm>
                  <a:off x="2238" y="1911"/>
                  <a:ext cx="84" cy="13"/>
                </a:xfrm>
                <a:custGeom>
                  <a:avLst/>
                  <a:gdLst>
                    <a:gd name="T0" fmla="*/ 71 w 167"/>
                    <a:gd name="T1" fmla="*/ 7 h 26"/>
                    <a:gd name="T2" fmla="*/ 77 w 167"/>
                    <a:gd name="T3" fmla="*/ 0 h 26"/>
                    <a:gd name="T4" fmla="*/ 0 w 167"/>
                    <a:gd name="T5" fmla="*/ 0 h 26"/>
                    <a:gd name="T6" fmla="*/ 0 w 167"/>
                    <a:gd name="T7" fmla="*/ 13 h 26"/>
                    <a:gd name="T8" fmla="*/ 77 w 167"/>
                    <a:gd name="T9" fmla="*/ 13 h 26"/>
                    <a:gd name="T10" fmla="*/ 84 w 167"/>
                    <a:gd name="T11" fmla="*/ 7 h 26"/>
                    <a:gd name="T12" fmla="*/ 77 w 167"/>
                    <a:gd name="T13" fmla="*/ 13 h 26"/>
                    <a:gd name="T14" fmla="*/ 82 w 167"/>
                    <a:gd name="T15" fmla="*/ 12 h 26"/>
                    <a:gd name="T16" fmla="*/ 84 w 167"/>
                    <a:gd name="T17" fmla="*/ 7 h 26"/>
                    <a:gd name="T18" fmla="*/ 82 w 167"/>
                    <a:gd name="T19" fmla="*/ 2 h 26"/>
                    <a:gd name="T20" fmla="*/ 77 w 167"/>
                    <a:gd name="T21" fmla="*/ 0 h 26"/>
                    <a:gd name="T22" fmla="*/ 71 w 167"/>
                    <a:gd name="T23" fmla="*/ 7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67" h="26">
                      <a:moveTo>
                        <a:pt x="141" y="13"/>
                      </a:moveTo>
                      <a:lnTo>
                        <a:pt x="154" y="0"/>
                      </a:lnTo>
                      <a:lnTo>
                        <a:pt x="0" y="0"/>
                      </a:lnTo>
                      <a:lnTo>
                        <a:pt x="0" y="26"/>
                      </a:lnTo>
                      <a:lnTo>
                        <a:pt x="154" y="26"/>
                      </a:lnTo>
                      <a:lnTo>
                        <a:pt x="167" y="13"/>
                      </a:lnTo>
                      <a:lnTo>
                        <a:pt x="154" y="26"/>
                      </a:lnTo>
                      <a:lnTo>
                        <a:pt x="163" y="23"/>
                      </a:lnTo>
                      <a:lnTo>
                        <a:pt x="167" y="13"/>
                      </a:lnTo>
                      <a:lnTo>
                        <a:pt x="163" y="4"/>
                      </a:lnTo>
                      <a:lnTo>
                        <a:pt x="154" y="0"/>
                      </a:lnTo>
                      <a:lnTo>
                        <a:pt x="141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5" name="Rectangle 319"/>
                <p:cNvSpPr>
                  <a:spLocks noChangeArrowheads="1"/>
                </p:cNvSpPr>
                <p:nvPr/>
              </p:nvSpPr>
              <p:spPr bwMode="auto">
                <a:xfrm>
                  <a:off x="2112" y="1627"/>
                  <a:ext cx="138" cy="298"/>
                </a:xfrm>
                <a:prstGeom prst="rect">
                  <a:avLst/>
                </a:prstGeom>
                <a:solidFill>
                  <a:srgbClr val="004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de-DE" altLang="de-DE"/>
                </a:p>
              </p:txBody>
            </p:sp>
            <p:sp>
              <p:nvSpPr>
                <p:cNvPr id="306" name="Freeform 320"/>
                <p:cNvSpPr>
                  <a:spLocks/>
                </p:cNvSpPr>
                <p:nvPr/>
              </p:nvSpPr>
              <p:spPr bwMode="auto">
                <a:xfrm>
                  <a:off x="2243" y="1620"/>
                  <a:ext cx="13" cy="305"/>
                </a:xfrm>
                <a:custGeom>
                  <a:avLst/>
                  <a:gdLst>
                    <a:gd name="T0" fmla="*/ 7 w 26"/>
                    <a:gd name="T1" fmla="*/ 14 h 610"/>
                    <a:gd name="T2" fmla="*/ 0 w 26"/>
                    <a:gd name="T3" fmla="*/ 7 h 610"/>
                    <a:gd name="T4" fmla="*/ 0 w 26"/>
                    <a:gd name="T5" fmla="*/ 305 h 610"/>
                    <a:gd name="T6" fmla="*/ 13 w 26"/>
                    <a:gd name="T7" fmla="*/ 305 h 610"/>
                    <a:gd name="T8" fmla="*/ 13 w 26"/>
                    <a:gd name="T9" fmla="*/ 7 h 610"/>
                    <a:gd name="T10" fmla="*/ 7 w 26"/>
                    <a:gd name="T11" fmla="*/ 0 h 610"/>
                    <a:gd name="T12" fmla="*/ 13 w 26"/>
                    <a:gd name="T13" fmla="*/ 7 h 610"/>
                    <a:gd name="T14" fmla="*/ 12 w 26"/>
                    <a:gd name="T15" fmla="*/ 2 h 610"/>
                    <a:gd name="T16" fmla="*/ 7 w 26"/>
                    <a:gd name="T17" fmla="*/ 0 h 610"/>
                    <a:gd name="T18" fmla="*/ 2 w 26"/>
                    <a:gd name="T19" fmla="*/ 2 h 610"/>
                    <a:gd name="T20" fmla="*/ 0 w 26"/>
                    <a:gd name="T21" fmla="*/ 7 h 610"/>
                    <a:gd name="T22" fmla="*/ 7 w 26"/>
                    <a:gd name="T23" fmla="*/ 14 h 61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610">
                      <a:moveTo>
                        <a:pt x="13" y="27"/>
                      </a:moveTo>
                      <a:lnTo>
                        <a:pt x="0" y="13"/>
                      </a:lnTo>
                      <a:lnTo>
                        <a:pt x="0" y="610"/>
                      </a:lnTo>
                      <a:lnTo>
                        <a:pt x="26" y="610"/>
                      </a:lnTo>
                      <a:lnTo>
                        <a:pt x="26" y="13"/>
                      </a:lnTo>
                      <a:lnTo>
                        <a:pt x="13" y="0"/>
                      </a:lnTo>
                      <a:lnTo>
                        <a:pt x="26" y="13"/>
                      </a:lnTo>
                      <a:lnTo>
                        <a:pt x="23" y="4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13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7" name="Freeform 321"/>
                <p:cNvSpPr>
                  <a:spLocks/>
                </p:cNvSpPr>
                <p:nvPr/>
              </p:nvSpPr>
              <p:spPr bwMode="auto">
                <a:xfrm>
                  <a:off x="2105" y="1620"/>
                  <a:ext cx="145" cy="13"/>
                </a:xfrm>
                <a:custGeom>
                  <a:avLst/>
                  <a:gdLst>
                    <a:gd name="T0" fmla="*/ 13 w 288"/>
                    <a:gd name="T1" fmla="*/ 6 h 27"/>
                    <a:gd name="T2" fmla="*/ 7 w 288"/>
                    <a:gd name="T3" fmla="*/ 13 h 27"/>
                    <a:gd name="T4" fmla="*/ 145 w 288"/>
                    <a:gd name="T5" fmla="*/ 13 h 27"/>
                    <a:gd name="T6" fmla="*/ 145 w 288"/>
                    <a:gd name="T7" fmla="*/ 0 h 27"/>
                    <a:gd name="T8" fmla="*/ 7 w 288"/>
                    <a:gd name="T9" fmla="*/ 0 h 27"/>
                    <a:gd name="T10" fmla="*/ 0 w 288"/>
                    <a:gd name="T11" fmla="*/ 6 h 27"/>
                    <a:gd name="T12" fmla="*/ 7 w 288"/>
                    <a:gd name="T13" fmla="*/ 0 h 27"/>
                    <a:gd name="T14" fmla="*/ 2 w 288"/>
                    <a:gd name="T15" fmla="*/ 2 h 27"/>
                    <a:gd name="T16" fmla="*/ 0 w 288"/>
                    <a:gd name="T17" fmla="*/ 6 h 27"/>
                    <a:gd name="T18" fmla="*/ 2 w 288"/>
                    <a:gd name="T19" fmla="*/ 11 h 27"/>
                    <a:gd name="T20" fmla="*/ 7 w 288"/>
                    <a:gd name="T21" fmla="*/ 13 h 27"/>
                    <a:gd name="T22" fmla="*/ 13 w 288"/>
                    <a:gd name="T23" fmla="*/ 6 h 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8" h="27">
                      <a:moveTo>
                        <a:pt x="26" y="13"/>
                      </a:moveTo>
                      <a:lnTo>
                        <a:pt x="13" y="27"/>
                      </a:lnTo>
                      <a:lnTo>
                        <a:pt x="288" y="27"/>
                      </a:lnTo>
                      <a:lnTo>
                        <a:pt x="288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26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8" name="Freeform 322"/>
                <p:cNvSpPr>
                  <a:spLocks/>
                </p:cNvSpPr>
                <p:nvPr/>
              </p:nvSpPr>
              <p:spPr bwMode="auto">
                <a:xfrm>
                  <a:off x="2105" y="1627"/>
                  <a:ext cx="14" cy="305"/>
                </a:xfrm>
                <a:custGeom>
                  <a:avLst/>
                  <a:gdLst>
                    <a:gd name="T0" fmla="*/ 7 w 26"/>
                    <a:gd name="T1" fmla="*/ 292 h 611"/>
                    <a:gd name="T2" fmla="*/ 14 w 26"/>
                    <a:gd name="T3" fmla="*/ 298 h 611"/>
                    <a:gd name="T4" fmla="*/ 14 w 26"/>
                    <a:gd name="T5" fmla="*/ 0 h 611"/>
                    <a:gd name="T6" fmla="*/ 0 w 26"/>
                    <a:gd name="T7" fmla="*/ 0 h 611"/>
                    <a:gd name="T8" fmla="*/ 0 w 26"/>
                    <a:gd name="T9" fmla="*/ 298 h 611"/>
                    <a:gd name="T10" fmla="*/ 7 w 26"/>
                    <a:gd name="T11" fmla="*/ 305 h 611"/>
                    <a:gd name="T12" fmla="*/ 0 w 26"/>
                    <a:gd name="T13" fmla="*/ 298 h 611"/>
                    <a:gd name="T14" fmla="*/ 2 w 26"/>
                    <a:gd name="T15" fmla="*/ 303 h 611"/>
                    <a:gd name="T16" fmla="*/ 7 w 26"/>
                    <a:gd name="T17" fmla="*/ 305 h 611"/>
                    <a:gd name="T18" fmla="*/ 12 w 26"/>
                    <a:gd name="T19" fmla="*/ 303 h 611"/>
                    <a:gd name="T20" fmla="*/ 14 w 26"/>
                    <a:gd name="T21" fmla="*/ 298 h 611"/>
                    <a:gd name="T22" fmla="*/ 7 w 26"/>
                    <a:gd name="T23" fmla="*/ 292 h 61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611">
                      <a:moveTo>
                        <a:pt x="13" y="584"/>
                      </a:moveTo>
                      <a:lnTo>
                        <a:pt x="26" y="597"/>
                      </a:lnTo>
                      <a:lnTo>
                        <a:pt x="26" y="0"/>
                      </a:lnTo>
                      <a:lnTo>
                        <a:pt x="0" y="0"/>
                      </a:lnTo>
                      <a:lnTo>
                        <a:pt x="0" y="597"/>
                      </a:lnTo>
                      <a:lnTo>
                        <a:pt x="13" y="611"/>
                      </a:lnTo>
                      <a:lnTo>
                        <a:pt x="0" y="597"/>
                      </a:lnTo>
                      <a:lnTo>
                        <a:pt x="4" y="607"/>
                      </a:lnTo>
                      <a:lnTo>
                        <a:pt x="13" y="611"/>
                      </a:lnTo>
                      <a:lnTo>
                        <a:pt x="22" y="607"/>
                      </a:lnTo>
                      <a:lnTo>
                        <a:pt x="26" y="597"/>
                      </a:lnTo>
                      <a:lnTo>
                        <a:pt x="13" y="5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9" name="Freeform 323"/>
                <p:cNvSpPr>
                  <a:spLocks/>
                </p:cNvSpPr>
                <p:nvPr/>
              </p:nvSpPr>
              <p:spPr bwMode="auto">
                <a:xfrm>
                  <a:off x="2112" y="1919"/>
                  <a:ext cx="144" cy="13"/>
                </a:xfrm>
                <a:custGeom>
                  <a:avLst/>
                  <a:gdLst>
                    <a:gd name="T0" fmla="*/ 131 w 288"/>
                    <a:gd name="T1" fmla="*/ 6 h 27"/>
                    <a:gd name="T2" fmla="*/ 138 w 288"/>
                    <a:gd name="T3" fmla="*/ 0 h 27"/>
                    <a:gd name="T4" fmla="*/ 0 w 288"/>
                    <a:gd name="T5" fmla="*/ 0 h 27"/>
                    <a:gd name="T6" fmla="*/ 0 w 288"/>
                    <a:gd name="T7" fmla="*/ 13 h 27"/>
                    <a:gd name="T8" fmla="*/ 138 w 288"/>
                    <a:gd name="T9" fmla="*/ 13 h 27"/>
                    <a:gd name="T10" fmla="*/ 144 w 288"/>
                    <a:gd name="T11" fmla="*/ 6 h 27"/>
                    <a:gd name="T12" fmla="*/ 138 w 288"/>
                    <a:gd name="T13" fmla="*/ 13 h 27"/>
                    <a:gd name="T14" fmla="*/ 143 w 288"/>
                    <a:gd name="T15" fmla="*/ 11 h 27"/>
                    <a:gd name="T16" fmla="*/ 144 w 288"/>
                    <a:gd name="T17" fmla="*/ 6 h 27"/>
                    <a:gd name="T18" fmla="*/ 143 w 288"/>
                    <a:gd name="T19" fmla="*/ 2 h 27"/>
                    <a:gd name="T20" fmla="*/ 138 w 288"/>
                    <a:gd name="T21" fmla="*/ 0 h 27"/>
                    <a:gd name="T22" fmla="*/ 131 w 288"/>
                    <a:gd name="T23" fmla="*/ 6 h 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8" h="27">
                      <a:moveTo>
                        <a:pt x="262" y="13"/>
                      </a:moveTo>
                      <a:lnTo>
                        <a:pt x="275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275" y="27"/>
                      </a:lnTo>
                      <a:lnTo>
                        <a:pt x="288" y="13"/>
                      </a:lnTo>
                      <a:lnTo>
                        <a:pt x="275" y="27"/>
                      </a:lnTo>
                      <a:lnTo>
                        <a:pt x="285" y="23"/>
                      </a:lnTo>
                      <a:lnTo>
                        <a:pt x="288" y="13"/>
                      </a:lnTo>
                      <a:lnTo>
                        <a:pt x="285" y="4"/>
                      </a:lnTo>
                      <a:lnTo>
                        <a:pt x="275" y="0"/>
                      </a:lnTo>
                      <a:lnTo>
                        <a:pt x="262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0" name="Freeform 324"/>
                <p:cNvSpPr>
                  <a:spLocks/>
                </p:cNvSpPr>
                <p:nvPr/>
              </p:nvSpPr>
              <p:spPr bwMode="auto">
                <a:xfrm>
                  <a:off x="2416" y="1790"/>
                  <a:ext cx="6" cy="13"/>
                </a:xfrm>
                <a:custGeom>
                  <a:avLst/>
                  <a:gdLst>
                    <a:gd name="T0" fmla="*/ 6 w 13"/>
                    <a:gd name="T1" fmla="*/ 0 h 27"/>
                    <a:gd name="T2" fmla="*/ 2 w 13"/>
                    <a:gd name="T3" fmla="*/ 2 h 27"/>
                    <a:gd name="T4" fmla="*/ 0 w 13"/>
                    <a:gd name="T5" fmla="*/ 7 h 27"/>
                    <a:gd name="T6" fmla="*/ 2 w 13"/>
                    <a:gd name="T7" fmla="*/ 11 h 27"/>
                    <a:gd name="T8" fmla="*/ 6 w 13"/>
                    <a:gd name="T9" fmla="*/ 13 h 27"/>
                    <a:gd name="T10" fmla="*/ 6 w 13"/>
                    <a:gd name="T11" fmla="*/ 0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13" y="0"/>
                      </a:moveTo>
                      <a:lnTo>
                        <a:pt x="4" y="4"/>
                      </a:lnTo>
                      <a:lnTo>
                        <a:pt x="0" y="14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1" name="Freeform 325"/>
                <p:cNvSpPr>
                  <a:spLocks/>
                </p:cNvSpPr>
                <p:nvPr/>
              </p:nvSpPr>
              <p:spPr bwMode="auto">
                <a:xfrm>
                  <a:off x="2422" y="1790"/>
                  <a:ext cx="38" cy="13"/>
                </a:xfrm>
                <a:custGeom>
                  <a:avLst/>
                  <a:gdLst>
                    <a:gd name="T0" fmla="*/ 38 w 76"/>
                    <a:gd name="T1" fmla="*/ 7 h 27"/>
                    <a:gd name="T2" fmla="*/ 38 w 76"/>
                    <a:gd name="T3" fmla="*/ 0 h 27"/>
                    <a:gd name="T4" fmla="*/ 0 w 76"/>
                    <a:gd name="T5" fmla="*/ 0 h 27"/>
                    <a:gd name="T6" fmla="*/ 0 w 76"/>
                    <a:gd name="T7" fmla="*/ 13 h 27"/>
                    <a:gd name="T8" fmla="*/ 38 w 76"/>
                    <a:gd name="T9" fmla="*/ 13 h 27"/>
                    <a:gd name="T10" fmla="*/ 38 w 76"/>
                    <a:gd name="T11" fmla="*/ 7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76" h="27">
                      <a:moveTo>
                        <a:pt x="76" y="14"/>
                      </a:moveTo>
                      <a:lnTo>
                        <a:pt x="76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76" y="27"/>
                      </a:lnTo>
                      <a:lnTo>
                        <a:pt x="76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2" name="Freeform 326"/>
                <p:cNvSpPr>
                  <a:spLocks/>
                </p:cNvSpPr>
                <p:nvPr/>
              </p:nvSpPr>
              <p:spPr bwMode="auto">
                <a:xfrm>
                  <a:off x="2460" y="1790"/>
                  <a:ext cx="7" cy="13"/>
                </a:xfrm>
                <a:custGeom>
                  <a:avLst/>
                  <a:gdLst>
                    <a:gd name="T0" fmla="*/ 0 w 14"/>
                    <a:gd name="T1" fmla="*/ 13 h 27"/>
                    <a:gd name="T2" fmla="*/ 5 w 14"/>
                    <a:gd name="T3" fmla="*/ 11 h 27"/>
                    <a:gd name="T4" fmla="*/ 7 w 14"/>
                    <a:gd name="T5" fmla="*/ 7 h 27"/>
                    <a:gd name="T6" fmla="*/ 5 w 14"/>
                    <a:gd name="T7" fmla="*/ 2 h 27"/>
                    <a:gd name="T8" fmla="*/ 0 w 14"/>
                    <a:gd name="T9" fmla="*/ 0 h 27"/>
                    <a:gd name="T10" fmla="*/ 0 w 14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" h="27">
                      <a:moveTo>
                        <a:pt x="0" y="27"/>
                      </a:moveTo>
                      <a:lnTo>
                        <a:pt x="10" y="23"/>
                      </a:lnTo>
                      <a:lnTo>
                        <a:pt x="14" y="14"/>
                      </a:lnTo>
                      <a:lnTo>
                        <a:pt x="10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3" name="Freeform 327"/>
                <p:cNvSpPr>
                  <a:spLocks/>
                </p:cNvSpPr>
                <p:nvPr/>
              </p:nvSpPr>
              <p:spPr bwMode="auto">
                <a:xfrm>
                  <a:off x="2236" y="1745"/>
                  <a:ext cx="541" cy="652"/>
                </a:xfrm>
                <a:custGeom>
                  <a:avLst/>
                  <a:gdLst>
                    <a:gd name="T0" fmla="*/ 3 w 1081"/>
                    <a:gd name="T1" fmla="*/ 435 h 1304"/>
                    <a:gd name="T2" fmla="*/ 11 w 1081"/>
                    <a:gd name="T3" fmla="*/ 471 h 1304"/>
                    <a:gd name="T4" fmla="*/ 25 w 1081"/>
                    <a:gd name="T5" fmla="*/ 509 h 1304"/>
                    <a:gd name="T6" fmla="*/ 46 w 1081"/>
                    <a:gd name="T7" fmla="*/ 547 h 1304"/>
                    <a:gd name="T8" fmla="*/ 75 w 1081"/>
                    <a:gd name="T9" fmla="*/ 582 h 1304"/>
                    <a:gd name="T10" fmla="*/ 115 w 1081"/>
                    <a:gd name="T11" fmla="*/ 613 h 1304"/>
                    <a:gd name="T12" fmla="*/ 165 w 1081"/>
                    <a:gd name="T13" fmla="*/ 635 h 1304"/>
                    <a:gd name="T14" fmla="*/ 228 w 1081"/>
                    <a:gd name="T15" fmla="*/ 650 h 1304"/>
                    <a:gd name="T16" fmla="*/ 279 w 1081"/>
                    <a:gd name="T17" fmla="*/ 652 h 1304"/>
                    <a:gd name="T18" fmla="*/ 311 w 1081"/>
                    <a:gd name="T19" fmla="*/ 651 h 1304"/>
                    <a:gd name="T20" fmla="*/ 345 w 1081"/>
                    <a:gd name="T21" fmla="*/ 646 h 1304"/>
                    <a:gd name="T22" fmla="*/ 380 w 1081"/>
                    <a:gd name="T23" fmla="*/ 635 h 1304"/>
                    <a:gd name="T24" fmla="*/ 416 w 1081"/>
                    <a:gd name="T25" fmla="*/ 620 h 1304"/>
                    <a:gd name="T26" fmla="*/ 449 w 1081"/>
                    <a:gd name="T27" fmla="*/ 597 h 1304"/>
                    <a:gd name="T28" fmla="*/ 480 w 1081"/>
                    <a:gd name="T29" fmla="*/ 567 h 1304"/>
                    <a:gd name="T30" fmla="*/ 508 w 1081"/>
                    <a:gd name="T31" fmla="*/ 528 h 1304"/>
                    <a:gd name="T32" fmla="*/ 532 w 1081"/>
                    <a:gd name="T33" fmla="*/ 473 h 1304"/>
                    <a:gd name="T34" fmla="*/ 541 w 1081"/>
                    <a:gd name="T35" fmla="*/ 415 h 1304"/>
                    <a:gd name="T36" fmla="*/ 534 w 1081"/>
                    <a:gd name="T37" fmla="*/ 361 h 1304"/>
                    <a:gd name="T38" fmla="*/ 516 w 1081"/>
                    <a:gd name="T39" fmla="*/ 314 h 1304"/>
                    <a:gd name="T40" fmla="*/ 489 w 1081"/>
                    <a:gd name="T41" fmla="*/ 273 h 1304"/>
                    <a:gd name="T42" fmla="*/ 457 w 1081"/>
                    <a:gd name="T43" fmla="*/ 239 h 1304"/>
                    <a:gd name="T44" fmla="*/ 425 w 1081"/>
                    <a:gd name="T45" fmla="*/ 212 h 1304"/>
                    <a:gd name="T46" fmla="*/ 397 w 1081"/>
                    <a:gd name="T47" fmla="*/ 192 h 1304"/>
                    <a:gd name="T48" fmla="*/ 379 w 1081"/>
                    <a:gd name="T49" fmla="*/ 181 h 1304"/>
                    <a:gd name="T50" fmla="*/ 367 w 1081"/>
                    <a:gd name="T51" fmla="*/ 168 h 1304"/>
                    <a:gd name="T52" fmla="*/ 353 w 1081"/>
                    <a:gd name="T53" fmla="*/ 142 h 1304"/>
                    <a:gd name="T54" fmla="*/ 324 w 1081"/>
                    <a:gd name="T55" fmla="*/ 95 h 1304"/>
                    <a:gd name="T56" fmla="*/ 292 w 1081"/>
                    <a:gd name="T57" fmla="*/ 42 h 1304"/>
                    <a:gd name="T58" fmla="*/ 269 w 1081"/>
                    <a:gd name="T59" fmla="*/ 6 h 1304"/>
                    <a:gd name="T60" fmla="*/ 263 w 1081"/>
                    <a:gd name="T61" fmla="*/ 4 h 1304"/>
                    <a:gd name="T62" fmla="*/ 256 w 1081"/>
                    <a:gd name="T63" fmla="*/ 16 h 1304"/>
                    <a:gd name="T64" fmla="*/ 247 w 1081"/>
                    <a:gd name="T65" fmla="*/ 30 h 1304"/>
                    <a:gd name="T66" fmla="*/ 235 w 1081"/>
                    <a:gd name="T67" fmla="*/ 44 h 1304"/>
                    <a:gd name="T68" fmla="*/ 229 w 1081"/>
                    <a:gd name="T69" fmla="*/ 54 h 1304"/>
                    <a:gd name="T70" fmla="*/ 231 w 1081"/>
                    <a:gd name="T71" fmla="*/ 57 h 1304"/>
                    <a:gd name="T72" fmla="*/ 225 w 1081"/>
                    <a:gd name="T73" fmla="*/ 70 h 1304"/>
                    <a:gd name="T74" fmla="*/ 215 w 1081"/>
                    <a:gd name="T75" fmla="*/ 89 h 1304"/>
                    <a:gd name="T76" fmla="*/ 200 w 1081"/>
                    <a:gd name="T77" fmla="*/ 115 h 1304"/>
                    <a:gd name="T78" fmla="*/ 180 w 1081"/>
                    <a:gd name="T79" fmla="*/ 144 h 1304"/>
                    <a:gd name="T80" fmla="*/ 160 w 1081"/>
                    <a:gd name="T81" fmla="*/ 165 h 1304"/>
                    <a:gd name="T82" fmla="*/ 139 w 1081"/>
                    <a:gd name="T83" fmla="*/ 180 h 1304"/>
                    <a:gd name="T84" fmla="*/ 113 w 1081"/>
                    <a:gd name="T85" fmla="*/ 202 h 1304"/>
                    <a:gd name="T86" fmla="*/ 83 w 1081"/>
                    <a:gd name="T87" fmla="*/ 229 h 1304"/>
                    <a:gd name="T88" fmla="*/ 53 w 1081"/>
                    <a:gd name="T89" fmla="*/ 262 h 1304"/>
                    <a:gd name="T90" fmla="*/ 28 w 1081"/>
                    <a:gd name="T91" fmla="*/ 301 h 1304"/>
                    <a:gd name="T92" fmla="*/ 9 w 1081"/>
                    <a:gd name="T93" fmla="*/ 344 h 1304"/>
                    <a:gd name="T94" fmla="*/ 0 w 1081"/>
                    <a:gd name="T95" fmla="*/ 393 h 130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1081" h="1304">
                      <a:moveTo>
                        <a:pt x="1" y="838"/>
                      </a:moveTo>
                      <a:lnTo>
                        <a:pt x="5" y="870"/>
                      </a:lnTo>
                      <a:lnTo>
                        <a:pt x="13" y="906"/>
                      </a:lnTo>
                      <a:lnTo>
                        <a:pt x="22" y="942"/>
                      </a:lnTo>
                      <a:lnTo>
                        <a:pt x="34" y="980"/>
                      </a:lnTo>
                      <a:lnTo>
                        <a:pt x="49" y="1018"/>
                      </a:lnTo>
                      <a:lnTo>
                        <a:pt x="68" y="1056"/>
                      </a:lnTo>
                      <a:lnTo>
                        <a:pt x="91" y="1094"/>
                      </a:lnTo>
                      <a:lnTo>
                        <a:pt x="119" y="1130"/>
                      </a:lnTo>
                      <a:lnTo>
                        <a:pt x="149" y="1164"/>
                      </a:lnTo>
                      <a:lnTo>
                        <a:pt x="187" y="1196"/>
                      </a:lnTo>
                      <a:lnTo>
                        <a:pt x="229" y="1225"/>
                      </a:lnTo>
                      <a:lnTo>
                        <a:pt x="277" y="1249"/>
                      </a:lnTo>
                      <a:lnTo>
                        <a:pt x="330" y="1270"/>
                      </a:lnTo>
                      <a:lnTo>
                        <a:pt x="388" y="1287"/>
                      </a:lnTo>
                      <a:lnTo>
                        <a:pt x="455" y="1299"/>
                      </a:lnTo>
                      <a:lnTo>
                        <a:pt x="527" y="1304"/>
                      </a:lnTo>
                      <a:lnTo>
                        <a:pt x="557" y="1304"/>
                      </a:lnTo>
                      <a:lnTo>
                        <a:pt x="590" y="1304"/>
                      </a:lnTo>
                      <a:lnTo>
                        <a:pt x="622" y="1302"/>
                      </a:lnTo>
                      <a:lnTo>
                        <a:pt x="656" y="1297"/>
                      </a:lnTo>
                      <a:lnTo>
                        <a:pt x="690" y="1291"/>
                      </a:lnTo>
                      <a:lnTo>
                        <a:pt x="726" y="1282"/>
                      </a:lnTo>
                      <a:lnTo>
                        <a:pt x="760" y="1270"/>
                      </a:lnTo>
                      <a:lnTo>
                        <a:pt x="796" y="1257"/>
                      </a:lnTo>
                      <a:lnTo>
                        <a:pt x="831" y="1240"/>
                      </a:lnTo>
                      <a:lnTo>
                        <a:pt x="865" y="1219"/>
                      </a:lnTo>
                      <a:lnTo>
                        <a:pt x="897" y="1194"/>
                      </a:lnTo>
                      <a:lnTo>
                        <a:pt x="929" y="1166"/>
                      </a:lnTo>
                      <a:lnTo>
                        <a:pt x="960" y="1134"/>
                      </a:lnTo>
                      <a:lnTo>
                        <a:pt x="990" y="1096"/>
                      </a:lnTo>
                      <a:lnTo>
                        <a:pt x="1016" y="1056"/>
                      </a:lnTo>
                      <a:lnTo>
                        <a:pt x="1041" y="1009"/>
                      </a:lnTo>
                      <a:lnTo>
                        <a:pt x="1064" y="946"/>
                      </a:lnTo>
                      <a:lnTo>
                        <a:pt x="1077" y="885"/>
                      </a:lnTo>
                      <a:lnTo>
                        <a:pt x="1081" y="829"/>
                      </a:lnTo>
                      <a:lnTo>
                        <a:pt x="1079" y="774"/>
                      </a:lnTo>
                      <a:lnTo>
                        <a:pt x="1068" y="721"/>
                      </a:lnTo>
                      <a:lnTo>
                        <a:pt x="1053" y="673"/>
                      </a:lnTo>
                      <a:lnTo>
                        <a:pt x="1032" y="628"/>
                      </a:lnTo>
                      <a:lnTo>
                        <a:pt x="1005" y="584"/>
                      </a:lnTo>
                      <a:lnTo>
                        <a:pt x="977" y="546"/>
                      </a:lnTo>
                      <a:lnTo>
                        <a:pt x="946" y="510"/>
                      </a:lnTo>
                      <a:lnTo>
                        <a:pt x="914" y="478"/>
                      </a:lnTo>
                      <a:lnTo>
                        <a:pt x="882" y="449"/>
                      </a:lnTo>
                      <a:lnTo>
                        <a:pt x="849" y="423"/>
                      </a:lnTo>
                      <a:lnTo>
                        <a:pt x="821" y="402"/>
                      </a:lnTo>
                      <a:lnTo>
                        <a:pt x="793" y="383"/>
                      </a:lnTo>
                      <a:lnTo>
                        <a:pt x="768" y="370"/>
                      </a:lnTo>
                      <a:lnTo>
                        <a:pt x="757" y="362"/>
                      </a:lnTo>
                      <a:lnTo>
                        <a:pt x="745" y="351"/>
                      </a:lnTo>
                      <a:lnTo>
                        <a:pt x="734" y="336"/>
                      </a:lnTo>
                      <a:lnTo>
                        <a:pt x="724" y="313"/>
                      </a:lnTo>
                      <a:lnTo>
                        <a:pt x="705" y="283"/>
                      </a:lnTo>
                      <a:lnTo>
                        <a:pt x="679" y="241"/>
                      </a:lnTo>
                      <a:lnTo>
                        <a:pt x="648" y="190"/>
                      </a:lnTo>
                      <a:lnTo>
                        <a:pt x="614" y="135"/>
                      </a:lnTo>
                      <a:lnTo>
                        <a:pt x="584" y="84"/>
                      </a:lnTo>
                      <a:lnTo>
                        <a:pt x="555" y="42"/>
                      </a:lnTo>
                      <a:lnTo>
                        <a:pt x="538" y="12"/>
                      </a:lnTo>
                      <a:lnTo>
                        <a:pt x="531" y="0"/>
                      </a:lnTo>
                      <a:lnTo>
                        <a:pt x="525" y="8"/>
                      </a:lnTo>
                      <a:lnTo>
                        <a:pt x="519" y="17"/>
                      </a:lnTo>
                      <a:lnTo>
                        <a:pt x="512" y="31"/>
                      </a:lnTo>
                      <a:lnTo>
                        <a:pt x="502" y="46"/>
                      </a:lnTo>
                      <a:lnTo>
                        <a:pt x="493" y="59"/>
                      </a:lnTo>
                      <a:lnTo>
                        <a:pt x="481" y="74"/>
                      </a:lnTo>
                      <a:lnTo>
                        <a:pt x="470" y="87"/>
                      </a:lnTo>
                      <a:lnTo>
                        <a:pt x="459" y="97"/>
                      </a:lnTo>
                      <a:lnTo>
                        <a:pt x="457" y="108"/>
                      </a:lnTo>
                      <a:lnTo>
                        <a:pt x="459" y="110"/>
                      </a:lnTo>
                      <a:lnTo>
                        <a:pt x="461" y="114"/>
                      </a:lnTo>
                      <a:lnTo>
                        <a:pt x="457" y="125"/>
                      </a:lnTo>
                      <a:lnTo>
                        <a:pt x="449" y="139"/>
                      </a:lnTo>
                      <a:lnTo>
                        <a:pt x="442" y="156"/>
                      </a:lnTo>
                      <a:lnTo>
                        <a:pt x="430" y="178"/>
                      </a:lnTo>
                      <a:lnTo>
                        <a:pt x="417" y="203"/>
                      </a:lnTo>
                      <a:lnTo>
                        <a:pt x="400" y="230"/>
                      </a:lnTo>
                      <a:lnTo>
                        <a:pt x="381" y="260"/>
                      </a:lnTo>
                      <a:lnTo>
                        <a:pt x="360" y="288"/>
                      </a:lnTo>
                      <a:lnTo>
                        <a:pt x="335" y="319"/>
                      </a:lnTo>
                      <a:lnTo>
                        <a:pt x="320" y="330"/>
                      </a:lnTo>
                      <a:lnTo>
                        <a:pt x="301" y="343"/>
                      </a:lnTo>
                      <a:lnTo>
                        <a:pt x="278" y="360"/>
                      </a:lnTo>
                      <a:lnTo>
                        <a:pt x="254" y="381"/>
                      </a:lnTo>
                      <a:lnTo>
                        <a:pt x="225" y="404"/>
                      </a:lnTo>
                      <a:lnTo>
                        <a:pt x="195" y="429"/>
                      </a:lnTo>
                      <a:lnTo>
                        <a:pt x="165" y="457"/>
                      </a:lnTo>
                      <a:lnTo>
                        <a:pt x="134" y="489"/>
                      </a:lnTo>
                      <a:lnTo>
                        <a:pt x="106" y="523"/>
                      </a:lnTo>
                      <a:lnTo>
                        <a:pt x="79" y="561"/>
                      </a:lnTo>
                      <a:lnTo>
                        <a:pt x="55" y="601"/>
                      </a:lnTo>
                      <a:lnTo>
                        <a:pt x="34" y="643"/>
                      </a:lnTo>
                      <a:lnTo>
                        <a:pt x="17" y="688"/>
                      </a:lnTo>
                      <a:lnTo>
                        <a:pt x="5" y="736"/>
                      </a:lnTo>
                      <a:lnTo>
                        <a:pt x="0" y="785"/>
                      </a:lnTo>
                      <a:lnTo>
                        <a:pt x="1" y="838"/>
                      </a:lnTo>
                      <a:close/>
                    </a:path>
                  </a:pathLst>
                </a:custGeom>
                <a:solidFill>
                  <a:srgbClr val="FFED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4" name="Freeform 328"/>
                <p:cNvSpPr>
                  <a:spLocks/>
                </p:cNvSpPr>
                <p:nvPr/>
              </p:nvSpPr>
              <p:spPr bwMode="auto">
                <a:xfrm>
                  <a:off x="2232" y="2164"/>
                  <a:ext cx="268" cy="239"/>
                </a:xfrm>
                <a:custGeom>
                  <a:avLst/>
                  <a:gdLst>
                    <a:gd name="T0" fmla="*/ 268 w 537"/>
                    <a:gd name="T1" fmla="*/ 228 h 478"/>
                    <a:gd name="T2" fmla="*/ 268 w 537"/>
                    <a:gd name="T3" fmla="*/ 228 h 478"/>
                    <a:gd name="T4" fmla="*/ 232 w 537"/>
                    <a:gd name="T5" fmla="*/ 225 h 478"/>
                    <a:gd name="T6" fmla="*/ 200 w 537"/>
                    <a:gd name="T7" fmla="*/ 219 h 478"/>
                    <a:gd name="T8" fmla="*/ 171 w 537"/>
                    <a:gd name="T9" fmla="*/ 211 h 478"/>
                    <a:gd name="T10" fmla="*/ 145 w 537"/>
                    <a:gd name="T11" fmla="*/ 200 h 478"/>
                    <a:gd name="T12" fmla="*/ 122 w 537"/>
                    <a:gd name="T13" fmla="*/ 188 h 478"/>
                    <a:gd name="T14" fmla="*/ 102 w 537"/>
                    <a:gd name="T15" fmla="*/ 175 h 478"/>
                    <a:gd name="T16" fmla="*/ 83 w 537"/>
                    <a:gd name="T17" fmla="*/ 159 h 478"/>
                    <a:gd name="T18" fmla="*/ 69 w 537"/>
                    <a:gd name="T19" fmla="*/ 142 h 478"/>
                    <a:gd name="T20" fmla="*/ 55 w 537"/>
                    <a:gd name="T21" fmla="*/ 125 h 478"/>
                    <a:gd name="T22" fmla="*/ 44 w 537"/>
                    <a:gd name="T23" fmla="*/ 106 h 478"/>
                    <a:gd name="T24" fmla="*/ 35 w 537"/>
                    <a:gd name="T25" fmla="*/ 88 h 478"/>
                    <a:gd name="T26" fmla="*/ 27 w 537"/>
                    <a:gd name="T27" fmla="*/ 69 h 478"/>
                    <a:gd name="T28" fmla="*/ 22 w 537"/>
                    <a:gd name="T29" fmla="*/ 51 h 478"/>
                    <a:gd name="T30" fmla="*/ 17 w 537"/>
                    <a:gd name="T31" fmla="*/ 33 h 478"/>
                    <a:gd name="T32" fmla="*/ 13 w 537"/>
                    <a:gd name="T33" fmla="*/ 15 h 478"/>
                    <a:gd name="T34" fmla="*/ 11 w 537"/>
                    <a:gd name="T35" fmla="*/ 0 h 478"/>
                    <a:gd name="T36" fmla="*/ 0 w 537"/>
                    <a:gd name="T37" fmla="*/ 0 h 478"/>
                    <a:gd name="T38" fmla="*/ 2 w 537"/>
                    <a:gd name="T39" fmla="*/ 17 h 478"/>
                    <a:gd name="T40" fmla="*/ 5 w 537"/>
                    <a:gd name="T41" fmla="*/ 35 h 478"/>
                    <a:gd name="T42" fmla="*/ 10 w 537"/>
                    <a:gd name="T43" fmla="*/ 53 h 478"/>
                    <a:gd name="T44" fmla="*/ 16 w 537"/>
                    <a:gd name="T45" fmla="*/ 73 h 478"/>
                    <a:gd name="T46" fmla="*/ 23 w 537"/>
                    <a:gd name="T47" fmla="*/ 92 h 478"/>
                    <a:gd name="T48" fmla="*/ 33 w 537"/>
                    <a:gd name="T49" fmla="*/ 112 h 478"/>
                    <a:gd name="T50" fmla="*/ 45 w 537"/>
                    <a:gd name="T51" fmla="*/ 131 h 478"/>
                    <a:gd name="T52" fmla="*/ 60 w 537"/>
                    <a:gd name="T53" fmla="*/ 150 h 478"/>
                    <a:gd name="T54" fmla="*/ 76 w 537"/>
                    <a:gd name="T55" fmla="*/ 168 h 478"/>
                    <a:gd name="T56" fmla="*/ 95 w 537"/>
                    <a:gd name="T57" fmla="*/ 184 h 478"/>
                    <a:gd name="T58" fmla="*/ 116 w 537"/>
                    <a:gd name="T59" fmla="*/ 199 h 478"/>
                    <a:gd name="T60" fmla="*/ 141 w 537"/>
                    <a:gd name="T61" fmla="*/ 212 h 478"/>
                    <a:gd name="T62" fmla="*/ 168 w 537"/>
                    <a:gd name="T63" fmla="*/ 222 h 478"/>
                    <a:gd name="T64" fmla="*/ 198 w 537"/>
                    <a:gd name="T65" fmla="*/ 231 h 478"/>
                    <a:gd name="T66" fmla="*/ 232 w 537"/>
                    <a:gd name="T67" fmla="*/ 236 h 478"/>
                    <a:gd name="T68" fmla="*/ 268 w 537"/>
                    <a:gd name="T69" fmla="*/ 239 h 478"/>
                    <a:gd name="T70" fmla="*/ 268 w 537"/>
                    <a:gd name="T71" fmla="*/ 239 h 478"/>
                    <a:gd name="T72" fmla="*/ 268 w 537"/>
                    <a:gd name="T73" fmla="*/ 228 h 4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537" h="478">
                      <a:moveTo>
                        <a:pt x="537" y="455"/>
                      </a:moveTo>
                      <a:lnTo>
                        <a:pt x="537" y="455"/>
                      </a:lnTo>
                      <a:lnTo>
                        <a:pt x="465" y="449"/>
                      </a:lnTo>
                      <a:lnTo>
                        <a:pt x="400" y="438"/>
                      </a:lnTo>
                      <a:lnTo>
                        <a:pt x="343" y="421"/>
                      </a:lnTo>
                      <a:lnTo>
                        <a:pt x="290" y="400"/>
                      </a:lnTo>
                      <a:lnTo>
                        <a:pt x="245" y="375"/>
                      </a:lnTo>
                      <a:lnTo>
                        <a:pt x="205" y="349"/>
                      </a:lnTo>
                      <a:lnTo>
                        <a:pt x="167" y="317"/>
                      </a:lnTo>
                      <a:lnTo>
                        <a:pt x="139" y="284"/>
                      </a:lnTo>
                      <a:lnTo>
                        <a:pt x="110" y="250"/>
                      </a:lnTo>
                      <a:lnTo>
                        <a:pt x="89" y="212"/>
                      </a:lnTo>
                      <a:lnTo>
                        <a:pt x="70" y="176"/>
                      </a:lnTo>
                      <a:lnTo>
                        <a:pt x="55" y="138"/>
                      </a:lnTo>
                      <a:lnTo>
                        <a:pt x="44" y="102"/>
                      </a:lnTo>
                      <a:lnTo>
                        <a:pt x="34" y="66"/>
                      </a:lnTo>
                      <a:lnTo>
                        <a:pt x="27" y="30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4" y="34"/>
                      </a:lnTo>
                      <a:lnTo>
                        <a:pt x="11" y="70"/>
                      </a:lnTo>
                      <a:lnTo>
                        <a:pt x="21" y="106"/>
                      </a:lnTo>
                      <a:lnTo>
                        <a:pt x="32" y="146"/>
                      </a:lnTo>
                      <a:lnTo>
                        <a:pt x="47" y="184"/>
                      </a:lnTo>
                      <a:lnTo>
                        <a:pt x="66" y="224"/>
                      </a:lnTo>
                      <a:lnTo>
                        <a:pt x="91" y="262"/>
                      </a:lnTo>
                      <a:lnTo>
                        <a:pt x="120" y="300"/>
                      </a:lnTo>
                      <a:lnTo>
                        <a:pt x="152" y="336"/>
                      </a:lnTo>
                      <a:lnTo>
                        <a:pt x="190" y="368"/>
                      </a:lnTo>
                      <a:lnTo>
                        <a:pt x="233" y="398"/>
                      </a:lnTo>
                      <a:lnTo>
                        <a:pt x="283" y="423"/>
                      </a:lnTo>
                      <a:lnTo>
                        <a:pt x="336" y="444"/>
                      </a:lnTo>
                      <a:lnTo>
                        <a:pt x="397" y="461"/>
                      </a:lnTo>
                      <a:lnTo>
                        <a:pt x="465" y="472"/>
                      </a:lnTo>
                      <a:lnTo>
                        <a:pt x="537" y="478"/>
                      </a:lnTo>
                      <a:lnTo>
                        <a:pt x="537" y="4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5" name="Freeform 329"/>
                <p:cNvSpPr>
                  <a:spLocks/>
                </p:cNvSpPr>
                <p:nvPr/>
              </p:nvSpPr>
              <p:spPr bwMode="auto">
                <a:xfrm>
                  <a:off x="2500" y="2243"/>
                  <a:ext cx="263" cy="161"/>
                </a:xfrm>
                <a:custGeom>
                  <a:avLst/>
                  <a:gdLst>
                    <a:gd name="T0" fmla="*/ 252 w 526"/>
                    <a:gd name="T1" fmla="*/ 5 h 323"/>
                    <a:gd name="T2" fmla="*/ 252 w 526"/>
                    <a:gd name="T3" fmla="*/ 4 h 323"/>
                    <a:gd name="T4" fmla="*/ 239 w 526"/>
                    <a:gd name="T5" fmla="*/ 27 h 323"/>
                    <a:gd name="T6" fmla="*/ 227 w 526"/>
                    <a:gd name="T7" fmla="*/ 46 h 323"/>
                    <a:gd name="T8" fmla="*/ 212 w 526"/>
                    <a:gd name="T9" fmla="*/ 65 h 323"/>
                    <a:gd name="T10" fmla="*/ 198 w 526"/>
                    <a:gd name="T11" fmla="*/ 80 h 323"/>
                    <a:gd name="T12" fmla="*/ 181 w 526"/>
                    <a:gd name="T13" fmla="*/ 95 h 323"/>
                    <a:gd name="T14" fmla="*/ 166 w 526"/>
                    <a:gd name="T15" fmla="*/ 107 h 323"/>
                    <a:gd name="T16" fmla="*/ 149 w 526"/>
                    <a:gd name="T17" fmla="*/ 116 h 323"/>
                    <a:gd name="T18" fmla="*/ 133 w 526"/>
                    <a:gd name="T19" fmla="*/ 125 h 323"/>
                    <a:gd name="T20" fmla="*/ 115 w 526"/>
                    <a:gd name="T21" fmla="*/ 132 h 323"/>
                    <a:gd name="T22" fmla="*/ 99 w 526"/>
                    <a:gd name="T23" fmla="*/ 137 h 323"/>
                    <a:gd name="T24" fmla="*/ 81 w 526"/>
                    <a:gd name="T25" fmla="*/ 142 h 323"/>
                    <a:gd name="T26" fmla="*/ 64 w 526"/>
                    <a:gd name="T27" fmla="*/ 145 h 323"/>
                    <a:gd name="T28" fmla="*/ 48 w 526"/>
                    <a:gd name="T29" fmla="*/ 148 h 323"/>
                    <a:gd name="T30" fmla="*/ 32 w 526"/>
                    <a:gd name="T31" fmla="*/ 148 h 323"/>
                    <a:gd name="T32" fmla="*/ 15 w 526"/>
                    <a:gd name="T33" fmla="*/ 148 h 323"/>
                    <a:gd name="T34" fmla="*/ 0 w 526"/>
                    <a:gd name="T35" fmla="*/ 149 h 323"/>
                    <a:gd name="T36" fmla="*/ 0 w 526"/>
                    <a:gd name="T37" fmla="*/ 160 h 323"/>
                    <a:gd name="T38" fmla="*/ 15 w 526"/>
                    <a:gd name="T39" fmla="*/ 161 h 323"/>
                    <a:gd name="T40" fmla="*/ 32 w 526"/>
                    <a:gd name="T41" fmla="*/ 161 h 323"/>
                    <a:gd name="T42" fmla="*/ 48 w 526"/>
                    <a:gd name="T43" fmla="*/ 159 h 323"/>
                    <a:gd name="T44" fmla="*/ 66 w 526"/>
                    <a:gd name="T45" fmla="*/ 156 h 323"/>
                    <a:gd name="T46" fmla="*/ 83 w 526"/>
                    <a:gd name="T47" fmla="*/ 153 h 323"/>
                    <a:gd name="T48" fmla="*/ 101 w 526"/>
                    <a:gd name="T49" fmla="*/ 149 h 323"/>
                    <a:gd name="T50" fmla="*/ 119 w 526"/>
                    <a:gd name="T51" fmla="*/ 143 h 323"/>
                    <a:gd name="T52" fmla="*/ 137 w 526"/>
                    <a:gd name="T53" fmla="*/ 136 h 323"/>
                    <a:gd name="T54" fmla="*/ 155 w 526"/>
                    <a:gd name="T55" fmla="*/ 128 h 323"/>
                    <a:gd name="T56" fmla="*/ 172 w 526"/>
                    <a:gd name="T57" fmla="*/ 116 h 323"/>
                    <a:gd name="T58" fmla="*/ 189 w 526"/>
                    <a:gd name="T59" fmla="*/ 104 h 323"/>
                    <a:gd name="T60" fmla="*/ 205 w 526"/>
                    <a:gd name="T61" fmla="*/ 90 h 323"/>
                    <a:gd name="T62" fmla="*/ 221 w 526"/>
                    <a:gd name="T63" fmla="*/ 73 h 323"/>
                    <a:gd name="T64" fmla="*/ 236 w 526"/>
                    <a:gd name="T65" fmla="*/ 54 h 323"/>
                    <a:gd name="T66" fmla="*/ 251 w 526"/>
                    <a:gd name="T67" fmla="*/ 33 h 323"/>
                    <a:gd name="T68" fmla="*/ 263 w 526"/>
                    <a:gd name="T69" fmla="*/ 9 h 323"/>
                    <a:gd name="T70" fmla="*/ 263 w 526"/>
                    <a:gd name="T71" fmla="*/ 8 h 323"/>
                    <a:gd name="T72" fmla="*/ 263 w 526"/>
                    <a:gd name="T73" fmla="*/ 9 h 323"/>
                    <a:gd name="T74" fmla="*/ 263 w 526"/>
                    <a:gd name="T75" fmla="*/ 5 h 323"/>
                    <a:gd name="T76" fmla="*/ 260 w 526"/>
                    <a:gd name="T77" fmla="*/ 1 h 323"/>
                    <a:gd name="T78" fmla="*/ 255 w 526"/>
                    <a:gd name="T79" fmla="*/ 0 h 323"/>
                    <a:gd name="T80" fmla="*/ 252 w 526"/>
                    <a:gd name="T81" fmla="*/ 4 h 323"/>
                    <a:gd name="T82" fmla="*/ 252 w 526"/>
                    <a:gd name="T83" fmla="*/ 5 h 32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526" h="323">
                      <a:moveTo>
                        <a:pt x="503" y="10"/>
                      </a:moveTo>
                      <a:lnTo>
                        <a:pt x="503" y="8"/>
                      </a:lnTo>
                      <a:lnTo>
                        <a:pt x="478" y="55"/>
                      </a:lnTo>
                      <a:lnTo>
                        <a:pt x="453" y="93"/>
                      </a:lnTo>
                      <a:lnTo>
                        <a:pt x="423" y="131"/>
                      </a:lnTo>
                      <a:lnTo>
                        <a:pt x="395" y="161"/>
                      </a:lnTo>
                      <a:lnTo>
                        <a:pt x="362" y="190"/>
                      </a:lnTo>
                      <a:lnTo>
                        <a:pt x="332" y="215"/>
                      </a:lnTo>
                      <a:lnTo>
                        <a:pt x="298" y="233"/>
                      </a:lnTo>
                      <a:lnTo>
                        <a:pt x="266" y="251"/>
                      </a:lnTo>
                      <a:lnTo>
                        <a:pt x="230" y="264"/>
                      </a:lnTo>
                      <a:lnTo>
                        <a:pt x="197" y="275"/>
                      </a:lnTo>
                      <a:lnTo>
                        <a:pt x="161" y="285"/>
                      </a:lnTo>
                      <a:lnTo>
                        <a:pt x="127" y="290"/>
                      </a:lnTo>
                      <a:lnTo>
                        <a:pt x="95" y="296"/>
                      </a:lnTo>
                      <a:lnTo>
                        <a:pt x="63" y="296"/>
                      </a:lnTo>
                      <a:lnTo>
                        <a:pt x="30" y="296"/>
                      </a:lnTo>
                      <a:lnTo>
                        <a:pt x="0" y="298"/>
                      </a:lnTo>
                      <a:lnTo>
                        <a:pt x="0" y="321"/>
                      </a:lnTo>
                      <a:lnTo>
                        <a:pt x="30" y="323"/>
                      </a:lnTo>
                      <a:lnTo>
                        <a:pt x="63" y="323"/>
                      </a:lnTo>
                      <a:lnTo>
                        <a:pt x="95" y="319"/>
                      </a:lnTo>
                      <a:lnTo>
                        <a:pt x="131" y="313"/>
                      </a:lnTo>
                      <a:lnTo>
                        <a:pt x="165" y="307"/>
                      </a:lnTo>
                      <a:lnTo>
                        <a:pt x="201" y="298"/>
                      </a:lnTo>
                      <a:lnTo>
                        <a:pt x="237" y="287"/>
                      </a:lnTo>
                      <a:lnTo>
                        <a:pt x="273" y="273"/>
                      </a:lnTo>
                      <a:lnTo>
                        <a:pt x="309" y="256"/>
                      </a:lnTo>
                      <a:lnTo>
                        <a:pt x="343" y="233"/>
                      </a:lnTo>
                      <a:lnTo>
                        <a:pt x="378" y="209"/>
                      </a:lnTo>
                      <a:lnTo>
                        <a:pt x="410" y="180"/>
                      </a:lnTo>
                      <a:lnTo>
                        <a:pt x="442" y="146"/>
                      </a:lnTo>
                      <a:lnTo>
                        <a:pt x="472" y="108"/>
                      </a:lnTo>
                      <a:lnTo>
                        <a:pt x="501" y="67"/>
                      </a:lnTo>
                      <a:lnTo>
                        <a:pt x="526" y="19"/>
                      </a:lnTo>
                      <a:lnTo>
                        <a:pt x="526" y="17"/>
                      </a:lnTo>
                      <a:lnTo>
                        <a:pt x="526" y="19"/>
                      </a:lnTo>
                      <a:lnTo>
                        <a:pt x="526" y="10"/>
                      </a:lnTo>
                      <a:lnTo>
                        <a:pt x="520" y="2"/>
                      </a:lnTo>
                      <a:lnTo>
                        <a:pt x="510" y="0"/>
                      </a:lnTo>
                      <a:lnTo>
                        <a:pt x="503" y="8"/>
                      </a:lnTo>
                      <a:lnTo>
                        <a:pt x="503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6" name="Freeform 330"/>
                <p:cNvSpPr>
                  <a:spLocks/>
                </p:cNvSpPr>
                <p:nvPr/>
              </p:nvSpPr>
              <p:spPr bwMode="auto">
                <a:xfrm>
                  <a:off x="2618" y="1924"/>
                  <a:ext cx="166" cy="327"/>
                </a:xfrm>
                <a:custGeom>
                  <a:avLst/>
                  <a:gdLst>
                    <a:gd name="T0" fmla="*/ 0 w 332"/>
                    <a:gd name="T1" fmla="*/ 11 h 654"/>
                    <a:gd name="T2" fmla="*/ 0 w 332"/>
                    <a:gd name="T3" fmla="*/ 12 h 654"/>
                    <a:gd name="T4" fmla="*/ 13 w 332"/>
                    <a:gd name="T5" fmla="*/ 18 h 654"/>
                    <a:gd name="T6" fmla="*/ 27 w 332"/>
                    <a:gd name="T7" fmla="*/ 27 h 654"/>
                    <a:gd name="T8" fmla="*/ 40 w 332"/>
                    <a:gd name="T9" fmla="*/ 37 h 654"/>
                    <a:gd name="T10" fmla="*/ 56 w 332"/>
                    <a:gd name="T11" fmla="*/ 51 h 654"/>
                    <a:gd name="T12" fmla="*/ 72 w 332"/>
                    <a:gd name="T13" fmla="*/ 65 h 654"/>
                    <a:gd name="T14" fmla="*/ 88 w 332"/>
                    <a:gd name="T15" fmla="*/ 80 h 654"/>
                    <a:gd name="T16" fmla="*/ 103 w 332"/>
                    <a:gd name="T17" fmla="*/ 98 h 654"/>
                    <a:gd name="T18" fmla="*/ 117 w 332"/>
                    <a:gd name="T19" fmla="*/ 116 h 654"/>
                    <a:gd name="T20" fmla="*/ 129 w 332"/>
                    <a:gd name="T21" fmla="*/ 138 h 654"/>
                    <a:gd name="T22" fmla="*/ 140 w 332"/>
                    <a:gd name="T23" fmla="*/ 160 h 654"/>
                    <a:gd name="T24" fmla="*/ 147 w 332"/>
                    <a:gd name="T25" fmla="*/ 182 h 654"/>
                    <a:gd name="T26" fmla="*/ 153 w 332"/>
                    <a:gd name="T27" fmla="*/ 208 h 654"/>
                    <a:gd name="T28" fmla="*/ 153 w 332"/>
                    <a:gd name="T29" fmla="*/ 236 h 654"/>
                    <a:gd name="T30" fmla="*/ 152 w 332"/>
                    <a:gd name="T31" fmla="*/ 264 h 654"/>
                    <a:gd name="T32" fmla="*/ 146 w 332"/>
                    <a:gd name="T33" fmla="*/ 293 h 654"/>
                    <a:gd name="T34" fmla="*/ 134 w 332"/>
                    <a:gd name="T35" fmla="*/ 324 h 654"/>
                    <a:gd name="T36" fmla="*/ 146 w 332"/>
                    <a:gd name="T37" fmla="*/ 327 h 654"/>
                    <a:gd name="T38" fmla="*/ 157 w 332"/>
                    <a:gd name="T39" fmla="*/ 295 h 654"/>
                    <a:gd name="T40" fmla="*/ 164 w 332"/>
                    <a:gd name="T41" fmla="*/ 264 h 654"/>
                    <a:gd name="T42" fmla="*/ 166 w 332"/>
                    <a:gd name="T43" fmla="*/ 236 h 654"/>
                    <a:gd name="T44" fmla="*/ 164 w 332"/>
                    <a:gd name="T45" fmla="*/ 208 h 654"/>
                    <a:gd name="T46" fmla="*/ 159 w 332"/>
                    <a:gd name="T47" fmla="*/ 181 h 654"/>
                    <a:gd name="T48" fmla="*/ 151 w 332"/>
                    <a:gd name="T49" fmla="*/ 156 h 654"/>
                    <a:gd name="T50" fmla="*/ 141 w 332"/>
                    <a:gd name="T51" fmla="*/ 132 h 654"/>
                    <a:gd name="T52" fmla="*/ 127 w 332"/>
                    <a:gd name="T53" fmla="*/ 110 h 654"/>
                    <a:gd name="T54" fmla="*/ 112 w 332"/>
                    <a:gd name="T55" fmla="*/ 91 h 654"/>
                    <a:gd name="T56" fmla="*/ 97 w 332"/>
                    <a:gd name="T57" fmla="*/ 73 h 654"/>
                    <a:gd name="T58" fmla="*/ 80 w 332"/>
                    <a:gd name="T59" fmla="*/ 55 h 654"/>
                    <a:gd name="T60" fmla="*/ 64 w 332"/>
                    <a:gd name="T61" fmla="*/ 41 h 654"/>
                    <a:gd name="T62" fmla="*/ 48 w 332"/>
                    <a:gd name="T63" fmla="*/ 28 h 654"/>
                    <a:gd name="T64" fmla="*/ 33 w 332"/>
                    <a:gd name="T65" fmla="*/ 18 h 654"/>
                    <a:gd name="T66" fmla="*/ 18 w 332"/>
                    <a:gd name="T67" fmla="*/ 8 h 654"/>
                    <a:gd name="T68" fmla="*/ 6 w 332"/>
                    <a:gd name="T69" fmla="*/ 0 h 654"/>
                    <a:gd name="T70" fmla="*/ 6 w 332"/>
                    <a:gd name="T71" fmla="*/ 1 h 654"/>
                    <a:gd name="T72" fmla="*/ 0 w 332"/>
                    <a:gd name="T73" fmla="*/ 11 h 65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332" h="654">
                      <a:moveTo>
                        <a:pt x="0" y="21"/>
                      </a:moveTo>
                      <a:lnTo>
                        <a:pt x="0" y="23"/>
                      </a:lnTo>
                      <a:lnTo>
                        <a:pt x="25" y="35"/>
                      </a:lnTo>
                      <a:lnTo>
                        <a:pt x="53" y="54"/>
                      </a:lnTo>
                      <a:lnTo>
                        <a:pt x="80" y="74"/>
                      </a:lnTo>
                      <a:lnTo>
                        <a:pt x="112" y="101"/>
                      </a:lnTo>
                      <a:lnTo>
                        <a:pt x="144" y="129"/>
                      </a:lnTo>
                      <a:lnTo>
                        <a:pt x="175" y="160"/>
                      </a:lnTo>
                      <a:lnTo>
                        <a:pt x="205" y="196"/>
                      </a:lnTo>
                      <a:lnTo>
                        <a:pt x="234" y="232"/>
                      </a:lnTo>
                      <a:lnTo>
                        <a:pt x="258" y="275"/>
                      </a:lnTo>
                      <a:lnTo>
                        <a:pt x="279" y="319"/>
                      </a:lnTo>
                      <a:lnTo>
                        <a:pt x="294" y="364"/>
                      </a:lnTo>
                      <a:lnTo>
                        <a:pt x="306" y="416"/>
                      </a:lnTo>
                      <a:lnTo>
                        <a:pt x="306" y="471"/>
                      </a:lnTo>
                      <a:lnTo>
                        <a:pt x="304" y="527"/>
                      </a:lnTo>
                      <a:lnTo>
                        <a:pt x="291" y="586"/>
                      </a:lnTo>
                      <a:lnTo>
                        <a:pt x="268" y="647"/>
                      </a:lnTo>
                      <a:lnTo>
                        <a:pt x="291" y="654"/>
                      </a:lnTo>
                      <a:lnTo>
                        <a:pt x="313" y="590"/>
                      </a:lnTo>
                      <a:lnTo>
                        <a:pt x="327" y="527"/>
                      </a:lnTo>
                      <a:lnTo>
                        <a:pt x="332" y="471"/>
                      </a:lnTo>
                      <a:lnTo>
                        <a:pt x="328" y="416"/>
                      </a:lnTo>
                      <a:lnTo>
                        <a:pt x="317" y="361"/>
                      </a:lnTo>
                      <a:lnTo>
                        <a:pt x="302" y="311"/>
                      </a:lnTo>
                      <a:lnTo>
                        <a:pt x="281" y="264"/>
                      </a:lnTo>
                      <a:lnTo>
                        <a:pt x="253" y="220"/>
                      </a:lnTo>
                      <a:lnTo>
                        <a:pt x="224" y="181"/>
                      </a:lnTo>
                      <a:lnTo>
                        <a:pt x="194" y="145"/>
                      </a:lnTo>
                      <a:lnTo>
                        <a:pt x="160" y="110"/>
                      </a:lnTo>
                      <a:lnTo>
                        <a:pt x="127" y="82"/>
                      </a:lnTo>
                      <a:lnTo>
                        <a:pt x="95" y="55"/>
                      </a:lnTo>
                      <a:lnTo>
                        <a:pt x="65" y="35"/>
                      </a:lnTo>
                      <a:lnTo>
                        <a:pt x="36" y="16"/>
                      </a:ln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7" name="Freeform 331"/>
                <p:cNvSpPr>
                  <a:spLocks/>
                </p:cNvSpPr>
                <p:nvPr/>
              </p:nvSpPr>
              <p:spPr bwMode="auto">
                <a:xfrm>
                  <a:off x="2593" y="1896"/>
                  <a:ext cx="30" cy="39"/>
                </a:xfrm>
                <a:custGeom>
                  <a:avLst/>
                  <a:gdLst>
                    <a:gd name="T0" fmla="*/ 1 w 61"/>
                    <a:gd name="T1" fmla="*/ 9 h 77"/>
                    <a:gd name="T2" fmla="*/ 0 w 61"/>
                    <a:gd name="T3" fmla="*/ 8 h 77"/>
                    <a:gd name="T4" fmla="*/ 4 w 61"/>
                    <a:gd name="T5" fmla="*/ 20 h 77"/>
                    <a:gd name="T6" fmla="*/ 11 w 61"/>
                    <a:gd name="T7" fmla="*/ 28 h 77"/>
                    <a:gd name="T8" fmla="*/ 18 w 61"/>
                    <a:gd name="T9" fmla="*/ 35 h 77"/>
                    <a:gd name="T10" fmla="*/ 24 w 61"/>
                    <a:gd name="T11" fmla="*/ 39 h 77"/>
                    <a:gd name="T12" fmla="*/ 30 w 61"/>
                    <a:gd name="T13" fmla="*/ 29 h 77"/>
                    <a:gd name="T14" fmla="*/ 25 w 61"/>
                    <a:gd name="T15" fmla="*/ 26 h 77"/>
                    <a:gd name="T16" fmla="*/ 21 w 61"/>
                    <a:gd name="T17" fmla="*/ 21 h 77"/>
                    <a:gd name="T18" fmla="*/ 16 w 61"/>
                    <a:gd name="T19" fmla="*/ 14 h 77"/>
                    <a:gd name="T20" fmla="*/ 11 w 61"/>
                    <a:gd name="T21" fmla="*/ 4 h 77"/>
                    <a:gd name="T22" fmla="*/ 10 w 61"/>
                    <a:gd name="T23" fmla="*/ 3 h 77"/>
                    <a:gd name="T24" fmla="*/ 11 w 61"/>
                    <a:gd name="T25" fmla="*/ 4 h 77"/>
                    <a:gd name="T26" fmla="*/ 8 w 61"/>
                    <a:gd name="T27" fmla="*/ 0 h 77"/>
                    <a:gd name="T28" fmla="*/ 4 w 61"/>
                    <a:gd name="T29" fmla="*/ 0 h 77"/>
                    <a:gd name="T30" fmla="*/ 1 w 61"/>
                    <a:gd name="T31" fmla="*/ 3 h 77"/>
                    <a:gd name="T32" fmla="*/ 0 w 61"/>
                    <a:gd name="T33" fmla="*/ 8 h 77"/>
                    <a:gd name="T34" fmla="*/ 1 w 61"/>
                    <a:gd name="T35" fmla="*/ 9 h 7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61" h="77">
                      <a:moveTo>
                        <a:pt x="2" y="17"/>
                      </a:moveTo>
                      <a:lnTo>
                        <a:pt x="0" y="15"/>
                      </a:lnTo>
                      <a:lnTo>
                        <a:pt x="9" y="39"/>
                      </a:lnTo>
                      <a:lnTo>
                        <a:pt x="23" y="56"/>
                      </a:lnTo>
                      <a:lnTo>
                        <a:pt x="36" y="70"/>
                      </a:lnTo>
                      <a:lnTo>
                        <a:pt x="49" y="77"/>
                      </a:lnTo>
                      <a:lnTo>
                        <a:pt x="61" y="58"/>
                      </a:lnTo>
                      <a:lnTo>
                        <a:pt x="51" y="51"/>
                      </a:lnTo>
                      <a:lnTo>
                        <a:pt x="42" y="41"/>
                      </a:lnTo>
                      <a:lnTo>
                        <a:pt x="32" y="28"/>
                      </a:lnTo>
                      <a:lnTo>
                        <a:pt x="23" y="7"/>
                      </a:lnTo>
                      <a:lnTo>
                        <a:pt x="21" y="5"/>
                      </a:lnTo>
                      <a:lnTo>
                        <a:pt x="23" y="7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5"/>
                      </a:lnTo>
                      <a:lnTo>
                        <a:pt x="0" y="15"/>
                      </a:lnTo>
                      <a:lnTo>
                        <a:pt x="2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8" name="Freeform 332"/>
                <p:cNvSpPr>
                  <a:spLocks/>
                </p:cNvSpPr>
                <p:nvPr/>
              </p:nvSpPr>
              <p:spPr bwMode="auto">
                <a:xfrm>
                  <a:off x="2496" y="1740"/>
                  <a:ext cx="107" cy="164"/>
                </a:xfrm>
                <a:custGeom>
                  <a:avLst/>
                  <a:gdLst>
                    <a:gd name="T0" fmla="*/ 10 w 215"/>
                    <a:gd name="T1" fmla="*/ 9 h 328"/>
                    <a:gd name="T2" fmla="*/ 1 w 215"/>
                    <a:gd name="T3" fmla="*/ 8 h 328"/>
                    <a:gd name="T4" fmla="*/ 4 w 215"/>
                    <a:gd name="T5" fmla="*/ 13 h 328"/>
                    <a:gd name="T6" fmla="*/ 13 w 215"/>
                    <a:gd name="T7" fmla="*/ 29 h 328"/>
                    <a:gd name="T8" fmla="*/ 27 w 215"/>
                    <a:gd name="T9" fmla="*/ 49 h 328"/>
                    <a:gd name="T10" fmla="*/ 43 w 215"/>
                    <a:gd name="T11" fmla="*/ 75 h 328"/>
                    <a:gd name="T12" fmla="*/ 60 w 215"/>
                    <a:gd name="T13" fmla="*/ 102 h 328"/>
                    <a:gd name="T14" fmla="*/ 75 w 215"/>
                    <a:gd name="T15" fmla="*/ 128 h 328"/>
                    <a:gd name="T16" fmla="*/ 88 w 215"/>
                    <a:gd name="T17" fmla="*/ 149 h 328"/>
                    <a:gd name="T18" fmla="*/ 98 w 215"/>
                    <a:gd name="T19" fmla="*/ 164 h 328"/>
                    <a:gd name="T20" fmla="*/ 107 w 215"/>
                    <a:gd name="T21" fmla="*/ 158 h 328"/>
                    <a:gd name="T22" fmla="*/ 98 w 215"/>
                    <a:gd name="T23" fmla="*/ 143 h 328"/>
                    <a:gd name="T24" fmla="*/ 84 w 215"/>
                    <a:gd name="T25" fmla="*/ 122 h 328"/>
                    <a:gd name="T26" fmla="*/ 69 w 215"/>
                    <a:gd name="T27" fmla="*/ 97 h 328"/>
                    <a:gd name="T28" fmla="*/ 52 w 215"/>
                    <a:gd name="T29" fmla="*/ 69 h 328"/>
                    <a:gd name="T30" fmla="*/ 37 w 215"/>
                    <a:gd name="T31" fmla="*/ 44 h 328"/>
                    <a:gd name="T32" fmla="*/ 23 w 215"/>
                    <a:gd name="T33" fmla="*/ 23 h 328"/>
                    <a:gd name="T34" fmla="*/ 15 w 215"/>
                    <a:gd name="T35" fmla="*/ 8 h 328"/>
                    <a:gd name="T36" fmla="*/ 10 w 215"/>
                    <a:gd name="T37" fmla="*/ 2 h 328"/>
                    <a:gd name="T38" fmla="*/ 1 w 215"/>
                    <a:gd name="T39" fmla="*/ 1 h 328"/>
                    <a:gd name="T40" fmla="*/ 10 w 215"/>
                    <a:gd name="T41" fmla="*/ 2 h 328"/>
                    <a:gd name="T42" fmla="*/ 7 w 215"/>
                    <a:gd name="T43" fmla="*/ 0 h 328"/>
                    <a:gd name="T44" fmla="*/ 3 w 215"/>
                    <a:gd name="T45" fmla="*/ 0 h 328"/>
                    <a:gd name="T46" fmla="*/ 0 w 215"/>
                    <a:gd name="T47" fmla="*/ 4 h 328"/>
                    <a:gd name="T48" fmla="*/ 1 w 215"/>
                    <a:gd name="T49" fmla="*/ 8 h 328"/>
                    <a:gd name="T50" fmla="*/ 10 w 215"/>
                    <a:gd name="T51" fmla="*/ 9 h 328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15" h="328">
                      <a:moveTo>
                        <a:pt x="21" y="17"/>
                      </a:moveTo>
                      <a:lnTo>
                        <a:pt x="2" y="15"/>
                      </a:lnTo>
                      <a:lnTo>
                        <a:pt x="8" y="26"/>
                      </a:lnTo>
                      <a:lnTo>
                        <a:pt x="27" y="57"/>
                      </a:lnTo>
                      <a:lnTo>
                        <a:pt x="55" y="98"/>
                      </a:lnTo>
                      <a:lnTo>
                        <a:pt x="86" y="149"/>
                      </a:lnTo>
                      <a:lnTo>
                        <a:pt x="120" y="204"/>
                      </a:lnTo>
                      <a:lnTo>
                        <a:pt x="150" y="256"/>
                      </a:lnTo>
                      <a:lnTo>
                        <a:pt x="177" y="297"/>
                      </a:lnTo>
                      <a:lnTo>
                        <a:pt x="196" y="328"/>
                      </a:lnTo>
                      <a:lnTo>
                        <a:pt x="215" y="316"/>
                      </a:lnTo>
                      <a:lnTo>
                        <a:pt x="196" y="286"/>
                      </a:lnTo>
                      <a:lnTo>
                        <a:pt x="169" y="244"/>
                      </a:lnTo>
                      <a:lnTo>
                        <a:pt x="139" y="193"/>
                      </a:lnTo>
                      <a:lnTo>
                        <a:pt x="105" y="138"/>
                      </a:lnTo>
                      <a:lnTo>
                        <a:pt x="74" y="87"/>
                      </a:lnTo>
                      <a:lnTo>
                        <a:pt x="46" y="45"/>
                      </a:lnTo>
                      <a:lnTo>
                        <a:pt x="31" y="15"/>
                      </a:lnTo>
                      <a:lnTo>
                        <a:pt x="21" y="4"/>
                      </a:lnTo>
                      <a:lnTo>
                        <a:pt x="2" y="2"/>
                      </a:lnTo>
                      <a:lnTo>
                        <a:pt x="21" y="4"/>
                      </a:lnTo>
                      <a:lnTo>
                        <a:pt x="14" y="0"/>
                      </a:lnTo>
                      <a:lnTo>
                        <a:pt x="6" y="0"/>
                      </a:lnTo>
                      <a:lnTo>
                        <a:pt x="0" y="7"/>
                      </a:lnTo>
                      <a:lnTo>
                        <a:pt x="2" y="15"/>
                      </a:lnTo>
                      <a:lnTo>
                        <a:pt x="21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9" name="Freeform 333"/>
                <p:cNvSpPr>
                  <a:spLocks/>
                </p:cNvSpPr>
                <p:nvPr/>
              </p:nvSpPr>
              <p:spPr bwMode="auto">
                <a:xfrm>
                  <a:off x="2460" y="1741"/>
                  <a:ext cx="47" cy="58"/>
                </a:xfrm>
                <a:custGeom>
                  <a:avLst/>
                  <a:gdLst>
                    <a:gd name="T0" fmla="*/ 12 w 93"/>
                    <a:gd name="T1" fmla="*/ 54 h 115"/>
                    <a:gd name="T2" fmla="*/ 10 w 93"/>
                    <a:gd name="T3" fmla="*/ 57 h 115"/>
                    <a:gd name="T4" fmla="*/ 16 w 93"/>
                    <a:gd name="T5" fmla="*/ 51 h 115"/>
                    <a:gd name="T6" fmla="*/ 22 w 93"/>
                    <a:gd name="T7" fmla="*/ 45 h 115"/>
                    <a:gd name="T8" fmla="*/ 28 w 93"/>
                    <a:gd name="T9" fmla="*/ 37 h 115"/>
                    <a:gd name="T10" fmla="*/ 33 w 93"/>
                    <a:gd name="T11" fmla="*/ 29 h 115"/>
                    <a:gd name="T12" fmla="*/ 37 w 93"/>
                    <a:gd name="T13" fmla="*/ 22 h 115"/>
                    <a:gd name="T14" fmla="*/ 42 w 93"/>
                    <a:gd name="T15" fmla="*/ 15 h 115"/>
                    <a:gd name="T16" fmla="*/ 44 w 93"/>
                    <a:gd name="T17" fmla="*/ 10 h 115"/>
                    <a:gd name="T18" fmla="*/ 47 w 93"/>
                    <a:gd name="T19" fmla="*/ 8 h 115"/>
                    <a:gd name="T20" fmla="*/ 37 w 93"/>
                    <a:gd name="T21" fmla="*/ 0 h 115"/>
                    <a:gd name="T22" fmla="*/ 35 w 93"/>
                    <a:gd name="T23" fmla="*/ 5 h 115"/>
                    <a:gd name="T24" fmla="*/ 31 w 93"/>
                    <a:gd name="T25" fmla="*/ 10 h 115"/>
                    <a:gd name="T26" fmla="*/ 28 w 93"/>
                    <a:gd name="T27" fmla="*/ 16 h 115"/>
                    <a:gd name="T28" fmla="*/ 23 w 93"/>
                    <a:gd name="T29" fmla="*/ 24 h 115"/>
                    <a:gd name="T30" fmla="*/ 18 w 93"/>
                    <a:gd name="T31" fmla="*/ 29 h 115"/>
                    <a:gd name="T32" fmla="*/ 13 w 93"/>
                    <a:gd name="T33" fmla="*/ 37 h 115"/>
                    <a:gd name="T34" fmla="*/ 8 w 93"/>
                    <a:gd name="T35" fmla="*/ 44 h 115"/>
                    <a:gd name="T36" fmla="*/ 2 w 93"/>
                    <a:gd name="T37" fmla="*/ 47 h 115"/>
                    <a:gd name="T38" fmla="*/ 0 w 93"/>
                    <a:gd name="T39" fmla="*/ 50 h 115"/>
                    <a:gd name="T40" fmla="*/ 2 w 93"/>
                    <a:gd name="T41" fmla="*/ 47 h 115"/>
                    <a:gd name="T42" fmla="*/ 0 w 93"/>
                    <a:gd name="T43" fmla="*/ 51 h 115"/>
                    <a:gd name="T44" fmla="*/ 2 w 93"/>
                    <a:gd name="T45" fmla="*/ 56 h 115"/>
                    <a:gd name="T46" fmla="*/ 5 w 93"/>
                    <a:gd name="T47" fmla="*/ 58 h 115"/>
                    <a:gd name="T48" fmla="*/ 10 w 93"/>
                    <a:gd name="T49" fmla="*/ 57 h 115"/>
                    <a:gd name="T50" fmla="*/ 12 w 93"/>
                    <a:gd name="T51" fmla="*/ 54 h 11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93" h="115">
                      <a:moveTo>
                        <a:pt x="23" y="108"/>
                      </a:moveTo>
                      <a:lnTo>
                        <a:pt x="19" y="113"/>
                      </a:lnTo>
                      <a:lnTo>
                        <a:pt x="31" y="102"/>
                      </a:lnTo>
                      <a:lnTo>
                        <a:pt x="44" y="89"/>
                      </a:lnTo>
                      <a:lnTo>
                        <a:pt x="55" y="74"/>
                      </a:lnTo>
                      <a:lnTo>
                        <a:pt x="65" y="58"/>
                      </a:lnTo>
                      <a:lnTo>
                        <a:pt x="74" y="43"/>
                      </a:lnTo>
                      <a:lnTo>
                        <a:pt x="84" y="30"/>
                      </a:lnTo>
                      <a:lnTo>
                        <a:pt x="88" y="20"/>
                      </a:lnTo>
                      <a:lnTo>
                        <a:pt x="93" y="15"/>
                      </a:lnTo>
                      <a:lnTo>
                        <a:pt x="74" y="0"/>
                      </a:lnTo>
                      <a:lnTo>
                        <a:pt x="69" y="9"/>
                      </a:lnTo>
                      <a:lnTo>
                        <a:pt x="61" y="19"/>
                      </a:lnTo>
                      <a:lnTo>
                        <a:pt x="55" y="32"/>
                      </a:lnTo>
                      <a:lnTo>
                        <a:pt x="46" y="47"/>
                      </a:lnTo>
                      <a:lnTo>
                        <a:pt x="36" y="58"/>
                      </a:lnTo>
                      <a:lnTo>
                        <a:pt x="25" y="74"/>
                      </a:lnTo>
                      <a:lnTo>
                        <a:pt x="15" y="87"/>
                      </a:lnTo>
                      <a:lnTo>
                        <a:pt x="4" y="94"/>
                      </a:lnTo>
                      <a:lnTo>
                        <a:pt x="0" y="100"/>
                      </a:lnTo>
                      <a:lnTo>
                        <a:pt x="4" y="94"/>
                      </a:lnTo>
                      <a:lnTo>
                        <a:pt x="0" y="102"/>
                      </a:lnTo>
                      <a:lnTo>
                        <a:pt x="4" y="111"/>
                      </a:lnTo>
                      <a:lnTo>
                        <a:pt x="10" y="115"/>
                      </a:lnTo>
                      <a:lnTo>
                        <a:pt x="19" y="113"/>
                      </a:lnTo>
                      <a:lnTo>
                        <a:pt x="23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0" name="Freeform 334"/>
                <p:cNvSpPr>
                  <a:spLocks/>
                </p:cNvSpPr>
                <p:nvPr/>
              </p:nvSpPr>
              <p:spPr bwMode="auto">
                <a:xfrm>
                  <a:off x="2458" y="1792"/>
                  <a:ext cx="14" cy="19"/>
                </a:xfrm>
                <a:custGeom>
                  <a:avLst/>
                  <a:gdLst>
                    <a:gd name="T0" fmla="*/ 12 w 29"/>
                    <a:gd name="T1" fmla="*/ 19 h 38"/>
                    <a:gd name="T2" fmla="*/ 12 w 29"/>
                    <a:gd name="T3" fmla="*/ 19 h 38"/>
                    <a:gd name="T4" fmla="*/ 14 w 29"/>
                    <a:gd name="T5" fmla="*/ 11 h 38"/>
                    <a:gd name="T6" fmla="*/ 12 w 29"/>
                    <a:gd name="T7" fmla="*/ 6 h 38"/>
                    <a:gd name="T8" fmla="*/ 13 w 29"/>
                    <a:gd name="T9" fmla="*/ 8 h 38"/>
                    <a:gd name="T10" fmla="*/ 13 w 29"/>
                    <a:gd name="T11" fmla="*/ 4 h 38"/>
                    <a:gd name="T12" fmla="*/ 2 w 29"/>
                    <a:gd name="T13" fmla="*/ 0 h 38"/>
                    <a:gd name="T14" fmla="*/ 0 w 29"/>
                    <a:gd name="T15" fmla="*/ 8 h 38"/>
                    <a:gd name="T16" fmla="*/ 3 w 29"/>
                    <a:gd name="T17" fmla="*/ 12 h 38"/>
                    <a:gd name="T18" fmla="*/ 3 w 29"/>
                    <a:gd name="T19" fmla="*/ 11 h 38"/>
                    <a:gd name="T20" fmla="*/ 1 w 29"/>
                    <a:gd name="T21" fmla="*/ 14 h 38"/>
                    <a:gd name="T22" fmla="*/ 1 w 29"/>
                    <a:gd name="T23" fmla="*/ 14 h 38"/>
                    <a:gd name="T24" fmla="*/ 12 w 29"/>
                    <a:gd name="T25" fmla="*/ 19 h 3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9" h="38">
                      <a:moveTo>
                        <a:pt x="25" y="38"/>
                      </a:moveTo>
                      <a:lnTo>
                        <a:pt x="25" y="38"/>
                      </a:lnTo>
                      <a:lnTo>
                        <a:pt x="29" y="21"/>
                      </a:lnTo>
                      <a:lnTo>
                        <a:pt x="25" y="11"/>
                      </a:lnTo>
                      <a:lnTo>
                        <a:pt x="27" y="15"/>
                      </a:lnTo>
                      <a:lnTo>
                        <a:pt x="27" y="8"/>
                      </a:lnTo>
                      <a:lnTo>
                        <a:pt x="4" y="0"/>
                      </a:lnTo>
                      <a:lnTo>
                        <a:pt x="0" y="15"/>
                      </a:lnTo>
                      <a:lnTo>
                        <a:pt x="6" y="23"/>
                      </a:lnTo>
                      <a:lnTo>
                        <a:pt x="6" y="21"/>
                      </a:lnTo>
                      <a:lnTo>
                        <a:pt x="2" y="27"/>
                      </a:lnTo>
                      <a:lnTo>
                        <a:pt x="25" y="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1" name="Freeform 335"/>
                <p:cNvSpPr>
                  <a:spLocks/>
                </p:cNvSpPr>
                <p:nvPr/>
              </p:nvSpPr>
              <p:spPr bwMode="auto">
                <a:xfrm>
                  <a:off x="2398" y="1805"/>
                  <a:ext cx="73" cy="105"/>
                </a:xfrm>
                <a:custGeom>
                  <a:avLst/>
                  <a:gdLst>
                    <a:gd name="T0" fmla="*/ 10 w 144"/>
                    <a:gd name="T1" fmla="*/ 104 h 210"/>
                    <a:gd name="T2" fmla="*/ 11 w 144"/>
                    <a:gd name="T3" fmla="*/ 103 h 210"/>
                    <a:gd name="T4" fmla="*/ 23 w 144"/>
                    <a:gd name="T5" fmla="*/ 88 h 210"/>
                    <a:gd name="T6" fmla="*/ 33 w 144"/>
                    <a:gd name="T7" fmla="*/ 73 h 210"/>
                    <a:gd name="T8" fmla="*/ 43 w 144"/>
                    <a:gd name="T9" fmla="*/ 58 h 210"/>
                    <a:gd name="T10" fmla="*/ 53 w 144"/>
                    <a:gd name="T11" fmla="*/ 45 h 210"/>
                    <a:gd name="T12" fmla="*/ 60 w 144"/>
                    <a:gd name="T13" fmla="*/ 32 h 210"/>
                    <a:gd name="T14" fmla="*/ 65 w 144"/>
                    <a:gd name="T15" fmla="*/ 21 h 210"/>
                    <a:gd name="T16" fmla="*/ 69 w 144"/>
                    <a:gd name="T17" fmla="*/ 12 h 210"/>
                    <a:gd name="T18" fmla="*/ 73 w 144"/>
                    <a:gd name="T19" fmla="*/ 6 h 210"/>
                    <a:gd name="T20" fmla="*/ 61 w 144"/>
                    <a:gd name="T21" fmla="*/ 0 h 210"/>
                    <a:gd name="T22" fmla="*/ 58 w 144"/>
                    <a:gd name="T23" fmla="*/ 7 h 210"/>
                    <a:gd name="T24" fmla="*/ 54 w 144"/>
                    <a:gd name="T25" fmla="*/ 15 h 210"/>
                    <a:gd name="T26" fmla="*/ 48 w 144"/>
                    <a:gd name="T27" fmla="*/ 27 h 210"/>
                    <a:gd name="T28" fmla="*/ 42 w 144"/>
                    <a:gd name="T29" fmla="*/ 39 h 210"/>
                    <a:gd name="T30" fmla="*/ 33 w 144"/>
                    <a:gd name="T31" fmla="*/ 52 h 210"/>
                    <a:gd name="T32" fmla="*/ 24 w 144"/>
                    <a:gd name="T33" fmla="*/ 67 h 210"/>
                    <a:gd name="T34" fmla="*/ 14 w 144"/>
                    <a:gd name="T35" fmla="*/ 81 h 210"/>
                    <a:gd name="T36" fmla="*/ 1 w 144"/>
                    <a:gd name="T37" fmla="*/ 96 h 210"/>
                    <a:gd name="T38" fmla="*/ 2 w 144"/>
                    <a:gd name="T39" fmla="*/ 95 h 210"/>
                    <a:gd name="T40" fmla="*/ 1 w 144"/>
                    <a:gd name="T41" fmla="*/ 96 h 210"/>
                    <a:gd name="T42" fmla="*/ 0 w 144"/>
                    <a:gd name="T43" fmla="*/ 101 h 210"/>
                    <a:gd name="T44" fmla="*/ 2 w 144"/>
                    <a:gd name="T45" fmla="*/ 103 h 210"/>
                    <a:gd name="T46" fmla="*/ 7 w 144"/>
                    <a:gd name="T47" fmla="*/ 105 h 210"/>
                    <a:gd name="T48" fmla="*/ 11 w 144"/>
                    <a:gd name="T49" fmla="*/ 103 h 210"/>
                    <a:gd name="T50" fmla="*/ 10 w 144"/>
                    <a:gd name="T51" fmla="*/ 104 h 21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44" h="210">
                      <a:moveTo>
                        <a:pt x="19" y="208"/>
                      </a:moveTo>
                      <a:lnTo>
                        <a:pt x="21" y="206"/>
                      </a:lnTo>
                      <a:lnTo>
                        <a:pt x="45" y="176"/>
                      </a:lnTo>
                      <a:lnTo>
                        <a:pt x="66" y="146"/>
                      </a:lnTo>
                      <a:lnTo>
                        <a:pt x="85" y="115"/>
                      </a:lnTo>
                      <a:lnTo>
                        <a:pt x="104" y="89"/>
                      </a:lnTo>
                      <a:lnTo>
                        <a:pt x="118" y="64"/>
                      </a:lnTo>
                      <a:lnTo>
                        <a:pt x="129" y="41"/>
                      </a:lnTo>
                      <a:lnTo>
                        <a:pt x="137" y="24"/>
                      </a:lnTo>
                      <a:lnTo>
                        <a:pt x="144" y="11"/>
                      </a:lnTo>
                      <a:lnTo>
                        <a:pt x="121" y="0"/>
                      </a:lnTo>
                      <a:lnTo>
                        <a:pt x="114" y="13"/>
                      </a:lnTo>
                      <a:lnTo>
                        <a:pt x="106" y="30"/>
                      </a:lnTo>
                      <a:lnTo>
                        <a:pt x="95" y="53"/>
                      </a:lnTo>
                      <a:lnTo>
                        <a:pt x="82" y="77"/>
                      </a:lnTo>
                      <a:lnTo>
                        <a:pt x="66" y="104"/>
                      </a:lnTo>
                      <a:lnTo>
                        <a:pt x="47" y="134"/>
                      </a:lnTo>
                      <a:lnTo>
                        <a:pt x="27" y="161"/>
                      </a:lnTo>
                      <a:lnTo>
                        <a:pt x="2" y="191"/>
                      </a:lnTo>
                      <a:lnTo>
                        <a:pt x="4" y="189"/>
                      </a:lnTo>
                      <a:lnTo>
                        <a:pt x="2" y="191"/>
                      </a:lnTo>
                      <a:lnTo>
                        <a:pt x="0" y="201"/>
                      </a:lnTo>
                      <a:lnTo>
                        <a:pt x="4" y="206"/>
                      </a:lnTo>
                      <a:lnTo>
                        <a:pt x="13" y="210"/>
                      </a:lnTo>
                      <a:lnTo>
                        <a:pt x="21" y="206"/>
                      </a:lnTo>
                      <a:lnTo>
                        <a:pt x="19" y="2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2" name="Freeform 336"/>
                <p:cNvSpPr>
                  <a:spLocks/>
                </p:cNvSpPr>
                <p:nvPr/>
              </p:nvSpPr>
              <p:spPr bwMode="auto">
                <a:xfrm>
                  <a:off x="2231" y="1900"/>
                  <a:ext cx="177" cy="264"/>
                </a:xfrm>
                <a:custGeom>
                  <a:avLst/>
                  <a:gdLst>
                    <a:gd name="T0" fmla="*/ 12 w 355"/>
                    <a:gd name="T1" fmla="*/ 264 h 529"/>
                    <a:gd name="T2" fmla="*/ 12 w 355"/>
                    <a:gd name="T3" fmla="*/ 264 h 529"/>
                    <a:gd name="T4" fmla="*/ 11 w 355"/>
                    <a:gd name="T5" fmla="*/ 238 h 529"/>
                    <a:gd name="T6" fmla="*/ 14 w 355"/>
                    <a:gd name="T7" fmla="*/ 214 h 529"/>
                    <a:gd name="T8" fmla="*/ 20 w 355"/>
                    <a:gd name="T9" fmla="*/ 191 h 529"/>
                    <a:gd name="T10" fmla="*/ 28 w 355"/>
                    <a:gd name="T11" fmla="*/ 169 h 529"/>
                    <a:gd name="T12" fmla="*/ 39 w 355"/>
                    <a:gd name="T13" fmla="*/ 149 h 529"/>
                    <a:gd name="T14" fmla="*/ 50 w 355"/>
                    <a:gd name="T15" fmla="*/ 129 h 529"/>
                    <a:gd name="T16" fmla="*/ 63 w 355"/>
                    <a:gd name="T17" fmla="*/ 111 h 529"/>
                    <a:gd name="T18" fmla="*/ 78 w 355"/>
                    <a:gd name="T19" fmla="*/ 94 h 529"/>
                    <a:gd name="T20" fmla="*/ 92 w 355"/>
                    <a:gd name="T21" fmla="*/ 78 h 529"/>
                    <a:gd name="T22" fmla="*/ 107 w 355"/>
                    <a:gd name="T23" fmla="*/ 64 h 529"/>
                    <a:gd name="T24" fmla="*/ 122 w 355"/>
                    <a:gd name="T25" fmla="*/ 52 h 529"/>
                    <a:gd name="T26" fmla="*/ 136 w 355"/>
                    <a:gd name="T27" fmla="*/ 41 h 529"/>
                    <a:gd name="T28" fmla="*/ 149 w 355"/>
                    <a:gd name="T29" fmla="*/ 30 h 529"/>
                    <a:gd name="T30" fmla="*/ 160 w 355"/>
                    <a:gd name="T31" fmla="*/ 22 h 529"/>
                    <a:gd name="T32" fmla="*/ 170 w 355"/>
                    <a:gd name="T33" fmla="*/ 15 h 529"/>
                    <a:gd name="T34" fmla="*/ 177 w 355"/>
                    <a:gd name="T35" fmla="*/ 9 h 529"/>
                    <a:gd name="T36" fmla="*/ 170 w 355"/>
                    <a:gd name="T37" fmla="*/ 0 h 529"/>
                    <a:gd name="T38" fmla="*/ 162 w 355"/>
                    <a:gd name="T39" fmla="*/ 6 h 529"/>
                    <a:gd name="T40" fmla="*/ 153 w 355"/>
                    <a:gd name="T41" fmla="*/ 12 h 529"/>
                    <a:gd name="T42" fmla="*/ 141 w 355"/>
                    <a:gd name="T43" fmla="*/ 21 h 529"/>
                    <a:gd name="T44" fmla="*/ 129 w 355"/>
                    <a:gd name="T45" fmla="*/ 31 h 529"/>
                    <a:gd name="T46" fmla="*/ 115 w 355"/>
                    <a:gd name="T47" fmla="*/ 42 h 529"/>
                    <a:gd name="T48" fmla="*/ 99 w 355"/>
                    <a:gd name="T49" fmla="*/ 55 h 529"/>
                    <a:gd name="T50" fmla="*/ 84 w 355"/>
                    <a:gd name="T51" fmla="*/ 70 h 529"/>
                    <a:gd name="T52" fmla="*/ 68 w 355"/>
                    <a:gd name="T53" fmla="*/ 86 h 529"/>
                    <a:gd name="T54" fmla="*/ 54 w 355"/>
                    <a:gd name="T55" fmla="*/ 103 h 529"/>
                    <a:gd name="T56" fmla="*/ 41 w 355"/>
                    <a:gd name="T57" fmla="*/ 123 h 529"/>
                    <a:gd name="T58" fmla="*/ 27 w 355"/>
                    <a:gd name="T59" fmla="*/ 143 h 529"/>
                    <a:gd name="T60" fmla="*/ 17 w 355"/>
                    <a:gd name="T61" fmla="*/ 165 h 529"/>
                    <a:gd name="T62" fmla="*/ 8 w 355"/>
                    <a:gd name="T63" fmla="*/ 187 h 529"/>
                    <a:gd name="T64" fmla="*/ 3 w 355"/>
                    <a:gd name="T65" fmla="*/ 212 h 529"/>
                    <a:gd name="T66" fmla="*/ 0 w 355"/>
                    <a:gd name="T67" fmla="*/ 238 h 529"/>
                    <a:gd name="T68" fmla="*/ 1 w 355"/>
                    <a:gd name="T69" fmla="*/ 264 h 529"/>
                    <a:gd name="T70" fmla="*/ 1 w 355"/>
                    <a:gd name="T71" fmla="*/ 264 h 529"/>
                    <a:gd name="T72" fmla="*/ 12 w 355"/>
                    <a:gd name="T73" fmla="*/ 264 h 5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355" h="529">
                      <a:moveTo>
                        <a:pt x="25" y="529"/>
                      </a:moveTo>
                      <a:lnTo>
                        <a:pt x="25" y="529"/>
                      </a:lnTo>
                      <a:lnTo>
                        <a:pt x="23" y="476"/>
                      </a:lnTo>
                      <a:lnTo>
                        <a:pt x="29" y="429"/>
                      </a:lnTo>
                      <a:lnTo>
                        <a:pt x="40" y="383"/>
                      </a:lnTo>
                      <a:lnTo>
                        <a:pt x="57" y="338"/>
                      </a:lnTo>
                      <a:lnTo>
                        <a:pt x="78" y="298"/>
                      </a:lnTo>
                      <a:lnTo>
                        <a:pt x="101" y="258"/>
                      </a:lnTo>
                      <a:lnTo>
                        <a:pt x="127" y="222"/>
                      </a:lnTo>
                      <a:lnTo>
                        <a:pt x="156" y="188"/>
                      </a:lnTo>
                      <a:lnTo>
                        <a:pt x="184" y="156"/>
                      </a:lnTo>
                      <a:lnTo>
                        <a:pt x="215" y="129"/>
                      </a:lnTo>
                      <a:lnTo>
                        <a:pt x="245" y="104"/>
                      </a:lnTo>
                      <a:lnTo>
                        <a:pt x="273" y="82"/>
                      </a:lnTo>
                      <a:lnTo>
                        <a:pt x="298" y="61"/>
                      </a:lnTo>
                      <a:lnTo>
                        <a:pt x="321" y="44"/>
                      </a:lnTo>
                      <a:lnTo>
                        <a:pt x="340" y="31"/>
                      </a:lnTo>
                      <a:lnTo>
                        <a:pt x="355" y="19"/>
                      </a:lnTo>
                      <a:lnTo>
                        <a:pt x="340" y="0"/>
                      </a:lnTo>
                      <a:lnTo>
                        <a:pt x="325" y="12"/>
                      </a:lnTo>
                      <a:lnTo>
                        <a:pt x="306" y="25"/>
                      </a:lnTo>
                      <a:lnTo>
                        <a:pt x="283" y="42"/>
                      </a:lnTo>
                      <a:lnTo>
                        <a:pt x="258" y="63"/>
                      </a:lnTo>
                      <a:lnTo>
                        <a:pt x="230" y="85"/>
                      </a:lnTo>
                      <a:lnTo>
                        <a:pt x="199" y="110"/>
                      </a:lnTo>
                      <a:lnTo>
                        <a:pt x="169" y="140"/>
                      </a:lnTo>
                      <a:lnTo>
                        <a:pt x="137" y="173"/>
                      </a:lnTo>
                      <a:lnTo>
                        <a:pt x="108" y="207"/>
                      </a:lnTo>
                      <a:lnTo>
                        <a:pt x="82" y="247"/>
                      </a:lnTo>
                      <a:lnTo>
                        <a:pt x="55" y="286"/>
                      </a:lnTo>
                      <a:lnTo>
                        <a:pt x="34" y="330"/>
                      </a:lnTo>
                      <a:lnTo>
                        <a:pt x="17" y="375"/>
                      </a:lnTo>
                      <a:lnTo>
                        <a:pt x="6" y="425"/>
                      </a:lnTo>
                      <a:lnTo>
                        <a:pt x="0" y="476"/>
                      </a:lnTo>
                      <a:lnTo>
                        <a:pt x="2" y="529"/>
                      </a:lnTo>
                      <a:lnTo>
                        <a:pt x="25" y="5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3" name="Freeform 337"/>
                <p:cNvSpPr>
                  <a:spLocks/>
                </p:cNvSpPr>
                <p:nvPr/>
              </p:nvSpPr>
              <p:spPr bwMode="auto">
                <a:xfrm>
                  <a:off x="2490" y="1718"/>
                  <a:ext cx="153" cy="201"/>
                </a:xfrm>
                <a:custGeom>
                  <a:avLst/>
                  <a:gdLst>
                    <a:gd name="T0" fmla="*/ 124 w 307"/>
                    <a:gd name="T1" fmla="*/ 0 h 404"/>
                    <a:gd name="T2" fmla="*/ 135 w 307"/>
                    <a:gd name="T3" fmla="*/ 12 h 404"/>
                    <a:gd name="T4" fmla="*/ 142 w 307"/>
                    <a:gd name="T5" fmla="*/ 25 h 404"/>
                    <a:gd name="T6" fmla="*/ 142 w 307"/>
                    <a:gd name="T7" fmla="*/ 38 h 404"/>
                    <a:gd name="T8" fmla="*/ 136 w 307"/>
                    <a:gd name="T9" fmla="*/ 51 h 404"/>
                    <a:gd name="T10" fmla="*/ 142 w 307"/>
                    <a:gd name="T11" fmla="*/ 56 h 404"/>
                    <a:gd name="T12" fmla="*/ 147 w 307"/>
                    <a:gd name="T13" fmla="*/ 61 h 404"/>
                    <a:gd name="T14" fmla="*/ 151 w 307"/>
                    <a:gd name="T15" fmla="*/ 69 h 404"/>
                    <a:gd name="T16" fmla="*/ 153 w 307"/>
                    <a:gd name="T17" fmla="*/ 76 h 404"/>
                    <a:gd name="T18" fmla="*/ 153 w 307"/>
                    <a:gd name="T19" fmla="*/ 83 h 404"/>
                    <a:gd name="T20" fmla="*/ 152 w 307"/>
                    <a:gd name="T21" fmla="*/ 91 h 404"/>
                    <a:gd name="T22" fmla="*/ 146 w 307"/>
                    <a:gd name="T23" fmla="*/ 98 h 404"/>
                    <a:gd name="T24" fmla="*/ 136 w 307"/>
                    <a:gd name="T25" fmla="*/ 105 h 404"/>
                    <a:gd name="T26" fmla="*/ 141 w 307"/>
                    <a:gd name="T27" fmla="*/ 112 h 404"/>
                    <a:gd name="T28" fmla="*/ 145 w 307"/>
                    <a:gd name="T29" fmla="*/ 121 h 404"/>
                    <a:gd name="T30" fmla="*/ 147 w 307"/>
                    <a:gd name="T31" fmla="*/ 128 h 404"/>
                    <a:gd name="T32" fmla="*/ 146 w 307"/>
                    <a:gd name="T33" fmla="*/ 136 h 404"/>
                    <a:gd name="T34" fmla="*/ 143 w 307"/>
                    <a:gd name="T35" fmla="*/ 143 h 404"/>
                    <a:gd name="T36" fmla="*/ 138 w 307"/>
                    <a:gd name="T37" fmla="*/ 149 h 404"/>
                    <a:gd name="T38" fmla="*/ 131 w 307"/>
                    <a:gd name="T39" fmla="*/ 154 h 404"/>
                    <a:gd name="T40" fmla="*/ 120 w 307"/>
                    <a:gd name="T41" fmla="*/ 158 h 404"/>
                    <a:gd name="T42" fmla="*/ 128 w 307"/>
                    <a:gd name="T43" fmla="*/ 168 h 404"/>
                    <a:gd name="T44" fmla="*/ 129 w 307"/>
                    <a:gd name="T45" fmla="*/ 180 h 404"/>
                    <a:gd name="T46" fmla="*/ 124 w 307"/>
                    <a:gd name="T47" fmla="*/ 192 h 404"/>
                    <a:gd name="T48" fmla="*/ 111 w 307"/>
                    <a:gd name="T49" fmla="*/ 201 h 404"/>
                    <a:gd name="T50" fmla="*/ 48 w 307"/>
                    <a:gd name="T51" fmla="*/ 201 h 404"/>
                    <a:gd name="T52" fmla="*/ 46 w 307"/>
                    <a:gd name="T53" fmla="*/ 201 h 404"/>
                    <a:gd name="T54" fmla="*/ 43 w 307"/>
                    <a:gd name="T55" fmla="*/ 200 h 404"/>
                    <a:gd name="T56" fmla="*/ 42 w 307"/>
                    <a:gd name="T57" fmla="*/ 200 h 404"/>
                    <a:gd name="T58" fmla="*/ 40 w 307"/>
                    <a:gd name="T59" fmla="*/ 199 h 404"/>
                    <a:gd name="T60" fmla="*/ 32 w 307"/>
                    <a:gd name="T61" fmla="*/ 189 h 404"/>
                    <a:gd name="T62" fmla="*/ 30 w 307"/>
                    <a:gd name="T63" fmla="*/ 176 h 404"/>
                    <a:gd name="T64" fmla="*/ 34 w 307"/>
                    <a:gd name="T65" fmla="*/ 164 h 404"/>
                    <a:gd name="T66" fmla="*/ 43 w 307"/>
                    <a:gd name="T67" fmla="*/ 158 h 404"/>
                    <a:gd name="T68" fmla="*/ 23 w 307"/>
                    <a:gd name="T69" fmla="*/ 158 h 404"/>
                    <a:gd name="T70" fmla="*/ 12 w 307"/>
                    <a:gd name="T71" fmla="*/ 145 h 404"/>
                    <a:gd name="T72" fmla="*/ 7 w 307"/>
                    <a:gd name="T73" fmla="*/ 130 h 404"/>
                    <a:gd name="T74" fmla="*/ 9 w 307"/>
                    <a:gd name="T75" fmla="*/ 116 h 404"/>
                    <a:gd name="T76" fmla="*/ 23 w 307"/>
                    <a:gd name="T77" fmla="*/ 106 h 404"/>
                    <a:gd name="T78" fmla="*/ 21 w 307"/>
                    <a:gd name="T79" fmla="*/ 107 h 404"/>
                    <a:gd name="T80" fmla="*/ 16 w 307"/>
                    <a:gd name="T81" fmla="*/ 107 h 404"/>
                    <a:gd name="T82" fmla="*/ 10 w 307"/>
                    <a:gd name="T83" fmla="*/ 106 h 404"/>
                    <a:gd name="T84" fmla="*/ 7 w 307"/>
                    <a:gd name="T85" fmla="*/ 106 h 404"/>
                    <a:gd name="T86" fmla="*/ 4 w 307"/>
                    <a:gd name="T87" fmla="*/ 97 h 404"/>
                    <a:gd name="T88" fmla="*/ 1 w 307"/>
                    <a:gd name="T89" fmla="*/ 88 h 404"/>
                    <a:gd name="T90" fmla="*/ 0 w 307"/>
                    <a:gd name="T91" fmla="*/ 80 h 404"/>
                    <a:gd name="T92" fmla="*/ 1 w 307"/>
                    <a:gd name="T93" fmla="*/ 73 h 404"/>
                    <a:gd name="T94" fmla="*/ 4 w 307"/>
                    <a:gd name="T95" fmla="*/ 67 h 404"/>
                    <a:gd name="T96" fmla="*/ 8 w 307"/>
                    <a:gd name="T97" fmla="*/ 61 h 404"/>
                    <a:gd name="T98" fmla="*/ 15 w 307"/>
                    <a:gd name="T99" fmla="*/ 57 h 404"/>
                    <a:gd name="T100" fmla="*/ 24 w 307"/>
                    <a:gd name="T101" fmla="*/ 53 h 404"/>
                    <a:gd name="T102" fmla="*/ 17 w 307"/>
                    <a:gd name="T103" fmla="*/ 40 h 404"/>
                    <a:gd name="T104" fmla="*/ 14 w 307"/>
                    <a:gd name="T105" fmla="*/ 23 h 404"/>
                    <a:gd name="T106" fmla="*/ 19 w 307"/>
                    <a:gd name="T107" fmla="*/ 8 h 404"/>
                    <a:gd name="T108" fmla="*/ 32 w 307"/>
                    <a:gd name="T109" fmla="*/ 2 h 404"/>
                    <a:gd name="T110" fmla="*/ 43 w 307"/>
                    <a:gd name="T111" fmla="*/ 2 h 404"/>
                    <a:gd name="T112" fmla="*/ 58 w 307"/>
                    <a:gd name="T113" fmla="*/ 2 h 404"/>
                    <a:gd name="T114" fmla="*/ 73 w 307"/>
                    <a:gd name="T115" fmla="*/ 1 h 404"/>
                    <a:gd name="T116" fmla="*/ 88 w 307"/>
                    <a:gd name="T117" fmla="*/ 1 h 404"/>
                    <a:gd name="T118" fmla="*/ 101 w 307"/>
                    <a:gd name="T119" fmla="*/ 1 h 404"/>
                    <a:gd name="T120" fmla="*/ 114 w 307"/>
                    <a:gd name="T121" fmla="*/ 0 h 404"/>
                    <a:gd name="T122" fmla="*/ 121 w 307"/>
                    <a:gd name="T123" fmla="*/ 0 h 404"/>
                    <a:gd name="T124" fmla="*/ 124 w 307"/>
                    <a:gd name="T125" fmla="*/ 0 h 40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307" h="404">
                      <a:moveTo>
                        <a:pt x="249" y="0"/>
                      </a:moveTo>
                      <a:lnTo>
                        <a:pt x="271" y="25"/>
                      </a:lnTo>
                      <a:lnTo>
                        <a:pt x="285" y="50"/>
                      </a:lnTo>
                      <a:lnTo>
                        <a:pt x="285" y="76"/>
                      </a:lnTo>
                      <a:lnTo>
                        <a:pt x="273" y="103"/>
                      </a:lnTo>
                      <a:lnTo>
                        <a:pt x="285" y="112"/>
                      </a:lnTo>
                      <a:lnTo>
                        <a:pt x="294" y="123"/>
                      </a:lnTo>
                      <a:lnTo>
                        <a:pt x="302" y="139"/>
                      </a:lnTo>
                      <a:lnTo>
                        <a:pt x="307" y="152"/>
                      </a:lnTo>
                      <a:lnTo>
                        <a:pt x="307" y="167"/>
                      </a:lnTo>
                      <a:lnTo>
                        <a:pt x="304" y="182"/>
                      </a:lnTo>
                      <a:lnTo>
                        <a:pt x="292" y="197"/>
                      </a:lnTo>
                      <a:lnTo>
                        <a:pt x="273" y="211"/>
                      </a:lnTo>
                      <a:lnTo>
                        <a:pt x="283" y="226"/>
                      </a:lnTo>
                      <a:lnTo>
                        <a:pt x="290" y="243"/>
                      </a:lnTo>
                      <a:lnTo>
                        <a:pt x="294" y="258"/>
                      </a:lnTo>
                      <a:lnTo>
                        <a:pt x="292" y="273"/>
                      </a:lnTo>
                      <a:lnTo>
                        <a:pt x="287" y="288"/>
                      </a:lnTo>
                      <a:lnTo>
                        <a:pt x="277" y="300"/>
                      </a:lnTo>
                      <a:lnTo>
                        <a:pt x="262" y="309"/>
                      </a:lnTo>
                      <a:lnTo>
                        <a:pt x="241" y="317"/>
                      </a:lnTo>
                      <a:lnTo>
                        <a:pt x="256" y="338"/>
                      </a:lnTo>
                      <a:lnTo>
                        <a:pt x="258" y="362"/>
                      </a:lnTo>
                      <a:lnTo>
                        <a:pt x="249" y="385"/>
                      </a:lnTo>
                      <a:lnTo>
                        <a:pt x="222" y="404"/>
                      </a:lnTo>
                      <a:lnTo>
                        <a:pt x="97" y="404"/>
                      </a:lnTo>
                      <a:lnTo>
                        <a:pt x="93" y="404"/>
                      </a:lnTo>
                      <a:lnTo>
                        <a:pt x="87" y="402"/>
                      </a:lnTo>
                      <a:lnTo>
                        <a:pt x="84" y="402"/>
                      </a:lnTo>
                      <a:lnTo>
                        <a:pt x="80" y="400"/>
                      </a:lnTo>
                      <a:lnTo>
                        <a:pt x="65" y="379"/>
                      </a:lnTo>
                      <a:lnTo>
                        <a:pt x="61" y="353"/>
                      </a:lnTo>
                      <a:lnTo>
                        <a:pt x="68" y="330"/>
                      </a:lnTo>
                      <a:lnTo>
                        <a:pt x="87" y="317"/>
                      </a:lnTo>
                      <a:lnTo>
                        <a:pt x="46" y="317"/>
                      </a:lnTo>
                      <a:lnTo>
                        <a:pt x="25" y="292"/>
                      </a:lnTo>
                      <a:lnTo>
                        <a:pt x="15" y="262"/>
                      </a:lnTo>
                      <a:lnTo>
                        <a:pt x="19" y="233"/>
                      </a:lnTo>
                      <a:lnTo>
                        <a:pt x="46" y="214"/>
                      </a:lnTo>
                      <a:lnTo>
                        <a:pt x="42" y="216"/>
                      </a:lnTo>
                      <a:lnTo>
                        <a:pt x="32" y="216"/>
                      </a:lnTo>
                      <a:lnTo>
                        <a:pt x="21" y="214"/>
                      </a:lnTo>
                      <a:lnTo>
                        <a:pt x="15" y="214"/>
                      </a:lnTo>
                      <a:lnTo>
                        <a:pt x="8" y="195"/>
                      </a:lnTo>
                      <a:lnTo>
                        <a:pt x="2" y="177"/>
                      </a:lnTo>
                      <a:lnTo>
                        <a:pt x="0" y="161"/>
                      </a:lnTo>
                      <a:lnTo>
                        <a:pt x="2" y="146"/>
                      </a:lnTo>
                      <a:lnTo>
                        <a:pt x="8" y="135"/>
                      </a:lnTo>
                      <a:lnTo>
                        <a:pt x="17" y="123"/>
                      </a:lnTo>
                      <a:lnTo>
                        <a:pt x="30" y="114"/>
                      </a:lnTo>
                      <a:lnTo>
                        <a:pt x="49" y="106"/>
                      </a:lnTo>
                      <a:lnTo>
                        <a:pt x="34" y="80"/>
                      </a:lnTo>
                      <a:lnTo>
                        <a:pt x="29" y="46"/>
                      </a:lnTo>
                      <a:lnTo>
                        <a:pt x="38" y="17"/>
                      </a:lnTo>
                      <a:lnTo>
                        <a:pt x="65" y="4"/>
                      </a:lnTo>
                      <a:lnTo>
                        <a:pt x="87" y="4"/>
                      </a:lnTo>
                      <a:lnTo>
                        <a:pt x="116" y="4"/>
                      </a:lnTo>
                      <a:lnTo>
                        <a:pt x="146" y="2"/>
                      </a:lnTo>
                      <a:lnTo>
                        <a:pt x="177" y="2"/>
                      </a:lnTo>
                      <a:lnTo>
                        <a:pt x="203" y="2"/>
                      </a:lnTo>
                      <a:lnTo>
                        <a:pt x="228" y="0"/>
                      </a:lnTo>
                      <a:lnTo>
                        <a:pt x="243" y="0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AD5B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4" name="Freeform 338"/>
                <p:cNvSpPr>
                  <a:spLocks/>
                </p:cNvSpPr>
                <p:nvPr/>
              </p:nvSpPr>
              <p:spPr bwMode="auto">
                <a:xfrm>
                  <a:off x="2608" y="1712"/>
                  <a:ext cx="10" cy="10"/>
                </a:xfrm>
                <a:custGeom>
                  <a:avLst/>
                  <a:gdLst>
                    <a:gd name="T0" fmla="*/ 10 w 19"/>
                    <a:gd name="T1" fmla="*/ 1 h 21"/>
                    <a:gd name="T2" fmla="*/ 5 w 19"/>
                    <a:gd name="T3" fmla="*/ 0 h 21"/>
                    <a:gd name="T4" fmla="*/ 2 w 19"/>
                    <a:gd name="T5" fmla="*/ 2 h 21"/>
                    <a:gd name="T6" fmla="*/ 0 w 19"/>
                    <a:gd name="T7" fmla="*/ 6 h 21"/>
                    <a:gd name="T8" fmla="*/ 2 w 19"/>
                    <a:gd name="T9" fmla="*/ 10 h 21"/>
                    <a:gd name="T10" fmla="*/ 10 w 19"/>
                    <a:gd name="T11" fmla="*/ 1 h 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" h="21">
                      <a:moveTo>
                        <a:pt x="19" y="2"/>
                      </a:moveTo>
                      <a:lnTo>
                        <a:pt x="10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1"/>
                      </a:lnTo>
                      <a:lnTo>
                        <a:pt x="19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5" name="Freeform 339"/>
                <p:cNvSpPr>
                  <a:spLocks/>
                </p:cNvSpPr>
                <p:nvPr/>
              </p:nvSpPr>
              <p:spPr bwMode="auto">
                <a:xfrm>
                  <a:off x="2610" y="1713"/>
                  <a:ext cx="28" cy="61"/>
                </a:xfrm>
                <a:custGeom>
                  <a:avLst/>
                  <a:gdLst>
                    <a:gd name="T0" fmla="*/ 20 w 55"/>
                    <a:gd name="T1" fmla="*/ 51 h 123"/>
                    <a:gd name="T2" fmla="*/ 21 w 55"/>
                    <a:gd name="T3" fmla="*/ 59 h 123"/>
                    <a:gd name="T4" fmla="*/ 28 w 55"/>
                    <a:gd name="T5" fmla="*/ 43 h 123"/>
                    <a:gd name="T6" fmla="*/ 28 w 55"/>
                    <a:gd name="T7" fmla="*/ 28 h 123"/>
                    <a:gd name="T8" fmla="*/ 20 w 55"/>
                    <a:gd name="T9" fmla="*/ 13 h 123"/>
                    <a:gd name="T10" fmla="*/ 8 w 55"/>
                    <a:gd name="T11" fmla="*/ 0 h 123"/>
                    <a:gd name="T12" fmla="*/ 0 w 55"/>
                    <a:gd name="T13" fmla="*/ 9 h 123"/>
                    <a:gd name="T14" fmla="*/ 11 w 55"/>
                    <a:gd name="T15" fmla="*/ 20 h 123"/>
                    <a:gd name="T16" fmla="*/ 16 w 55"/>
                    <a:gd name="T17" fmla="*/ 30 h 123"/>
                    <a:gd name="T18" fmla="*/ 16 w 55"/>
                    <a:gd name="T19" fmla="*/ 41 h 123"/>
                    <a:gd name="T20" fmla="*/ 12 w 55"/>
                    <a:gd name="T21" fmla="*/ 52 h 123"/>
                    <a:gd name="T22" fmla="*/ 13 w 55"/>
                    <a:gd name="T23" fmla="*/ 60 h 123"/>
                    <a:gd name="T24" fmla="*/ 12 w 55"/>
                    <a:gd name="T25" fmla="*/ 52 h 123"/>
                    <a:gd name="T26" fmla="*/ 11 w 55"/>
                    <a:gd name="T27" fmla="*/ 57 h 123"/>
                    <a:gd name="T28" fmla="*/ 13 w 55"/>
                    <a:gd name="T29" fmla="*/ 59 h 123"/>
                    <a:gd name="T30" fmla="*/ 17 w 55"/>
                    <a:gd name="T31" fmla="*/ 61 h 123"/>
                    <a:gd name="T32" fmla="*/ 21 w 55"/>
                    <a:gd name="T33" fmla="*/ 59 h 123"/>
                    <a:gd name="T34" fmla="*/ 20 w 55"/>
                    <a:gd name="T35" fmla="*/ 51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5" h="123">
                      <a:moveTo>
                        <a:pt x="40" y="102"/>
                      </a:moveTo>
                      <a:lnTo>
                        <a:pt x="42" y="119"/>
                      </a:lnTo>
                      <a:lnTo>
                        <a:pt x="55" y="87"/>
                      </a:lnTo>
                      <a:lnTo>
                        <a:pt x="55" y="57"/>
                      </a:lnTo>
                      <a:lnTo>
                        <a:pt x="40" y="26"/>
                      </a:lnTo>
                      <a:lnTo>
                        <a:pt x="15" y="0"/>
                      </a:lnTo>
                      <a:lnTo>
                        <a:pt x="0" y="19"/>
                      </a:lnTo>
                      <a:lnTo>
                        <a:pt x="21" y="41"/>
                      </a:lnTo>
                      <a:lnTo>
                        <a:pt x="32" y="60"/>
                      </a:lnTo>
                      <a:lnTo>
                        <a:pt x="32" y="83"/>
                      </a:lnTo>
                      <a:lnTo>
                        <a:pt x="23" y="104"/>
                      </a:lnTo>
                      <a:lnTo>
                        <a:pt x="25" y="121"/>
                      </a:lnTo>
                      <a:lnTo>
                        <a:pt x="23" y="104"/>
                      </a:lnTo>
                      <a:lnTo>
                        <a:pt x="21" y="114"/>
                      </a:lnTo>
                      <a:lnTo>
                        <a:pt x="25" y="119"/>
                      </a:lnTo>
                      <a:lnTo>
                        <a:pt x="34" y="123"/>
                      </a:lnTo>
                      <a:lnTo>
                        <a:pt x="42" y="119"/>
                      </a:lnTo>
                      <a:lnTo>
                        <a:pt x="40" y="1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6" name="Freeform 340"/>
                <p:cNvSpPr>
                  <a:spLocks/>
                </p:cNvSpPr>
                <p:nvPr/>
              </p:nvSpPr>
              <p:spPr bwMode="auto">
                <a:xfrm>
                  <a:off x="2620" y="1764"/>
                  <a:ext cx="29" cy="65"/>
                </a:xfrm>
                <a:custGeom>
                  <a:avLst/>
                  <a:gdLst>
                    <a:gd name="T0" fmla="*/ 11 w 59"/>
                    <a:gd name="T1" fmla="*/ 55 h 129"/>
                    <a:gd name="T2" fmla="*/ 9 w 59"/>
                    <a:gd name="T3" fmla="*/ 65 h 129"/>
                    <a:gd name="T4" fmla="*/ 20 w 59"/>
                    <a:gd name="T5" fmla="*/ 57 h 129"/>
                    <a:gd name="T6" fmla="*/ 27 w 59"/>
                    <a:gd name="T7" fmla="*/ 48 h 129"/>
                    <a:gd name="T8" fmla="*/ 29 w 59"/>
                    <a:gd name="T9" fmla="*/ 37 h 129"/>
                    <a:gd name="T10" fmla="*/ 29 w 59"/>
                    <a:gd name="T11" fmla="*/ 29 h 129"/>
                    <a:gd name="T12" fmla="*/ 26 w 59"/>
                    <a:gd name="T13" fmla="*/ 21 h 129"/>
                    <a:gd name="T14" fmla="*/ 22 w 59"/>
                    <a:gd name="T15" fmla="*/ 13 h 129"/>
                    <a:gd name="T16" fmla="*/ 16 w 59"/>
                    <a:gd name="T17" fmla="*/ 6 h 129"/>
                    <a:gd name="T18" fmla="*/ 10 w 59"/>
                    <a:gd name="T19" fmla="*/ 0 h 129"/>
                    <a:gd name="T20" fmla="*/ 3 w 59"/>
                    <a:gd name="T21" fmla="*/ 10 h 129"/>
                    <a:gd name="T22" fmla="*/ 8 w 59"/>
                    <a:gd name="T23" fmla="*/ 14 h 129"/>
                    <a:gd name="T24" fmla="*/ 12 w 59"/>
                    <a:gd name="T25" fmla="*/ 18 h 129"/>
                    <a:gd name="T26" fmla="*/ 15 w 59"/>
                    <a:gd name="T27" fmla="*/ 25 h 129"/>
                    <a:gd name="T28" fmla="*/ 18 w 59"/>
                    <a:gd name="T29" fmla="*/ 31 h 129"/>
                    <a:gd name="T30" fmla="*/ 18 w 59"/>
                    <a:gd name="T31" fmla="*/ 37 h 129"/>
                    <a:gd name="T32" fmla="*/ 16 w 59"/>
                    <a:gd name="T33" fmla="*/ 42 h 129"/>
                    <a:gd name="T34" fmla="*/ 12 w 59"/>
                    <a:gd name="T35" fmla="*/ 48 h 129"/>
                    <a:gd name="T36" fmla="*/ 4 w 59"/>
                    <a:gd name="T37" fmla="*/ 53 h 129"/>
                    <a:gd name="T38" fmla="*/ 2 w 59"/>
                    <a:gd name="T39" fmla="*/ 63 h 129"/>
                    <a:gd name="T40" fmla="*/ 4 w 59"/>
                    <a:gd name="T41" fmla="*/ 53 h 129"/>
                    <a:gd name="T42" fmla="*/ 0 w 59"/>
                    <a:gd name="T43" fmla="*/ 57 h 129"/>
                    <a:gd name="T44" fmla="*/ 1 w 59"/>
                    <a:gd name="T45" fmla="*/ 62 h 129"/>
                    <a:gd name="T46" fmla="*/ 5 w 59"/>
                    <a:gd name="T47" fmla="*/ 65 h 129"/>
                    <a:gd name="T48" fmla="*/ 9 w 59"/>
                    <a:gd name="T49" fmla="*/ 65 h 129"/>
                    <a:gd name="T50" fmla="*/ 11 w 59"/>
                    <a:gd name="T51" fmla="*/ 55 h 12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9" h="129">
                      <a:moveTo>
                        <a:pt x="23" y="110"/>
                      </a:moveTo>
                      <a:lnTo>
                        <a:pt x="19" y="129"/>
                      </a:lnTo>
                      <a:lnTo>
                        <a:pt x="40" y="114"/>
                      </a:lnTo>
                      <a:lnTo>
                        <a:pt x="55" y="95"/>
                      </a:lnTo>
                      <a:lnTo>
                        <a:pt x="59" y="74"/>
                      </a:lnTo>
                      <a:lnTo>
                        <a:pt x="59" y="57"/>
                      </a:lnTo>
                      <a:lnTo>
                        <a:pt x="53" y="42"/>
                      </a:lnTo>
                      <a:lnTo>
                        <a:pt x="44" y="25"/>
                      </a:lnTo>
                      <a:lnTo>
                        <a:pt x="32" y="12"/>
                      </a:lnTo>
                      <a:lnTo>
                        <a:pt x="21" y="0"/>
                      </a:lnTo>
                      <a:lnTo>
                        <a:pt x="6" y="19"/>
                      </a:lnTo>
                      <a:lnTo>
                        <a:pt x="17" y="27"/>
                      </a:lnTo>
                      <a:lnTo>
                        <a:pt x="25" y="36"/>
                      </a:lnTo>
                      <a:lnTo>
                        <a:pt x="30" y="49"/>
                      </a:lnTo>
                      <a:lnTo>
                        <a:pt x="36" y="61"/>
                      </a:lnTo>
                      <a:lnTo>
                        <a:pt x="36" y="74"/>
                      </a:lnTo>
                      <a:lnTo>
                        <a:pt x="32" y="84"/>
                      </a:lnTo>
                      <a:lnTo>
                        <a:pt x="25" y="95"/>
                      </a:lnTo>
                      <a:lnTo>
                        <a:pt x="8" y="106"/>
                      </a:lnTo>
                      <a:lnTo>
                        <a:pt x="4" y="125"/>
                      </a:lnTo>
                      <a:lnTo>
                        <a:pt x="8" y="106"/>
                      </a:lnTo>
                      <a:lnTo>
                        <a:pt x="0" y="114"/>
                      </a:lnTo>
                      <a:lnTo>
                        <a:pt x="2" y="123"/>
                      </a:lnTo>
                      <a:lnTo>
                        <a:pt x="10" y="129"/>
                      </a:lnTo>
                      <a:lnTo>
                        <a:pt x="19" y="129"/>
                      </a:lnTo>
                      <a:lnTo>
                        <a:pt x="23" y="1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7" name="Freeform 341"/>
                <p:cNvSpPr>
                  <a:spLocks/>
                </p:cNvSpPr>
                <p:nvPr/>
              </p:nvSpPr>
              <p:spPr bwMode="auto">
                <a:xfrm>
                  <a:off x="2604" y="1819"/>
                  <a:ext cx="38" cy="63"/>
                </a:xfrm>
                <a:custGeom>
                  <a:avLst/>
                  <a:gdLst>
                    <a:gd name="T0" fmla="*/ 10 w 76"/>
                    <a:gd name="T1" fmla="*/ 53 h 125"/>
                    <a:gd name="T2" fmla="*/ 7 w 76"/>
                    <a:gd name="T3" fmla="*/ 63 h 125"/>
                    <a:gd name="T4" fmla="*/ 18 w 76"/>
                    <a:gd name="T5" fmla="*/ 59 h 125"/>
                    <a:gd name="T6" fmla="*/ 28 w 76"/>
                    <a:gd name="T7" fmla="*/ 53 h 125"/>
                    <a:gd name="T8" fmla="*/ 34 w 76"/>
                    <a:gd name="T9" fmla="*/ 46 h 125"/>
                    <a:gd name="T10" fmla="*/ 37 w 76"/>
                    <a:gd name="T11" fmla="*/ 36 h 125"/>
                    <a:gd name="T12" fmla="*/ 38 w 76"/>
                    <a:gd name="T13" fmla="*/ 28 h 125"/>
                    <a:gd name="T14" fmla="*/ 36 w 76"/>
                    <a:gd name="T15" fmla="*/ 18 h 125"/>
                    <a:gd name="T16" fmla="*/ 32 w 76"/>
                    <a:gd name="T17" fmla="*/ 9 h 125"/>
                    <a:gd name="T18" fmla="*/ 27 w 76"/>
                    <a:gd name="T19" fmla="*/ 0 h 125"/>
                    <a:gd name="T20" fmla="*/ 17 w 76"/>
                    <a:gd name="T21" fmla="*/ 8 h 125"/>
                    <a:gd name="T22" fmla="*/ 21 w 76"/>
                    <a:gd name="T23" fmla="*/ 15 h 125"/>
                    <a:gd name="T24" fmla="*/ 25 w 76"/>
                    <a:gd name="T25" fmla="*/ 22 h 125"/>
                    <a:gd name="T26" fmla="*/ 27 w 76"/>
                    <a:gd name="T27" fmla="*/ 28 h 125"/>
                    <a:gd name="T28" fmla="*/ 26 w 76"/>
                    <a:gd name="T29" fmla="*/ 34 h 125"/>
                    <a:gd name="T30" fmla="*/ 23 w 76"/>
                    <a:gd name="T31" fmla="*/ 40 h 125"/>
                    <a:gd name="T32" fmla="*/ 20 w 76"/>
                    <a:gd name="T33" fmla="*/ 44 h 125"/>
                    <a:gd name="T34" fmla="*/ 14 w 76"/>
                    <a:gd name="T35" fmla="*/ 48 h 125"/>
                    <a:gd name="T36" fmla="*/ 5 w 76"/>
                    <a:gd name="T37" fmla="*/ 51 h 125"/>
                    <a:gd name="T38" fmla="*/ 2 w 76"/>
                    <a:gd name="T39" fmla="*/ 61 h 125"/>
                    <a:gd name="T40" fmla="*/ 5 w 76"/>
                    <a:gd name="T41" fmla="*/ 51 h 125"/>
                    <a:gd name="T42" fmla="*/ 1 w 76"/>
                    <a:gd name="T43" fmla="*/ 53 h 125"/>
                    <a:gd name="T44" fmla="*/ 0 w 76"/>
                    <a:gd name="T45" fmla="*/ 58 h 125"/>
                    <a:gd name="T46" fmla="*/ 2 w 76"/>
                    <a:gd name="T47" fmla="*/ 62 h 125"/>
                    <a:gd name="T48" fmla="*/ 7 w 76"/>
                    <a:gd name="T49" fmla="*/ 63 h 125"/>
                    <a:gd name="T50" fmla="*/ 10 w 76"/>
                    <a:gd name="T51" fmla="*/ 53 h 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6" h="125">
                      <a:moveTo>
                        <a:pt x="19" y="106"/>
                      </a:moveTo>
                      <a:lnTo>
                        <a:pt x="13" y="125"/>
                      </a:lnTo>
                      <a:lnTo>
                        <a:pt x="36" y="118"/>
                      </a:lnTo>
                      <a:lnTo>
                        <a:pt x="55" y="106"/>
                      </a:lnTo>
                      <a:lnTo>
                        <a:pt x="68" y="91"/>
                      </a:lnTo>
                      <a:lnTo>
                        <a:pt x="74" y="72"/>
                      </a:lnTo>
                      <a:lnTo>
                        <a:pt x="76" y="55"/>
                      </a:lnTo>
                      <a:lnTo>
                        <a:pt x="72" y="36"/>
                      </a:lnTo>
                      <a:lnTo>
                        <a:pt x="64" y="17"/>
                      </a:lnTo>
                      <a:lnTo>
                        <a:pt x="53" y="0"/>
                      </a:lnTo>
                      <a:lnTo>
                        <a:pt x="34" y="15"/>
                      </a:lnTo>
                      <a:lnTo>
                        <a:pt x="41" y="29"/>
                      </a:lnTo>
                      <a:lnTo>
                        <a:pt x="49" y="44"/>
                      </a:lnTo>
                      <a:lnTo>
                        <a:pt x="53" y="55"/>
                      </a:lnTo>
                      <a:lnTo>
                        <a:pt x="51" y="68"/>
                      </a:lnTo>
                      <a:lnTo>
                        <a:pt x="45" y="80"/>
                      </a:lnTo>
                      <a:lnTo>
                        <a:pt x="40" y="87"/>
                      </a:lnTo>
                      <a:lnTo>
                        <a:pt x="28" y="95"/>
                      </a:lnTo>
                      <a:lnTo>
                        <a:pt x="9" y="102"/>
                      </a:lnTo>
                      <a:lnTo>
                        <a:pt x="3" y="121"/>
                      </a:lnTo>
                      <a:lnTo>
                        <a:pt x="9" y="102"/>
                      </a:lnTo>
                      <a:lnTo>
                        <a:pt x="2" y="106"/>
                      </a:lnTo>
                      <a:lnTo>
                        <a:pt x="0" y="116"/>
                      </a:lnTo>
                      <a:lnTo>
                        <a:pt x="3" y="123"/>
                      </a:lnTo>
                      <a:lnTo>
                        <a:pt x="13" y="125"/>
                      </a:lnTo>
                      <a:lnTo>
                        <a:pt x="19" y="1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8" name="Freeform 342"/>
                <p:cNvSpPr>
                  <a:spLocks/>
                </p:cNvSpPr>
                <p:nvPr/>
              </p:nvSpPr>
              <p:spPr bwMode="auto">
                <a:xfrm>
                  <a:off x="2594" y="1872"/>
                  <a:ext cx="30" cy="54"/>
                </a:xfrm>
                <a:custGeom>
                  <a:avLst/>
                  <a:gdLst>
                    <a:gd name="T0" fmla="*/ 6 w 61"/>
                    <a:gd name="T1" fmla="*/ 54 h 108"/>
                    <a:gd name="T2" fmla="*/ 9 w 61"/>
                    <a:gd name="T3" fmla="*/ 53 h 108"/>
                    <a:gd name="T4" fmla="*/ 24 w 61"/>
                    <a:gd name="T5" fmla="*/ 42 h 108"/>
                    <a:gd name="T6" fmla="*/ 30 w 61"/>
                    <a:gd name="T7" fmla="*/ 28 h 108"/>
                    <a:gd name="T8" fmla="*/ 29 w 61"/>
                    <a:gd name="T9" fmla="*/ 13 h 108"/>
                    <a:gd name="T10" fmla="*/ 20 w 61"/>
                    <a:gd name="T11" fmla="*/ 0 h 108"/>
                    <a:gd name="T12" fmla="*/ 12 w 61"/>
                    <a:gd name="T13" fmla="*/ 8 h 108"/>
                    <a:gd name="T14" fmla="*/ 18 w 61"/>
                    <a:gd name="T15" fmla="*/ 16 h 108"/>
                    <a:gd name="T16" fmla="*/ 19 w 61"/>
                    <a:gd name="T17" fmla="*/ 26 h 108"/>
                    <a:gd name="T18" fmla="*/ 15 w 61"/>
                    <a:gd name="T19" fmla="*/ 34 h 108"/>
                    <a:gd name="T20" fmla="*/ 3 w 61"/>
                    <a:gd name="T21" fmla="*/ 42 h 108"/>
                    <a:gd name="T22" fmla="*/ 6 w 61"/>
                    <a:gd name="T23" fmla="*/ 41 h 108"/>
                    <a:gd name="T24" fmla="*/ 3 w 61"/>
                    <a:gd name="T25" fmla="*/ 42 h 108"/>
                    <a:gd name="T26" fmla="*/ 0 w 61"/>
                    <a:gd name="T27" fmla="*/ 46 h 108"/>
                    <a:gd name="T28" fmla="*/ 1 w 61"/>
                    <a:gd name="T29" fmla="*/ 51 h 108"/>
                    <a:gd name="T30" fmla="*/ 4 w 61"/>
                    <a:gd name="T31" fmla="*/ 53 h 108"/>
                    <a:gd name="T32" fmla="*/ 9 w 61"/>
                    <a:gd name="T33" fmla="*/ 53 h 108"/>
                    <a:gd name="T34" fmla="*/ 6 w 61"/>
                    <a:gd name="T35" fmla="*/ 54 h 10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61" h="108">
                      <a:moveTo>
                        <a:pt x="13" y="108"/>
                      </a:moveTo>
                      <a:lnTo>
                        <a:pt x="19" y="106"/>
                      </a:lnTo>
                      <a:lnTo>
                        <a:pt x="49" y="84"/>
                      </a:lnTo>
                      <a:lnTo>
                        <a:pt x="61" y="55"/>
                      </a:lnTo>
                      <a:lnTo>
                        <a:pt x="59" y="25"/>
                      </a:lnTo>
                      <a:lnTo>
                        <a:pt x="40" y="0"/>
                      </a:lnTo>
                      <a:lnTo>
                        <a:pt x="24" y="15"/>
                      </a:lnTo>
                      <a:lnTo>
                        <a:pt x="36" y="32"/>
                      </a:lnTo>
                      <a:lnTo>
                        <a:pt x="38" y="51"/>
                      </a:lnTo>
                      <a:lnTo>
                        <a:pt x="30" y="68"/>
                      </a:lnTo>
                      <a:lnTo>
                        <a:pt x="7" y="84"/>
                      </a:lnTo>
                      <a:lnTo>
                        <a:pt x="13" y="82"/>
                      </a:lnTo>
                      <a:lnTo>
                        <a:pt x="7" y="84"/>
                      </a:lnTo>
                      <a:lnTo>
                        <a:pt x="0" y="91"/>
                      </a:lnTo>
                      <a:lnTo>
                        <a:pt x="2" y="101"/>
                      </a:lnTo>
                      <a:lnTo>
                        <a:pt x="9" y="106"/>
                      </a:lnTo>
                      <a:lnTo>
                        <a:pt x="19" y="106"/>
                      </a:lnTo>
                      <a:lnTo>
                        <a:pt x="13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9" name="Freeform 343"/>
                <p:cNvSpPr>
                  <a:spLocks/>
                </p:cNvSpPr>
                <p:nvPr/>
              </p:nvSpPr>
              <p:spPr bwMode="auto">
                <a:xfrm>
                  <a:off x="2531" y="1913"/>
                  <a:ext cx="70" cy="13"/>
                </a:xfrm>
                <a:custGeom>
                  <a:avLst/>
                  <a:gdLst>
                    <a:gd name="T0" fmla="*/ 4 w 138"/>
                    <a:gd name="T1" fmla="*/ 12 h 26"/>
                    <a:gd name="T2" fmla="*/ 7 w 138"/>
                    <a:gd name="T3" fmla="*/ 13 h 26"/>
                    <a:gd name="T4" fmla="*/ 70 w 138"/>
                    <a:gd name="T5" fmla="*/ 13 h 26"/>
                    <a:gd name="T6" fmla="*/ 70 w 138"/>
                    <a:gd name="T7" fmla="*/ 0 h 26"/>
                    <a:gd name="T8" fmla="*/ 7 w 138"/>
                    <a:gd name="T9" fmla="*/ 0 h 26"/>
                    <a:gd name="T10" fmla="*/ 10 w 138"/>
                    <a:gd name="T11" fmla="*/ 1 h 26"/>
                    <a:gd name="T12" fmla="*/ 7 w 138"/>
                    <a:gd name="T13" fmla="*/ 0 h 26"/>
                    <a:gd name="T14" fmla="*/ 2 w 138"/>
                    <a:gd name="T15" fmla="*/ 2 h 26"/>
                    <a:gd name="T16" fmla="*/ 0 w 138"/>
                    <a:gd name="T17" fmla="*/ 7 h 26"/>
                    <a:gd name="T18" fmla="*/ 2 w 138"/>
                    <a:gd name="T19" fmla="*/ 11 h 26"/>
                    <a:gd name="T20" fmla="*/ 7 w 138"/>
                    <a:gd name="T21" fmla="*/ 13 h 26"/>
                    <a:gd name="T22" fmla="*/ 4 w 138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38" h="26">
                      <a:moveTo>
                        <a:pt x="7" y="24"/>
                      </a:moveTo>
                      <a:lnTo>
                        <a:pt x="13" y="26"/>
                      </a:lnTo>
                      <a:lnTo>
                        <a:pt x="138" y="26"/>
                      </a:lnTo>
                      <a:lnTo>
                        <a:pt x="138" y="0"/>
                      </a:lnTo>
                      <a:lnTo>
                        <a:pt x="13" y="0"/>
                      </a:lnTo>
                      <a:lnTo>
                        <a:pt x="19" y="2"/>
                      </a:lnTo>
                      <a:lnTo>
                        <a:pt x="13" y="0"/>
                      </a:lnTo>
                      <a:lnTo>
                        <a:pt x="3" y="4"/>
                      </a:lnTo>
                      <a:lnTo>
                        <a:pt x="0" y="13"/>
                      </a:lnTo>
                      <a:lnTo>
                        <a:pt x="3" y="22"/>
                      </a:lnTo>
                      <a:lnTo>
                        <a:pt x="13" y="26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0" name="Freeform 344"/>
                <p:cNvSpPr>
                  <a:spLocks/>
                </p:cNvSpPr>
                <p:nvPr/>
              </p:nvSpPr>
              <p:spPr bwMode="auto">
                <a:xfrm>
                  <a:off x="2524" y="1911"/>
                  <a:ext cx="17" cy="14"/>
                </a:xfrm>
                <a:custGeom>
                  <a:avLst/>
                  <a:gdLst>
                    <a:gd name="T0" fmla="*/ 2 w 35"/>
                    <a:gd name="T1" fmla="*/ 12 h 28"/>
                    <a:gd name="T2" fmla="*/ 0 w 35"/>
                    <a:gd name="T3" fmla="*/ 10 h 28"/>
                    <a:gd name="T4" fmla="*/ 7 w 35"/>
                    <a:gd name="T5" fmla="*/ 13 h 28"/>
                    <a:gd name="T6" fmla="*/ 8 w 35"/>
                    <a:gd name="T7" fmla="*/ 13 h 28"/>
                    <a:gd name="T8" fmla="*/ 11 w 35"/>
                    <a:gd name="T9" fmla="*/ 14 h 28"/>
                    <a:gd name="T10" fmla="*/ 11 w 35"/>
                    <a:gd name="T11" fmla="*/ 14 h 28"/>
                    <a:gd name="T12" fmla="*/ 17 w 35"/>
                    <a:gd name="T13" fmla="*/ 3 h 28"/>
                    <a:gd name="T14" fmla="*/ 13 w 35"/>
                    <a:gd name="T15" fmla="*/ 3 h 28"/>
                    <a:gd name="T16" fmla="*/ 10 w 35"/>
                    <a:gd name="T17" fmla="*/ 2 h 28"/>
                    <a:gd name="T18" fmla="*/ 8 w 35"/>
                    <a:gd name="T19" fmla="*/ 2 h 28"/>
                    <a:gd name="T20" fmla="*/ 11 w 35"/>
                    <a:gd name="T21" fmla="*/ 4 h 28"/>
                    <a:gd name="T22" fmla="*/ 9 w 35"/>
                    <a:gd name="T23" fmla="*/ 2 h 28"/>
                    <a:gd name="T24" fmla="*/ 11 w 35"/>
                    <a:gd name="T25" fmla="*/ 4 h 28"/>
                    <a:gd name="T26" fmla="*/ 8 w 35"/>
                    <a:gd name="T27" fmla="*/ 0 h 28"/>
                    <a:gd name="T28" fmla="*/ 3 w 35"/>
                    <a:gd name="T29" fmla="*/ 1 h 28"/>
                    <a:gd name="T30" fmla="*/ 0 w 35"/>
                    <a:gd name="T31" fmla="*/ 5 h 28"/>
                    <a:gd name="T32" fmla="*/ 0 w 35"/>
                    <a:gd name="T33" fmla="*/ 10 h 28"/>
                    <a:gd name="T34" fmla="*/ 2 w 35"/>
                    <a:gd name="T35" fmla="*/ 12 h 2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5" h="28">
                      <a:moveTo>
                        <a:pt x="4" y="23"/>
                      </a:moveTo>
                      <a:lnTo>
                        <a:pt x="0" y="19"/>
                      </a:lnTo>
                      <a:lnTo>
                        <a:pt x="14" y="26"/>
                      </a:lnTo>
                      <a:lnTo>
                        <a:pt x="17" y="26"/>
                      </a:lnTo>
                      <a:lnTo>
                        <a:pt x="23" y="28"/>
                      </a:lnTo>
                      <a:lnTo>
                        <a:pt x="35" y="6"/>
                      </a:lnTo>
                      <a:lnTo>
                        <a:pt x="27" y="6"/>
                      </a:lnTo>
                      <a:lnTo>
                        <a:pt x="21" y="4"/>
                      </a:lnTo>
                      <a:lnTo>
                        <a:pt x="17" y="4"/>
                      </a:lnTo>
                      <a:lnTo>
                        <a:pt x="23" y="8"/>
                      </a:lnTo>
                      <a:lnTo>
                        <a:pt x="19" y="4"/>
                      </a:lnTo>
                      <a:lnTo>
                        <a:pt x="23" y="8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0" y="9"/>
                      </a:lnTo>
                      <a:lnTo>
                        <a:pt x="0" y="19"/>
                      </a:lnTo>
                      <a:lnTo>
                        <a:pt x="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1" name="Freeform 345"/>
                <p:cNvSpPr>
                  <a:spLocks/>
                </p:cNvSpPr>
                <p:nvPr/>
              </p:nvSpPr>
              <p:spPr bwMode="auto">
                <a:xfrm>
                  <a:off x="2514" y="1869"/>
                  <a:ext cx="25" cy="53"/>
                </a:xfrm>
                <a:custGeom>
                  <a:avLst/>
                  <a:gdLst>
                    <a:gd name="T0" fmla="*/ 19 w 50"/>
                    <a:gd name="T1" fmla="*/ 13 h 106"/>
                    <a:gd name="T2" fmla="*/ 18 w 50"/>
                    <a:gd name="T3" fmla="*/ 1 h 106"/>
                    <a:gd name="T4" fmla="*/ 5 w 50"/>
                    <a:gd name="T5" fmla="*/ 9 h 106"/>
                    <a:gd name="T6" fmla="*/ 0 w 50"/>
                    <a:gd name="T7" fmla="*/ 25 h 106"/>
                    <a:gd name="T8" fmla="*/ 2 w 50"/>
                    <a:gd name="T9" fmla="*/ 40 h 106"/>
                    <a:gd name="T10" fmla="*/ 12 w 50"/>
                    <a:gd name="T11" fmla="*/ 53 h 106"/>
                    <a:gd name="T12" fmla="*/ 19 w 50"/>
                    <a:gd name="T13" fmla="*/ 44 h 106"/>
                    <a:gd name="T14" fmla="*/ 14 w 50"/>
                    <a:gd name="T15" fmla="*/ 36 h 106"/>
                    <a:gd name="T16" fmla="*/ 12 w 50"/>
                    <a:gd name="T17" fmla="*/ 25 h 106"/>
                    <a:gd name="T18" fmla="*/ 15 w 50"/>
                    <a:gd name="T19" fmla="*/ 17 h 106"/>
                    <a:gd name="T20" fmla="*/ 20 w 50"/>
                    <a:gd name="T21" fmla="*/ 12 h 106"/>
                    <a:gd name="T22" fmla="*/ 19 w 50"/>
                    <a:gd name="T23" fmla="*/ 0 h 106"/>
                    <a:gd name="T24" fmla="*/ 20 w 50"/>
                    <a:gd name="T25" fmla="*/ 12 h 106"/>
                    <a:gd name="T26" fmla="*/ 24 w 50"/>
                    <a:gd name="T27" fmla="*/ 10 h 106"/>
                    <a:gd name="T28" fmla="*/ 25 w 50"/>
                    <a:gd name="T29" fmla="*/ 6 h 106"/>
                    <a:gd name="T30" fmla="*/ 23 w 50"/>
                    <a:gd name="T31" fmla="*/ 2 h 106"/>
                    <a:gd name="T32" fmla="*/ 18 w 50"/>
                    <a:gd name="T33" fmla="*/ 1 h 106"/>
                    <a:gd name="T34" fmla="*/ 19 w 50"/>
                    <a:gd name="T35" fmla="*/ 13 h 10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106">
                      <a:moveTo>
                        <a:pt x="38" y="26"/>
                      </a:moveTo>
                      <a:lnTo>
                        <a:pt x="36" y="1"/>
                      </a:lnTo>
                      <a:lnTo>
                        <a:pt x="10" y="18"/>
                      </a:lnTo>
                      <a:lnTo>
                        <a:pt x="0" y="49"/>
                      </a:lnTo>
                      <a:lnTo>
                        <a:pt x="4" y="79"/>
                      </a:lnTo>
                      <a:lnTo>
                        <a:pt x="23" y="106"/>
                      </a:lnTo>
                      <a:lnTo>
                        <a:pt x="38" y="87"/>
                      </a:lnTo>
                      <a:lnTo>
                        <a:pt x="27" y="72"/>
                      </a:lnTo>
                      <a:lnTo>
                        <a:pt x="23" y="49"/>
                      </a:lnTo>
                      <a:lnTo>
                        <a:pt x="29" y="34"/>
                      </a:lnTo>
                      <a:lnTo>
                        <a:pt x="40" y="24"/>
                      </a:lnTo>
                      <a:lnTo>
                        <a:pt x="38" y="0"/>
                      </a:lnTo>
                      <a:lnTo>
                        <a:pt x="40" y="24"/>
                      </a:lnTo>
                      <a:lnTo>
                        <a:pt x="48" y="20"/>
                      </a:lnTo>
                      <a:lnTo>
                        <a:pt x="50" y="11"/>
                      </a:lnTo>
                      <a:lnTo>
                        <a:pt x="46" y="3"/>
                      </a:lnTo>
                      <a:lnTo>
                        <a:pt x="36" y="1"/>
                      </a:lnTo>
                      <a:lnTo>
                        <a:pt x="38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2" name="Freeform 346"/>
                <p:cNvSpPr>
                  <a:spLocks/>
                </p:cNvSpPr>
                <p:nvPr/>
              </p:nvSpPr>
              <p:spPr bwMode="auto">
                <a:xfrm>
                  <a:off x="2506" y="1869"/>
                  <a:ext cx="27" cy="14"/>
                </a:xfrm>
                <a:custGeom>
                  <a:avLst/>
                  <a:gdLst>
                    <a:gd name="T0" fmla="*/ 3 w 55"/>
                    <a:gd name="T1" fmla="*/ 12 h 26"/>
                    <a:gd name="T2" fmla="*/ 7 w 55"/>
                    <a:gd name="T3" fmla="*/ 14 h 26"/>
                    <a:gd name="T4" fmla="*/ 27 w 55"/>
                    <a:gd name="T5" fmla="*/ 14 h 26"/>
                    <a:gd name="T6" fmla="*/ 27 w 55"/>
                    <a:gd name="T7" fmla="*/ 0 h 26"/>
                    <a:gd name="T8" fmla="*/ 7 w 55"/>
                    <a:gd name="T9" fmla="*/ 0 h 26"/>
                    <a:gd name="T10" fmla="*/ 10 w 55"/>
                    <a:gd name="T11" fmla="*/ 2 h 26"/>
                    <a:gd name="T12" fmla="*/ 7 w 55"/>
                    <a:gd name="T13" fmla="*/ 0 h 26"/>
                    <a:gd name="T14" fmla="*/ 2 w 55"/>
                    <a:gd name="T15" fmla="*/ 2 h 26"/>
                    <a:gd name="T16" fmla="*/ 0 w 55"/>
                    <a:gd name="T17" fmla="*/ 7 h 26"/>
                    <a:gd name="T18" fmla="*/ 2 w 55"/>
                    <a:gd name="T19" fmla="*/ 12 h 26"/>
                    <a:gd name="T20" fmla="*/ 7 w 55"/>
                    <a:gd name="T21" fmla="*/ 14 h 26"/>
                    <a:gd name="T22" fmla="*/ 3 w 55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5" h="26">
                      <a:moveTo>
                        <a:pt x="6" y="22"/>
                      </a:moveTo>
                      <a:lnTo>
                        <a:pt x="14" y="26"/>
                      </a:lnTo>
                      <a:lnTo>
                        <a:pt x="55" y="26"/>
                      </a:lnTo>
                      <a:lnTo>
                        <a:pt x="55" y="0"/>
                      </a:lnTo>
                      <a:lnTo>
                        <a:pt x="14" y="0"/>
                      </a:lnTo>
                      <a:lnTo>
                        <a:pt x="21" y="3"/>
                      </a:lnTo>
                      <a:lnTo>
                        <a:pt x="14" y="0"/>
                      </a:lnTo>
                      <a:lnTo>
                        <a:pt x="4" y="3"/>
                      </a:lnTo>
                      <a:lnTo>
                        <a:pt x="0" y="13"/>
                      </a:lnTo>
                      <a:lnTo>
                        <a:pt x="4" y="22"/>
                      </a:lnTo>
                      <a:lnTo>
                        <a:pt x="14" y="26"/>
                      </a:lnTo>
                      <a:lnTo>
                        <a:pt x="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3" name="Freeform 347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7" cy="62"/>
                </a:xfrm>
                <a:custGeom>
                  <a:avLst/>
                  <a:gdLst>
                    <a:gd name="T0" fmla="*/ 25 w 53"/>
                    <a:gd name="T1" fmla="*/ 2 h 123"/>
                    <a:gd name="T2" fmla="*/ 20 w 53"/>
                    <a:gd name="T3" fmla="*/ 0 h 123"/>
                    <a:gd name="T4" fmla="*/ 3 w 53"/>
                    <a:gd name="T5" fmla="*/ 13 h 123"/>
                    <a:gd name="T6" fmla="*/ 0 w 53"/>
                    <a:gd name="T7" fmla="*/ 30 h 123"/>
                    <a:gd name="T8" fmla="*/ 5 w 53"/>
                    <a:gd name="T9" fmla="*/ 48 h 123"/>
                    <a:gd name="T10" fmla="*/ 17 w 53"/>
                    <a:gd name="T11" fmla="*/ 62 h 123"/>
                    <a:gd name="T12" fmla="*/ 25 w 53"/>
                    <a:gd name="T13" fmla="*/ 52 h 123"/>
                    <a:gd name="T14" fmla="*/ 16 w 53"/>
                    <a:gd name="T15" fmla="*/ 42 h 123"/>
                    <a:gd name="T16" fmla="*/ 12 w 53"/>
                    <a:gd name="T17" fmla="*/ 30 h 123"/>
                    <a:gd name="T18" fmla="*/ 13 w 53"/>
                    <a:gd name="T19" fmla="*/ 18 h 123"/>
                    <a:gd name="T20" fmla="*/ 22 w 53"/>
                    <a:gd name="T21" fmla="*/ 12 h 123"/>
                    <a:gd name="T22" fmla="*/ 17 w 53"/>
                    <a:gd name="T23" fmla="*/ 10 h 123"/>
                    <a:gd name="T24" fmla="*/ 22 w 53"/>
                    <a:gd name="T25" fmla="*/ 12 h 123"/>
                    <a:gd name="T26" fmla="*/ 26 w 53"/>
                    <a:gd name="T27" fmla="*/ 10 h 123"/>
                    <a:gd name="T28" fmla="*/ 27 w 53"/>
                    <a:gd name="T29" fmla="*/ 5 h 123"/>
                    <a:gd name="T30" fmla="*/ 25 w 53"/>
                    <a:gd name="T31" fmla="*/ 1 h 123"/>
                    <a:gd name="T32" fmla="*/ 20 w 53"/>
                    <a:gd name="T33" fmla="*/ 0 h 123"/>
                    <a:gd name="T34" fmla="*/ 25 w 53"/>
                    <a:gd name="T35" fmla="*/ 2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3" h="123">
                      <a:moveTo>
                        <a:pt x="49" y="4"/>
                      </a:moveTo>
                      <a:lnTo>
                        <a:pt x="40" y="0"/>
                      </a:lnTo>
                      <a:lnTo>
                        <a:pt x="6" y="25"/>
                      </a:lnTo>
                      <a:lnTo>
                        <a:pt x="0" y="59"/>
                      </a:lnTo>
                      <a:lnTo>
                        <a:pt x="9" y="95"/>
                      </a:lnTo>
                      <a:lnTo>
                        <a:pt x="34" y="123"/>
                      </a:lnTo>
                      <a:lnTo>
                        <a:pt x="49" y="104"/>
                      </a:lnTo>
                      <a:lnTo>
                        <a:pt x="32" y="83"/>
                      </a:lnTo>
                      <a:lnTo>
                        <a:pt x="23" y="59"/>
                      </a:lnTo>
                      <a:lnTo>
                        <a:pt x="25" y="36"/>
                      </a:lnTo>
                      <a:lnTo>
                        <a:pt x="44" y="23"/>
                      </a:lnTo>
                      <a:lnTo>
                        <a:pt x="34" y="19"/>
                      </a:lnTo>
                      <a:lnTo>
                        <a:pt x="44" y="23"/>
                      </a:lnTo>
                      <a:lnTo>
                        <a:pt x="51" y="19"/>
                      </a:lnTo>
                      <a:lnTo>
                        <a:pt x="53" y="10"/>
                      </a:lnTo>
                      <a:lnTo>
                        <a:pt x="49" y="2"/>
                      </a:lnTo>
                      <a:lnTo>
                        <a:pt x="40" y="0"/>
                      </a:lnTo>
                      <a:lnTo>
                        <a:pt x="49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4" name="Freeform 348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5" cy="12"/>
                </a:xfrm>
                <a:custGeom>
                  <a:avLst/>
                  <a:gdLst>
                    <a:gd name="T0" fmla="*/ 0 w 49"/>
                    <a:gd name="T1" fmla="*/ 7 h 25"/>
                    <a:gd name="T2" fmla="*/ 6 w 49"/>
                    <a:gd name="T3" fmla="*/ 11 h 25"/>
                    <a:gd name="T4" fmla="*/ 9 w 49"/>
                    <a:gd name="T5" fmla="*/ 11 h 25"/>
                    <a:gd name="T6" fmla="*/ 14 w 49"/>
                    <a:gd name="T7" fmla="*/ 12 h 25"/>
                    <a:gd name="T8" fmla="*/ 19 w 49"/>
                    <a:gd name="T9" fmla="*/ 12 h 25"/>
                    <a:gd name="T10" fmla="*/ 25 w 49"/>
                    <a:gd name="T11" fmla="*/ 2 h 25"/>
                    <a:gd name="T12" fmla="*/ 17 w 49"/>
                    <a:gd name="T13" fmla="*/ 9 h 25"/>
                    <a:gd name="T14" fmla="*/ 19 w 49"/>
                    <a:gd name="T15" fmla="*/ 1 h 25"/>
                    <a:gd name="T16" fmla="*/ 14 w 49"/>
                    <a:gd name="T17" fmla="*/ 1 h 25"/>
                    <a:gd name="T18" fmla="*/ 9 w 49"/>
                    <a:gd name="T19" fmla="*/ 0 h 25"/>
                    <a:gd name="T20" fmla="*/ 6 w 49"/>
                    <a:gd name="T21" fmla="*/ 0 h 25"/>
                    <a:gd name="T22" fmla="*/ 12 w 49"/>
                    <a:gd name="T23" fmla="*/ 4 h 25"/>
                    <a:gd name="T24" fmla="*/ 6 w 49"/>
                    <a:gd name="T25" fmla="*/ 0 h 25"/>
                    <a:gd name="T26" fmla="*/ 2 w 49"/>
                    <a:gd name="T27" fmla="*/ 2 h 25"/>
                    <a:gd name="T28" fmla="*/ 0 w 49"/>
                    <a:gd name="T29" fmla="*/ 5 h 25"/>
                    <a:gd name="T30" fmla="*/ 2 w 49"/>
                    <a:gd name="T31" fmla="*/ 9 h 25"/>
                    <a:gd name="T32" fmla="*/ 6 w 49"/>
                    <a:gd name="T33" fmla="*/ 11 h 25"/>
                    <a:gd name="T34" fmla="*/ 0 w 49"/>
                    <a:gd name="T35" fmla="*/ 7 h 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9" h="25">
                      <a:moveTo>
                        <a:pt x="0" y="15"/>
                      </a:moveTo>
                      <a:lnTo>
                        <a:pt x="11" y="23"/>
                      </a:lnTo>
                      <a:lnTo>
                        <a:pt x="17" y="23"/>
                      </a:lnTo>
                      <a:lnTo>
                        <a:pt x="28" y="25"/>
                      </a:lnTo>
                      <a:lnTo>
                        <a:pt x="38" y="25"/>
                      </a:lnTo>
                      <a:lnTo>
                        <a:pt x="49" y="4"/>
                      </a:lnTo>
                      <a:lnTo>
                        <a:pt x="34" y="19"/>
                      </a:lnTo>
                      <a:lnTo>
                        <a:pt x="38" y="2"/>
                      </a:lnTo>
                      <a:lnTo>
                        <a:pt x="28" y="2"/>
                      </a:lnTo>
                      <a:lnTo>
                        <a:pt x="17" y="0"/>
                      </a:lnTo>
                      <a:lnTo>
                        <a:pt x="11" y="0"/>
                      </a:lnTo>
                      <a:lnTo>
                        <a:pt x="23" y="8"/>
                      </a:lnTo>
                      <a:lnTo>
                        <a:pt x="11" y="0"/>
                      </a:lnTo>
                      <a:lnTo>
                        <a:pt x="4" y="4"/>
                      </a:lnTo>
                      <a:lnTo>
                        <a:pt x="0" y="11"/>
                      </a:lnTo>
                      <a:lnTo>
                        <a:pt x="4" y="19"/>
                      </a:lnTo>
                      <a:lnTo>
                        <a:pt x="11" y="23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5" name="Freeform 349"/>
                <p:cNvSpPr>
                  <a:spLocks/>
                </p:cNvSpPr>
                <p:nvPr/>
              </p:nvSpPr>
              <p:spPr bwMode="auto">
                <a:xfrm>
                  <a:off x="2483" y="1765"/>
                  <a:ext cx="37" cy="62"/>
                </a:xfrm>
                <a:custGeom>
                  <a:avLst/>
                  <a:gdLst>
                    <a:gd name="T0" fmla="*/ 28 w 74"/>
                    <a:gd name="T1" fmla="*/ 11 h 123"/>
                    <a:gd name="T2" fmla="*/ 30 w 74"/>
                    <a:gd name="T3" fmla="*/ 0 h 123"/>
                    <a:gd name="T4" fmla="*/ 19 w 74"/>
                    <a:gd name="T5" fmla="*/ 4 h 123"/>
                    <a:gd name="T6" fmla="*/ 12 w 74"/>
                    <a:gd name="T7" fmla="*/ 10 h 123"/>
                    <a:gd name="T8" fmla="*/ 6 w 74"/>
                    <a:gd name="T9" fmla="*/ 17 h 123"/>
                    <a:gd name="T10" fmla="*/ 2 w 74"/>
                    <a:gd name="T11" fmla="*/ 25 h 123"/>
                    <a:gd name="T12" fmla="*/ 0 w 74"/>
                    <a:gd name="T13" fmla="*/ 33 h 123"/>
                    <a:gd name="T14" fmla="*/ 2 w 74"/>
                    <a:gd name="T15" fmla="*/ 42 h 123"/>
                    <a:gd name="T16" fmla="*/ 5 w 74"/>
                    <a:gd name="T17" fmla="*/ 52 h 123"/>
                    <a:gd name="T18" fmla="*/ 9 w 74"/>
                    <a:gd name="T19" fmla="*/ 62 h 123"/>
                    <a:gd name="T20" fmla="*/ 20 w 74"/>
                    <a:gd name="T21" fmla="*/ 58 h 123"/>
                    <a:gd name="T22" fmla="*/ 16 w 74"/>
                    <a:gd name="T23" fmla="*/ 49 h 123"/>
                    <a:gd name="T24" fmla="*/ 13 w 74"/>
                    <a:gd name="T25" fmla="*/ 40 h 123"/>
                    <a:gd name="T26" fmla="*/ 13 w 74"/>
                    <a:gd name="T27" fmla="*/ 33 h 123"/>
                    <a:gd name="T28" fmla="*/ 13 w 74"/>
                    <a:gd name="T29" fmla="*/ 27 h 123"/>
                    <a:gd name="T30" fmla="*/ 15 w 74"/>
                    <a:gd name="T31" fmla="*/ 23 h 123"/>
                    <a:gd name="T32" fmla="*/ 19 w 74"/>
                    <a:gd name="T33" fmla="*/ 19 h 123"/>
                    <a:gd name="T34" fmla="*/ 25 w 74"/>
                    <a:gd name="T35" fmla="*/ 15 h 123"/>
                    <a:gd name="T36" fmla="*/ 33 w 74"/>
                    <a:gd name="T37" fmla="*/ 12 h 123"/>
                    <a:gd name="T38" fmla="*/ 35 w 74"/>
                    <a:gd name="T39" fmla="*/ 1 h 123"/>
                    <a:gd name="T40" fmla="*/ 33 w 74"/>
                    <a:gd name="T41" fmla="*/ 12 h 123"/>
                    <a:gd name="T42" fmla="*/ 37 w 74"/>
                    <a:gd name="T43" fmla="*/ 9 h 123"/>
                    <a:gd name="T44" fmla="*/ 37 w 74"/>
                    <a:gd name="T45" fmla="*/ 4 h 123"/>
                    <a:gd name="T46" fmla="*/ 34 w 74"/>
                    <a:gd name="T47" fmla="*/ 1 h 123"/>
                    <a:gd name="T48" fmla="*/ 30 w 74"/>
                    <a:gd name="T49" fmla="*/ 0 h 123"/>
                    <a:gd name="T50" fmla="*/ 28 w 74"/>
                    <a:gd name="T51" fmla="*/ 11 h 123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4" h="123">
                      <a:moveTo>
                        <a:pt x="55" y="21"/>
                      </a:moveTo>
                      <a:lnTo>
                        <a:pt x="59" y="0"/>
                      </a:lnTo>
                      <a:lnTo>
                        <a:pt x="38" y="8"/>
                      </a:lnTo>
                      <a:lnTo>
                        <a:pt x="23" y="19"/>
                      </a:lnTo>
                      <a:lnTo>
                        <a:pt x="11" y="34"/>
                      </a:lnTo>
                      <a:lnTo>
                        <a:pt x="4" y="49"/>
                      </a:lnTo>
                      <a:lnTo>
                        <a:pt x="0" y="66"/>
                      </a:lnTo>
                      <a:lnTo>
                        <a:pt x="4" y="83"/>
                      </a:lnTo>
                      <a:lnTo>
                        <a:pt x="9" y="104"/>
                      </a:lnTo>
                      <a:lnTo>
                        <a:pt x="17" y="123"/>
                      </a:lnTo>
                      <a:lnTo>
                        <a:pt x="40" y="116"/>
                      </a:lnTo>
                      <a:lnTo>
                        <a:pt x="32" y="97"/>
                      </a:lnTo>
                      <a:lnTo>
                        <a:pt x="26" y="80"/>
                      </a:lnTo>
                      <a:lnTo>
                        <a:pt x="26" y="66"/>
                      </a:lnTo>
                      <a:lnTo>
                        <a:pt x="26" y="53"/>
                      </a:lnTo>
                      <a:lnTo>
                        <a:pt x="30" y="46"/>
                      </a:lnTo>
                      <a:lnTo>
                        <a:pt x="38" y="38"/>
                      </a:lnTo>
                      <a:lnTo>
                        <a:pt x="49" y="30"/>
                      </a:lnTo>
                      <a:lnTo>
                        <a:pt x="66" y="23"/>
                      </a:lnTo>
                      <a:lnTo>
                        <a:pt x="70" y="2"/>
                      </a:lnTo>
                      <a:lnTo>
                        <a:pt x="66" y="23"/>
                      </a:lnTo>
                      <a:lnTo>
                        <a:pt x="74" y="17"/>
                      </a:lnTo>
                      <a:lnTo>
                        <a:pt x="74" y="8"/>
                      </a:lnTo>
                      <a:lnTo>
                        <a:pt x="68" y="2"/>
                      </a:lnTo>
                      <a:lnTo>
                        <a:pt x="59" y="0"/>
                      </a:lnTo>
                      <a:lnTo>
                        <a:pt x="55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6" name="Freeform 350"/>
                <p:cNvSpPr>
                  <a:spLocks/>
                </p:cNvSpPr>
                <p:nvPr/>
              </p:nvSpPr>
              <p:spPr bwMode="auto">
                <a:xfrm>
                  <a:off x="2498" y="1713"/>
                  <a:ext cx="24" cy="62"/>
                </a:xfrm>
                <a:custGeom>
                  <a:avLst/>
                  <a:gdLst>
                    <a:gd name="T0" fmla="*/ 24 w 48"/>
                    <a:gd name="T1" fmla="*/ 0 h 125"/>
                    <a:gd name="T2" fmla="*/ 24 w 48"/>
                    <a:gd name="T3" fmla="*/ 0 h 125"/>
                    <a:gd name="T4" fmla="*/ 6 w 48"/>
                    <a:gd name="T5" fmla="*/ 9 h 125"/>
                    <a:gd name="T6" fmla="*/ 0 w 48"/>
                    <a:gd name="T7" fmla="*/ 27 h 125"/>
                    <a:gd name="T8" fmla="*/ 3 w 48"/>
                    <a:gd name="T9" fmla="*/ 46 h 125"/>
                    <a:gd name="T10" fmla="*/ 13 w 48"/>
                    <a:gd name="T11" fmla="*/ 62 h 125"/>
                    <a:gd name="T12" fmla="*/ 20 w 48"/>
                    <a:gd name="T13" fmla="*/ 53 h 125"/>
                    <a:gd name="T14" fmla="*/ 15 w 48"/>
                    <a:gd name="T15" fmla="*/ 42 h 125"/>
                    <a:gd name="T16" fmla="*/ 12 w 48"/>
                    <a:gd name="T17" fmla="*/ 27 h 125"/>
                    <a:gd name="T18" fmla="*/ 16 w 48"/>
                    <a:gd name="T19" fmla="*/ 17 h 125"/>
                    <a:gd name="T20" fmla="*/ 24 w 48"/>
                    <a:gd name="T21" fmla="*/ 13 h 125"/>
                    <a:gd name="T22" fmla="*/ 24 w 48"/>
                    <a:gd name="T23" fmla="*/ 13 h 125"/>
                    <a:gd name="T24" fmla="*/ 24 w 48"/>
                    <a:gd name="T25" fmla="*/ 0 h 12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8" h="125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12" y="19"/>
                      </a:lnTo>
                      <a:lnTo>
                        <a:pt x="0" y="55"/>
                      </a:lnTo>
                      <a:lnTo>
                        <a:pt x="6" y="93"/>
                      </a:lnTo>
                      <a:lnTo>
                        <a:pt x="25" y="125"/>
                      </a:lnTo>
                      <a:lnTo>
                        <a:pt x="40" y="106"/>
                      </a:lnTo>
                      <a:lnTo>
                        <a:pt x="29" y="85"/>
                      </a:lnTo>
                      <a:lnTo>
                        <a:pt x="23" y="55"/>
                      </a:lnTo>
                      <a:lnTo>
                        <a:pt x="31" y="34"/>
                      </a:lnTo>
                      <a:lnTo>
                        <a:pt x="48" y="26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7" name="Freeform 351"/>
                <p:cNvSpPr>
                  <a:spLocks/>
                </p:cNvSpPr>
                <p:nvPr/>
              </p:nvSpPr>
              <p:spPr bwMode="auto">
                <a:xfrm>
                  <a:off x="2522" y="1711"/>
                  <a:ext cx="92" cy="15"/>
                </a:xfrm>
                <a:custGeom>
                  <a:avLst/>
                  <a:gdLst>
                    <a:gd name="T0" fmla="*/ 92 w 184"/>
                    <a:gd name="T1" fmla="*/ 1 h 30"/>
                    <a:gd name="T2" fmla="*/ 89 w 184"/>
                    <a:gd name="T3" fmla="*/ 0 h 30"/>
                    <a:gd name="T4" fmla="*/ 82 w 184"/>
                    <a:gd name="T5" fmla="*/ 0 h 30"/>
                    <a:gd name="T6" fmla="*/ 69 w 184"/>
                    <a:gd name="T7" fmla="*/ 1 h 30"/>
                    <a:gd name="T8" fmla="*/ 56 w 184"/>
                    <a:gd name="T9" fmla="*/ 1 h 30"/>
                    <a:gd name="T10" fmla="*/ 41 w 184"/>
                    <a:gd name="T11" fmla="*/ 1 h 30"/>
                    <a:gd name="T12" fmla="*/ 26 w 184"/>
                    <a:gd name="T13" fmla="*/ 2 h 30"/>
                    <a:gd name="T14" fmla="*/ 11 w 184"/>
                    <a:gd name="T15" fmla="*/ 2 h 30"/>
                    <a:gd name="T16" fmla="*/ 0 w 184"/>
                    <a:gd name="T17" fmla="*/ 2 h 30"/>
                    <a:gd name="T18" fmla="*/ 0 w 184"/>
                    <a:gd name="T19" fmla="*/ 15 h 30"/>
                    <a:gd name="T20" fmla="*/ 11 w 184"/>
                    <a:gd name="T21" fmla="*/ 15 h 30"/>
                    <a:gd name="T22" fmla="*/ 26 w 184"/>
                    <a:gd name="T23" fmla="*/ 15 h 30"/>
                    <a:gd name="T24" fmla="*/ 41 w 184"/>
                    <a:gd name="T25" fmla="*/ 14 h 30"/>
                    <a:gd name="T26" fmla="*/ 56 w 184"/>
                    <a:gd name="T27" fmla="*/ 14 h 30"/>
                    <a:gd name="T28" fmla="*/ 69 w 184"/>
                    <a:gd name="T29" fmla="*/ 14 h 30"/>
                    <a:gd name="T30" fmla="*/ 82 w 184"/>
                    <a:gd name="T31" fmla="*/ 14 h 30"/>
                    <a:gd name="T32" fmla="*/ 89 w 184"/>
                    <a:gd name="T33" fmla="*/ 14 h 30"/>
                    <a:gd name="T34" fmla="*/ 92 w 184"/>
                    <a:gd name="T35" fmla="*/ 13 h 30"/>
                    <a:gd name="T36" fmla="*/ 92 w 184"/>
                    <a:gd name="T37" fmla="*/ 1 h 3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84" h="30">
                      <a:moveTo>
                        <a:pt x="184" y="2"/>
                      </a:moveTo>
                      <a:lnTo>
                        <a:pt x="178" y="0"/>
                      </a:lnTo>
                      <a:lnTo>
                        <a:pt x="163" y="0"/>
                      </a:lnTo>
                      <a:lnTo>
                        <a:pt x="138" y="2"/>
                      </a:lnTo>
                      <a:lnTo>
                        <a:pt x="112" y="2"/>
                      </a:lnTo>
                      <a:lnTo>
                        <a:pt x="81" y="2"/>
                      </a:lnTo>
                      <a:lnTo>
                        <a:pt x="51" y="4"/>
                      </a:lnTo>
                      <a:lnTo>
                        <a:pt x="22" y="4"/>
                      </a:lnTo>
                      <a:lnTo>
                        <a:pt x="0" y="4"/>
                      </a:lnTo>
                      <a:lnTo>
                        <a:pt x="0" y="30"/>
                      </a:lnTo>
                      <a:lnTo>
                        <a:pt x="22" y="30"/>
                      </a:lnTo>
                      <a:lnTo>
                        <a:pt x="51" y="30"/>
                      </a:lnTo>
                      <a:lnTo>
                        <a:pt x="81" y="28"/>
                      </a:lnTo>
                      <a:lnTo>
                        <a:pt x="112" y="28"/>
                      </a:lnTo>
                      <a:lnTo>
                        <a:pt x="138" y="28"/>
                      </a:lnTo>
                      <a:lnTo>
                        <a:pt x="163" y="27"/>
                      </a:lnTo>
                      <a:lnTo>
                        <a:pt x="178" y="27"/>
                      </a:lnTo>
                      <a:lnTo>
                        <a:pt x="184" y="25"/>
                      </a:lnTo>
                      <a:lnTo>
                        <a:pt x="18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8" name="Freeform 352"/>
                <p:cNvSpPr>
                  <a:spLocks/>
                </p:cNvSpPr>
                <p:nvPr/>
              </p:nvSpPr>
              <p:spPr bwMode="auto">
                <a:xfrm>
                  <a:off x="2614" y="1711"/>
                  <a:ext cx="6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4 w 13"/>
                    <a:gd name="T3" fmla="*/ 11 h 27"/>
                    <a:gd name="T4" fmla="*/ 6 w 13"/>
                    <a:gd name="T5" fmla="*/ 6 h 27"/>
                    <a:gd name="T6" fmla="*/ 4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3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9" name="Freeform 353"/>
                <p:cNvSpPr>
                  <a:spLocks/>
                </p:cNvSpPr>
                <p:nvPr/>
              </p:nvSpPr>
              <p:spPr bwMode="auto">
                <a:xfrm>
                  <a:off x="2510" y="1763"/>
                  <a:ext cx="7" cy="13"/>
                </a:xfrm>
                <a:custGeom>
                  <a:avLst/>
                  <a:gdLst>
                    <a:gd name="T0" fmla="*/ 7 w 13"/>
                    <a:gd name="T1" fmla="*/ 0 h 27"/>
                    <a:gd name="T2" fmla="*/ 2 w 13"/>
                    <a:gd name="T3" fmla="*/ 2 h 27"/>
                    <a:gd name="T4" fmla="*/ 0 w 13"/>
                    <a:gd name="T5" fmla="*/ 7 h 27"/>
                    <a:gd name="T6" fmla="*/ 2 w 13"/>
                    <a:gd name="T7" fmla="*/ 11 h 27"/>
                    <a:gd name="T8" fmla="*/ 7 w 13"/>
                    <a:gd name="T9" fmla="*/ 13 h 27"/>
                    <a:gd name="T10" fmla="*/ 7 w 13"/>
                    <a:gd name="T11" fmla="*/ 0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13" y="0"/>
                      </a:moveTo>
                      <a:lnTo>
                        <a:pt x="4" y="4"/>
                      </a:lnTo>
                      <a:lnTo>
                        <a:pt x="0" y="14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0" name="Freeform 354"/>
                <p:cNvSpPr>
                  <a:spLocks/>
                </p:cNvSpPr>
                <p:nvPr/>
              </p:nvSpPr>
              <p:spPr bwMode="auto">
                <a:xfrm>
                  <a:off x="2517" y="1763"/>
                  <a:ext cx="106" cy="13"/>
                </a:xfrm>
                <a:custGeom>
                  <a:avLst/>
                  <a:gdLst>
                    <a:gd name="T0" fmla="*/ 106 w 213"/>
                    <a:gd name="T1" fmla="*/ 7 h 27"/>
                    <a:gd name="T2" fmla="*/ 106 w 213"/>
                    <a:gd name="T3" fmla="*/ 0 h 27"/>
                    <a:gd name="T4" fmla="*/ 0 w 213"/>
                    <a:gd name="T5" fmla="*/ 0 h 27"/>
                    <a:gd name="T6" fmla="*/ 0 w 213"/>
                    <a:gd name="T7" fmla="*/ 13 h 27"/>
                    <a:gd name="T8" fmla="*/ 106 w 213"/>
                    <a:gd name="T9" fmla="*/ 13 h 27"/>
                    <a:gd name="T10" fmla="*/ 106 w 213"/>
                    <a:gd name="T11" fmla="*/ 7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3" h="27">
                      <a:moveTo>
                        <a:pt x="213" y="14"/>
                      </a:moveTo>
                      <a:lnTo>
                        <a:pt x="213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213" y="27"/>
                      </a:lnTo>
                      <a:lnTo>
                        <a:pt x="213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1" name="Freeform 355"/>
                <p:cNvSpPr>
                  <a:spLocks/>
                </p:cNvSpPr>
                <p:nvPr/>
              </p:nvSpPr>
              <p:spPr bwMode="auto">
                <a:xfrm>
                  <a:off x="2623" y="1763"/>
                  <a:ext cx="7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5 w 13"/>
                    <a:gd name="T3" fmla="*/ 11 h 27"/>
                    <a:gd name="T4" fmla="*/ 7 w 13"/>
                    <a:gd name="T5" fmla="*/ 7 h 27"/>
                    <a:gd name="T6" fmla="*/ 5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4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2" name="Freeform 356"/>
                <p:cNvSpPr>
                  <a:spLocks/>
                </p:cNvSpPr>
                <p:nvPr/>
              </p:nvSpPr>
              <p:spPr bwMode="auto">
                <a:xfrm>
                  <a:off x="2509" y="1818"/>
                  <a:ext cx="7" cy="13"/>
                </a:xfrm>
                <a:custGeom>
                  <a:avLst/>
                  <a:gdLst>
                    <a:gd name="T0" fmla="*/ 7 w 13"/>
                    <a:gd name="T1" fmla="*/ 0 h 27"/>
                    <a:gd name="T2" fmla="*/ 2 w 13"/>
                    <a:gd name="T3" fmla="*/ 2 h 27"/>
                    <a:gd name="T4" fmla="*/ 0 w 13"/>
                    <a:gd name="T5" fmla="*/ 6 h 27"/>
                    <a:gd name="T6" fmla="*/ 2 w 13"/>
                    <a:gd name="T7" fmla="*/ 11 h 27"/>
                    <a:gd name="T8" fmla="*/ 7 w 13"/>
                    <a:gd name="T9" fmla="*/ 13 h 27"/>
                    <a:gd name="T10" fmla="*/ 7 w 13"/>
                    <a:gd name="T11" fmla="*/ 0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13" y="0"/>
                      </a:move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3" name="Freeform 357"/>
                <p:cNvSpPr>
                  <a:spLocks/>
                </p:cNvSpPr>
                <p:nvPr/>
              </p:nvSpPr>
              <p:spPr bwMode="auto">
                <a:xfrm>
                  <a:off x="2516" y="1818"/>
                  <a:ext cx="108" cy="13"/>
                </a:xfrm>
                <a:custGeom>
                  <a:avLst/>
                  <a:gdLst>
                    <a:gd name="T0" fmla="*/ 108 w 217"/>
                    <a:gd name="T1" fmla="*/ 6 h 27"/>
                    <a:gd name="T2" fmla="*/ 108 w 217"/>
                    <a:gd name="T3" fmla="*/ 0 h 27"/>
                    <a:gd name="T4" fmla="*/ 0 w 217"/>
                    <a:gd name="T5" fmla="*/ 0 h 27"/>
                    <a:gd name="T6" fmla="*/ 0 w 217"/>
                    <a:gd name="T7" fmla="*/ 13 h 27"/>
                    <a:gd name="T8" fmla="*/ 108 w 217"/>
                    <a:gd name="T9" fmla="*/ 13 h 27"/>
                    <a:gd name="T10" fmla="*/ 108 w 217"/>
                    <a:gd name="T11" fmla="*/ 6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7" h="27">
                      <a:moveTo>
                        <a:pt x="217" y="13"/>
                      </a:moveTo>
                      <a:lnTo>
                        <a:pt x="217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217" y="27"/>
                      </a:lnTo>
                      <a:lnTo>
                        <a:pt x="217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4" name="Freeform 358"/>
                <p:cNvSpPr>
                  <a:spLocks/>
                </p:cNvSpPr>
                <p:nvPr/>
              </p:nvSpPr>
              <p:spPr bwMode="auto">
                <a:xfrm>
                  <a:off x="2624" y="1818"/>
                  <a:ext cx="7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5 w 13"/>
                    <a:gd name="T3" fmla="*/ 11 h 27"/>
                    <a:gd name="T4" fmla="*/ 7 w 13"/>
                    <a:gd name="T5" fmla="*/ 6 h 27"/>
                    <a:gd name="T6" fmla="*/ 5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3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5" name="Freeform 359"/>
                <p:cNvSpPr>
                  <a:spLocks/>
                </p:cNvSpPr>
                <p:nvPr/>
              </p:nvSpPr>
              <p:spPr bwMode="auto">
                <a:xfrm>
                  <a:off x="2530" y="1869"/>
                  <a:ext cx="7" cy="14"/>
                </a:xfrm>
                <a:custGeom>
                  <a:avLst/>
                  <a:gdLst>
                    <a:gd name="T0" fmla="*/ 7 w 13"/>
                    <a:gd name="T1" fmla="*/ 0 h 26"/>
                    <a:gd name="T2" fmla="*/ 2 w 13"/>
                    <a:gd name="T3" fmla="*/ 2 h 26"/>
                    <a:gd name="T4" fmla="*/ 0 w 13"/>
                    <a:gd name="T5" fmla="*/ 7 h 26"/>
                    <a:gd name="T6" fmla="*/ 2 w 13"/>
                    <a:gd name="T7" fmla="*/ 12 h 26"/>
                    <a:gd name="T8" fmla="*/ 7 w 13"/>
                    <a:gd name="T9" fmla="*/ 14 h 26"/>
                    <a:gd name="T10" fmla="*/ 7 w 13"/>
                    <a:gd name="T11" fmla="*/ 0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6">
                      <a:moveTo>
                        <a:pt x="13" y="0"/>
                      </a:moveTo>
                      <a:lnTo>
                        <a:pt x="3" y="3"/>
                      </a:lnTo>
                      <a:lnTo>
                        <a:pt x="0" y="13"/>
                      </a:lnTo>
                      <a:lnTo>
                        <a:pt x="3" y="22"/>
                      </a:lnTo>
                      <a:lnTo>
                        <a:pt x="13" y="26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6" name="Freeform 360"/>
                <p:cNvSpPr>
                  <a:spLocks/>
                </p:cNvSpPr>
                <p:nvPr/>
              </p:nvSpPr>
              <p:spPr bwMode="auto">
                <a:xfrm>
                  <a:off x="2537" y="1869"/>
                  <a:ext cx="72" cy="14"/>
                </a:xfrm>
                <a:custGeom>
                  <a:avLst/>
                  <a:gdLst>
                    <a:gd name="T0" fmla="*/ 72 w 144"/>
                    <a:gd name="T1" fmla="*/ 7 h 26"/>
                    <a:gd name="T2" fmla="*/ 72 w 144"/>
                    <a:gd name="T3" fmla="*/ 0 h 26"/>
                    <a:gd name="T4" fmla="*/ 0 w 144"/>
                    <a:gd name="T5" fmla="*/ 0 h 26"/>
                    <a:gd name="T6" fmla="*/ 0 w 144"/>
                    <a:gd name="T7" fmla="*/ 14 h 26"/>
                    <a:gd name="T8" fmla="*/ 72 w 144"/>
                    <a:gd name="T9" fmla="*/ 14 h 26"/>
                    <a:gd name="T10" fmla="*/ 72 w 144"/>
                    <a:gd name="T11" fmla="*/ 7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4" h="26">
                      <a:moveTo>
                        <a:pt x="144" y="13"/>
                      </a:moveTo>
                      <a:lnTo>
                        <a:pt x="144" y="0"/>
                      </a:lnTo>
                      <a:lnTo>
                        <a:pt x="0" y="0"/>
                      </a:lnTo>
                      <a:lnTo>
                        <a:pt x="0" y="26"/>
                      </a:lnTo>
                      <a:lnTo>
                        <a:pt x="144" y="26"/>
                      </a:lnTo>
                      <a:lnTo>
                        <a:pt x="144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7" name="Freeform 361"/>
                <p:cNvSpPr>
                  <a:spLocks/>
                </p:cNvSpPr>
                <p:nvPr/>
              </p:nvSpPr>
              <p:spPr bwMode="auto">
                <a:xfrm>
                  <a:off x="2609" y="1869"/>
                  <a:ext cx="7" cy="14"/>
                </a:xfrm>
                <a:custGeom>
                  <a:avLst/>
                  <a:gdLst>
                    <a:gd name="T0" fmla="*/ 0 w 13"/>
                    <a:gd name="T1" fmla="*/ 14 h 26"/>
                    <a:gd name="T2" fmla="*/ 5 w 13"/>
                    <a:gd name="T3" fmla="*/ 12 h 26"/>
                    <a:gd name="T4" fmla="*/ 7 w 13"/>
                    <a:gd name="T5" fmla="*/ 7 h 26"/>
                    <a:gd name="T6" fmla="*/ 5 w 13"/>
                    <a:gd name="T7" fmla="*/ 2 h 26"/>
                    <a:gd name="T8" fmla="*/ 0 w 13"/>
                    <a:gd name="T9" fmla="*/ 0 h 26"/>
                    <a:gd name="T10" fmla="*/ 0 w 13"/>
                    <a:gd name="T11" fmla="*/ 14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6">
                      <a:moveTo>
                        <a:pt x="0" y="26"/>
                      </a:moveTo>
                      <a:lnTo>
                        <a:pt x="10" y="22"/>
                      </a:lnTo>
                      <a:lnTo>
                        <a:pt x="13" y="13"/>
                      </a:lnTo>
                      <a:lnTo>
                        <a:pt x="10" y="3"/>
                      </a:lnTo>
                      <a:lnTo>
                        <a:pt x="0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</p:grpSp>
          <p:sp>
            <p:nvSpPr>
              <p:cNvPr id="356" name="Pfeil nach rechts 355"/>
              <p:cNvSpPr/>
              <p:nvPr/>
            </p:nvSpPr>
            <p:spPr>
              <a:xfrm rot="9502521">
                <a:off x="2002235" y="4989224"/>
                <a:ext cx="1512000" cy="868971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362" name="Rectangle 362"/>
            <p:cNvSpPr>
              <a:spLocks noChangeArrowheads="1"/>
            </p:cNvSpPr>
            <p:nvPr/>
          </p:nvSpPr>
          <p:spPr bwMode="auto">
            <a:xfrm>
              <a:off x="1337323" y="5522694"/>
              <a:ext cx="470441" cy="338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600" dirty="0">
                  <a:solidFill>
                    <a:srgbClr val="CC0000"/>
                  </a:solidFill>
                </a:rPr>
                <a:t>1/4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979672" y="2127325"/>
            <a:ext cx="2497656" cy="1487917"/>
            <a:chOff x="979672" y="2127325"/>
            <a:chExt cx="2497656" cy="1487917"/>
          </a:xfrm>
        </p:grpSpPr>
        <p:sp>
          <p:nvSpPr>
            <p:cNvPr id="355" name="Pfeil nach rechts 354"/>
            <p:cNvSpPr/>
            <p:nvPr/>
          </p:nvSpPr>
          <p:spPr>
            <a:xfrm rot="11893282">
              <a:off x="1965328" y="2728843"/>
              <a:ext cx="1512000" cy="886399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360" name="Grafik 35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9672" y="2127325"/>
              <a:ext cx="993734" cy="1310754"/>
            </a:xfrm>
            <a:prstGeom prst="rect">
              <a:avLst/>
            </a:prstGeom>
          </p:spPr>
        </p:pic>
        <p:sp>
          <p:nvSpPr>
            <p:cNvPr id="361" name="Rectangle 362"/>
            <p:cNvSpPr>
              <a:spLocks noChangeArrowheads="1"/>
            </p:cNvSpPr>
            <p:nvPr/>
          </p:nvSpPr>
          <p:spPr bwMode="auto">
            <a:xfrm>
              <a:off x="1305069" y="2873517"/>
              <a:ext cx="4700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600" dirty="0">
                  <a:solidFill>
                    <a:srgbClr val="CC0000"/>
                  </a:solidFill>
                </a:rPr>
                <a:t>1/2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099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de-DE" dirty="0"/>
              <a:t>Liquiditäts- und Vermögensplanung</a:t>
            </a:r>
            <a:br>
              <a:rPr lang="de-CH" altLang="de-DE" dirty="0"/>
            </a:br>
            <a:endParaRPr lang="de-CH" altLang="de-DE" dirty="0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79651" y="1844675"/>
            <a:ext cx="7269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+mj-lt"/>
              </a:rPr>
              <a:t>Kombination aus Liquidität und Renditepotenzial</a:t>
            </a:r>
          </a:p>
        </p:txBody>
      </p:sp>
      <p:sp>
        <p:nvSpPr>
          <p:cNvPr id="384005" name="Text Box 5"/>
          <p:cNvSpPr txBox="1">
            <a:spLocks noChangeArrowheads="1"/>
          </p:cNvSpPr>
          <p:nvPr/>
        </p:nvSpPr>
        <p:spPr bwMode="auto">
          <a:xfrm>
            <a:off x="3060878" y="2593976"/>
            <a:ext cx="629050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000" dirty="0">
                <a:latin typeface="+mj-lt"/>
              </a:rPr>
              <a:t>Liquiditätskonto</a:t>
            </a:r>
          </a:p>
          <a:p>
            <a:pPr marL="180975" indent="-180975" eaLnBrk="1" hangingPunct="1">
              <a:buFont typeface="Arial" panose="020B0604020202020204" pitchFamily="34" charset="0"/>
              <a:buChar char="•"/>
            </a:pPr>
            <a:r>
              <a:rPr lang="de-CH" altLang="de-DE" sz="2000" b="0" dirty="0">
                <a:latin typeface="+mj-lt"/>
              </a:rPr>
              <a:t> Zur Deckung der laufenden Lebenshaltungskosten</a:t>
            </a:r>
          </a:p>
          <a:p>
            <a:pPr marL="180975" indent="-180975" eaLnBrk="1" hangingPunct="1">
              <a:buFont typeface="Arial" panose="020B0604020202020204" pitchFamily="34" charset="0"/>
              <a:buChar char="•"/>
            </a:pPr>
            <a:r>
              <a:rPr lang="de-CH" altLang="de-DE" sz="2000" b="0" dirty="0">
                <a:latin typeface="+mj-lt"/>
              </a:rPr>
              <a:t> Liquidität für die ersten Jahre</a:t>
            </a:r>
          </a:p>
        </p:txBody>
      </p:sp>
      <p:sp>
        <p:nvSpPr>
          <p:cNvPr id="384006" name="Text Box 6"/>
          <p:cNvSpPr txBox="1">
            <a:spLocks noChangeArrowheads="1"/>
          </p:cNvSpPr>
          <p:nvPr/>
        </p:nvSpPr>
        <p:spPr bwMode="auto">
          <a:xfrm>
            <a:off x="3143250" y="4141788"/>
            <a:ext cx="7127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000" dirty="0">
                <a:latin typeface="+mj-lt"/>
              </a:rPr>
              <a:t>Mittlere Laufzeiten</a:t>
            </a:r>
          </a:p>
          <a:p>
            <a:pPr eaLnBrk="1" hangingPunct="1"/>
            <a:r>
              <a:rPr lang="de-CH" altLang="de-DE" sz="2000" b="0" dirty="0">
                <a:latin typeface="+mj-lt"/>
              </a:rPr>
              <a:t>Gestaffelte Rückzahlung in den Folgejahren zwecks  </a:t>
            </a:r>
          </a:p>
          <a:p>
            <a:pPr eaLnBrk="1" hangingPunct="1"/>
            <a:r>
              <a:rPr lang="de-CH" altLang="de-DE" sz="2000" b="0" dirty="0">
                <a:latin typeface="+mj-lt"/>
              </a:rPr>
              <a:t>Speisung des Liquiditätskontos</a:t>
            </a:r>
          </a:p>
        </p:txBody>
      </p:sp>
      <p:sp>
        <p:nvSpPr>
          <p:cNvPr id="384007" name="Text Box 7"/>
          <p:cNvSpPr txBox="1">
            <a:spLocks noChangeArrowheads="1"/>
          </p:cNvSpPr>
          <p:nvPr/>
        </p:nvSpPr>
        <p:spPr bwMode="auto">
          <a:xfrm>
            <a:off x="3143250" y="5689601"/>
            <a:ext cx="7524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000" dirty="0">
                <a:latin typeface="+mj-lt"/>
              </a:rPr>
              <a:t>Langfristige Anlagen</a:t>
            </a:r>
          </a:p>
          <a:p>
            <a:pPr eaLnBrk="1" hangingPunct="1"/>
            <a:r>
              <a:rPr lang="de-CH" altLang="de-DE" sz="2000" b="0" dirty="0">
                <a:latin typeface="+mj-lt"/>
              </a:rPr>
              <a:t>Rückzahlungen/Verkäufe zur Speisung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2136229" y="2593976"/>
            <a:ext cx="773112" cy="835025"/>
            <a:chOff x="2136229" y="2593976"/>
            <a:chExt cx="773112" cy="835025"/>
          </a:xfrm>
        </p:grpSpPr>
        <p:pic>
          <p:nvPicPr>
            <p:cNvPr id="55320" name="Picture 9" descr="Bild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754" y="2593976"/>
              <a:ext cx="76358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1" name="Text Box 10"/>
            <p:cNvSpPr txBox="1">
              <a:spLocks noChangeArrowheads="1"/>
            </p:cNvSpPr>
            <p:nvPr/>
          </p:nvSpPr>
          <p:spPr bwMode="auto">
            <a:xfrm>
              <a:off x="2136229" y="2959101"/>
              <a:ext cx="758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sz="1200" dirty="0"/>
                <a:t>CHF</a:t>
              </a:r>
            </a:p>
            <a:p>
              <a:pPr algn="ctr" eaLnBrk="1" hangingPunct="1"/>
              <a:r>
                <a:rPr lang="de-CH" altLang="de-DE" sz="1200" dirty="0"/>
                <a:t>Phase 1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140992" y="4518110"/>
            <a:ext cx="763587" cy="835025"/>
            <a:chOff x="2140992" y="4518110"/>
            <a:chExt cx="763587" cy="835025"/>
          </a:xfrm>
        </p:grpSpPr>
        <p:pic>
          <p:nvPicPr>
            <p:cNvPr id="55318" name="Picture 12" descr="Bild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992" y="4518110"/>
              <a:ext cx="76358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19" name="Text Box 13"/>
            <p:cNvSpPr txBox="1">
              <a:spLocks noChangeArrowheads="1"/>
            </p:cNvSpPr>
            <p:nvPr/>
          </p:nvSpPr>
          <p:spPr bwMode="auto">
            <a:xfrm>
              <a:off x="2140992" y="4851485"/>
              <a:ext cx="758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sz="1200" dirty="0"/>
                <a:t>CHF</a:t>
              </a:r>
            </a:p>
            <a:p>
              <a:pPr algn="ctr" eaLnBrk="1" hangingPunct="1"/>
              <a:r>
                <a:rPr lang="de-CH" altLang="de-DE" sz="1200" dirty="0"/>
                <a:t>Phase 2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2140992" y="5689601"/>
            <a:ext cx="763587" cy="835025"/>
            <a:chOff x="2140992" y="5689601"/>
            <a:chExt cx="763587" cy="835025"/>
          </a:xfrm>
        </p:grpSpPr>
        <p:pic>
          <p:nvPicPr>
            <p:cNvPr id="55316" name="Picture 15" descr="Bild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992" y="5689601"/>
              <a:ext cx="76358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17" name="Text Box 16"/>
            <p:cNvSpPr txBox="1">
              <a:spLocks noChangeArrowheads="1"/>
            </p:cNvSpPr>
            <p:nvPr/>
          </p:nvSpPr>
          <p:spPr bwMode="auto">
            <a:xfrm>
              <a:off x="2140992" y="6021389"/>
              <a:ext cx="758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sz="1200" dirty="0"/>
                <a:t>CHF</a:t>
              </a:r>
            </a:p>
            <a:p>
              <a:pPr algn="ctr" eaLnBrk="1" hangingPunct="1"/>
              <a:r>
                <a:rPr lang="de-CH" altLang="de-DE" sz="1200" dirty="0"/>
                <a:t>Phase 3</a:t>
              </a:r>
            </a:p>
          </p:txBody>
        </p:sp>
      </p:grpSp>
      <p:sp>
        <p:nvSpPr>
          <p:cNvPr id="384022" name="AutoShape 22"/>
          <p:cNvSpPr>
            <a:spLocks noChangeArrowheads="1"/>
          </p:cNvSpPr>
          <p:nvPr/>
        </p:nvSpPr>
        <p:spPr bwMode="auto">
          <a:xfrm rot="16200000">
            <a:off x="2197101" y="3721101"/>
            <a:ext cx="585787" cy="144462"/>
          </a:xfrm>
          <a:prstGeom prst="rightArrow">
            <a:avLst>
              <a:gd name="adj1" fmla="val 50000"/>
              <a:gd name="adj2" fmla="val 101374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1379633" y="3030951"/>
            <a:ext cx="590772" cy="3278568"/>
            <a:chOff x="1379633" y="3030951"/>
            <a:chExt cx="590772" cy="3278568"/>
          </a:xfrm>
        </p:grpSpPr>
        <p:sp>
          <p:nvSpPr>
            <p:cNvPr id="384017" name="Line 17"/>
            <p:cNvSpPr>
              <a:spLocks noChangeShapeType="1"/>
            </p:cNvSpPr>
            <p:nvPr/>
          </p:nvSpPr>
          <p:spPr bwMode="auto">
            <a:xfrm>
              <a:off x="1415098" y="3068638"/>
              <a:ext cx="0" cy="316865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6" name="AutoShape 22"/>
            <p:cNvSpPr>
              <a:spLocks noChangeArrowheads="1"/>
            </p:cNvSpPr>
            <p:nvPr/>
          </p:nvSpPr>
          <p:spPr bwMode="auto">
            <a:xfrm>
              <a:off x="1384618" y="3030951"/>
              <a:ext cx="585787" cy="144462"/>
            </a:xfrm>
            <a:prstGeom prst="rightArrow">
              <a:avLst>
                <a:gd name="adj1" fmla="val 50000"/>
                <a:gd name="adj2" fmla="val 101374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9" name="AutoShape 22"/>
            <p:cNvSpPr>
              <a:spLocks noChangeArrowheads="1"/>
            </p:cNvSpPr>
            <p:nvPr/>
          </p:nvSpPr>
          <p:spPr bwMode="auto">
            <a:xfrm>
              <a:off x="1379633" y="4580732"/>
              <a:ext cx="585787" cy="144462"/>
            </a:xfrm>
            <a:prstGeom prst="rightArrow">
              <a:avLst>
                <a:gd name="adj1" fmla="val 50000"/>
                <a:gd name="adj2" fmla="val 101374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0" name="AutoShape 22"/>
            <p:cNvSpPr>
              <a:spLocks noChangeArrowheads="1"/>
            </p:cNvSpPr>
            <p:nvPr/>
          </p:nvSpPr>
          <p:spPr bwMode="auto">
            <a:xfrm>
              <a:off x="1379633" y="6165057"/>
              <a:ext cx="585787" cy="144462"/>
            </a:xfrm>
            <a:prstGeom prst="rightArrow">
              <a:avLst>
                <a:gd name="adj1" fmla="val 50000"/>
                <a:gd name="adj2" fmla="val 101374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  <p:extLst>
      <p:ext uri="{BB962C8B-B14F-4D97-AF65-F5344CB8AC3E}">
        <p14:creationId xmlns:p14="http://schemas.microsoft.com/office/powerpoint/2010/main" val="4980388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84005" grpId="0"/>
      <p:bldP spid="3840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Rentenbezug: Vor- und </a:t>
            </a:r>
            <a:r>
              <a:rPr lang="de-CH" dirty="0">
                <a:solidFill>
                  <a:srgbClr val="FF0000"/>
                </a:solidFill>
              </a:rPr>
              <a:t>Nachteile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/>
              <a:t>Lebenslänglich gesichertes Einkommen</a:t>
            </a:r>
          </a:p>
          <a:p>
            <a:r>
              <a:rPr lang="de-CH"/>
              <a:t>Höhere Hinterlassenenrente beim Tode des Versicherten</a:t>
            </a:r>
          </a:p>
          <a:p>
            <a:r>
              <a:rPr lang="de-CH"/>
              <a:t>Bequem: </a:t>
            </a:r>
            <a:br>
              <a:rPr lang="de-CH"/>
            </a:br>
            <a:r>
              <a:rPr lang="de-CH"/>
              <a:t>Vermögensverwaltung erübrigt sich.</a:t>
            </a:r>
          </a:p>
          <a:p>
            <a:endParaRPr lang="de-CH"/>
          </a:p>
          <a:p>
            <a:endParaRPr lang="de-CH"/>
          </a:p>
          <a:p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/>
              <a:t>Kapital kann nicht vererbt werden.</a:t>
            </a:r>
          </a:p>
          <a:p>
            <a:r>
              <a:rPr lang="de-CH"/>
              <a:t>Die Rente wird als Einkommen versteuert.</a:t>
            </a:r>
          </a:p>
          <a:p>
            <a:r>
              <a:rPr lang="de-CH"/>
              <a:t>Geldströme können nicht variiert werden.</a:t>
            </a:r>
          </a:p>
          <a:p>
            <a:r>
              <a:rPr lang="de-CH"/>
              <a:t>Inflationsbedingter Wertverlust der Rente</a:t>
            </a:r>
          </a:p>
          <a:p>
            <a:endParaRPr lang="de-CH"/>
          </a:p>
          <a:p>
            <a:endParaRPr lang="de-CH"/>
          </a:p>
          <a:p>
            <a:endParaRPr lang="de-CH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665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Pensionierung Rente oder Kapital</a:t>
            </a: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13" y="1270000"/>
            <a:ext cx="784860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31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Pensionsplanung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Planungsbericht</a:t>
            </a:r>
          </a:p>
          <a:p>
            <a:pPr lvl="1"/>
            <a:r>
              <a:rPr lang="de-CH" dirty="0"/>
              <a:t>Erwerbsphase</a:t>
            </a:r>
          </a:p>
          <a:p>
            <a:pPr lvl="1"/>
            <a:r>
              <a:rPr lang="de-CH" dirty="0"/>
              <a:t>Pensionierungsphase</a:t>
            </a:r>
          </a:p>
          <a:p>
            <a:pPr lvl="1"/>
            <a:r>
              <a:rPr lang="de-CH" dirty="0"/>
              <a:t>Besondere Lebensumstände</a:t>
            </a:r>
          </a:p>
          <a:p>
            <a:pPr lvl="1"/>
            <a:r>
              <a:rPr lang="de-CH" dirty="0"/>
              <a:t>Pensionsphase</a:t>
            </a:r>
          </a:p>
          <a:p>
            <a:pPr lvl="1"/>
            <a:endParaRPr lang="de-CH" dirty="0"/>
          </a:p>
          <a:p>
            <a:pPr lvl="1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0163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>
                <a:solidFill>
                  <a:srgbClr val="FF0000"/>
                </a:solidFill>
              </a:rPr>
              <a:t>Verkleinertes Bild der gewünschten SmartArt-Grafik als Hilfe zur Aufgabe auf Folie 7</a:t>
            </a:r>
            <a:br>
              <a:rPr lang="de-CH" dirty="0"/>
            </a:b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8" y="2163889"/>
            <a:ext cx="5838767" cy="264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95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3039" y="461963"/>
            <a:ext cx="8596668" cy="1320800"/>
          </a:xfrm>
        </p:spPr>
        <p:txBody>
          <a:bodyPr/>
          <a:lstStyle/>
          <a:p>
            <a:r>
              <a:rPr lang="de-CH" dirty="0"/>
              <a:t>Anlageprozess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863249" y="1930400"/>
            <a:ext cx="8224837" cy="4103688"/>
            <a:chOff x="1903414" y="2349500"/>
            <a:chExt cx="8224837" cy="4103688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2767014" y="2708276"/>
              <a:ext cx="6465887" cy="3089275"/>
            </a:xfrm>
            <a:prstGeom prst="flowChartExtra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126039" y="2349500"/>
              <a:ext cx="1800225" cy="539750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dirty="0">
                  <a:solidFill>
                    <a:schemeClr val="bg1"/>
                  </a:solidFill>
                  <a:latin typeface="+mj-lt"/>
                </a:rPr>
                <a:t>Rendite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903414" y="5484813"/>
              <a:ext cx="1800225" cy="539750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dirty="0">
                  <a:solidFill>
                    <a:schemeClr val="bg1"/>
                  </a:solidFill>
                  <a:latin typeface="+mj-lt"/>
                </a:rPr>
                <a:t>Liquidität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8328026" y="5494338"/>
              <a:ext cx="1800225" cy="539750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>
                  <a:solidFill>
                    <a:schemeClr val="bg1"/>
                  </a:solidFill>
                  <a:latin typeface="+mj-lt"/>
                </a:rPr>
                <a:t>Sicherheit</a:t>
              </a: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5894388" y="4414838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18853599">
              <a:off x="2675732" y="3609182"/>
              <a:ext cx="1728787" cy="215900"/>
            </a:xfrm>
            <a:prstGeom prst="rightArrow">
              <a:avLst>
                <a:gd name="adj1" fmla="val 50000"/>
                <a:gd name="adj2" fmla="val 200184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8126587">
              <a:off x="2855914" y="3933825"/>
              <a:ext cx="1728787" cy="215900"/>
            </a:xfrm>
            <a:prstGeom prst="rightArrow">
              <a:avLst>
                <a:gd name="adj1" fmla="val 50000"/>
                <a:gd name="adj2" fmla="val 200184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grpSp>
          <p:nvGrpSpPr>
            <p:cNvPr id="13" name="Group 11"/>
            <p:cNvGrpSpPr>
              <a:grpSpLocks/>
            </p:cNvGrpSpPr>
            <p:nvPr/>
          </p:nvGrpSpPr>
          <p:grpSpPr bwMode="auto">
            <a:xfrm rot="5400000">
              <a:off x="7319964" y="3068639"/>
              <a:ext cx="1728787" cy="1728787"/>
              <a:chOff x="975" y="1933"/>
              <a:chExt cx="1089" cy="1089"/>
            </a:xfrm>
          </p:grpSpPr>
          <p:sp>
            <p:nvSpPr>
              <p:cNvPr id="15" name="AutoShape 12"/>
              <p:cNvSpPr>
                <a:spLocks noChangeArrowheads="1"/>
              </p:cNvSpPr>
              <p:nvPr/>
            </p:nvSpPr>
            <p:spPr bwMode="auto">
              <a:xfrm rot="-2746401">
                <a:off x="861" y="2410"/>
                <a:ext cx="1089" cy="136"/>
              </a:xfrm>
              <a:prstGeom prst="rightArrow">
                <a:avLst>
                  <a:gd name="adj1" fmla="val 50000"/>
                  <a:gd name="adj2" fmla="val 200184"/>
                </a:avLst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6" name="AutoShape 13"/>
              <p:cNvSpPr>
                <a:spLocks noChangeArrowheads="1"/>
              </p:cNvSpPr>
              <p:nvPr/>
            </p:nvSpPr>
            <p:spPr bwMode="auto">
              <a:xfrm rot="8126587">
                <a:off x="975" y="2614"/>
                <a:ext cx="1089" cy="136"/>
              </a:xfrm>
              <a:prstGeom prst="rightArrow">
                <a:avLst>
                  <a:gd name="adj1" fmla="val 50000"/>
                  <a:gd name="adj2" fmla="val 200184"/>
                </a:avLst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4511676" y="6237288"/>
              <a:ext cx="2879725" cy="215900"/>
            </a:xfrm>
            <a:prstGeom prst="leftRightArrow">
              <a:avLst>
                <a:gd name="adj1" fmla="val 50000"/>
                <a:gd name="adj2" fmla="val 266765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  <p:extLst>
      <p:ext uri="{BB962C8B-B14F-4D97-AF65-F5344CB8AC3E}">
        <p14:creationId xmlns:p14="http://schemas.microsoft.com/office/powerpoint/2010/main" val="8754390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131</Words>
  <Application>Microsoft Office PowerPoint</Application>
  <PresentationFormat>Breitbild</PresentationFormat>
  <Paragraphs>49</Paragraphs>
  <Slides>10</Slides>
  <Notes>1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9" baseType="lpstr">
      <vt:lpstr>Arial</vt:lpstr>
      <vt:lpstr>Arial Narrow</vt:lpstr>
      <vt:lpstr>Calibri</vt:lpstr>
      <vt:lpstr>Symbol</vt:lpstr>
      <vt:lpstr>Trebuchet MS</vt:lpstr>
      <vt:lpstr>Wingdings 3</vt:lpstr>
      <vt:lpstr>Facette</vt:lpstr>
      <vt:lpstr>Clip</vt:lpstr>
      <vt:lpstr>INFOVERANSTALTUNG</vt:lpstr>
      <vt:lpstr>Pensionierung rechtzeitig planen </vt:lpstr>
      <vt:lpstr>Pensionierung – Rente oder Kapitalbezug</vt:lpstr>
      <vt:lpstr>Liquiditäts- und Vermögensplanung </vt:lpstr>
      <vt:lpstr>Rentenbezug: Vor- und Nachteile</vt:lpstr>
      <vt:lpstr>Pensionierung Rente oder Kapital</vt:lpstr>
      <vt:lpstr>Pensionsplanung</vt:lpstr>
      <vt:lpstr>Verkleinertes Bild der gewünschten SmartArt-Grafik als Hilfe zur Aufgabe auf Folie 7 </vt:lpstr>
      <vt:lpstr>Anlageprozess</vt:lpstr>
      <vt:lpstr>PowerPoint-Präsentation</vt:lpstr>
      <vt:lpstr>Kurz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2016-07-20T13:00:02Z</dcterms:created>
  <dcterms:modified xsi:type="dcterms:W3CDTF">2017-01-15T08:28:45Z</dcterms:modified>
</cp:coreProperties>
</file>