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handoutMasterIdLst>
    <p:handoutMasterId r:id="rId16"/>
  </p:handoutMasterIdLst>
  <p:sldIdLst>
    <p:sldId id="287" r:id="rId2"/>
    <p:sldId id="283" r:id="rId3"/>
    <p:sldId id="279" r:id="rId4"/>
    <p:sldId id="278" r:id="rId5"/>
    <p:sldId id="284" r:id="rId6"/>
    <p:sldId id="286" r:id="rId7"/>
    <p:sldId id="281" r:id="rId8"/>
    <p:sldId id="267" r:id="rId9"/>
    <p:sldId id="295" r:id="rId10"/>
    <p:sldId id="294" r:id="rId11"/>
    <p:sldId id="282" r:id="rId12"/>
    <p:sldId id="277" r:id="rId13"/>
    <p:sldId id="289" r:id="rId14"/>
  </p:sldIdLst>
  <p:sldSz cx="9144000" cy="6858000" type="screen4x3"/>
  <p:notesSz cx="6797675" cy="9926638"/>
  <p:custShowLst>
    <p:custShow name="Kurzfassung" id="0">
      <p:sldLst>
        <p:sld r:id="rId2"/>
        <p:sld r:id="rId3"/>
        <p:sld r:id="rId4"/>
        <p:sld r:id="rId5"/>
        <p:sld r:id="rId6"/>
        <p:sld r:id="rId7"/>
        <p:sld r:id="rId9"/>
        <p:sld r:id="rId12"/>
        <p:sld r:id="rId13"/>
      </p:sldLst>
    </p:custShow>
  </p:custShowLst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800080"/>
    <a:srgbClr val="339966"/>
    <a:srgbClr val="CC3300"/>
    <a:srgbClr val="003399"/>
    <a:srgbClr val="EB009B"/>
    <a:srgbClr val="EB0099"/>
    <a:srgbClr val="EB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6" autoAdjust="0"/>
    <p:restoredTop sz="94444" autoAdjust="0"/>
  </p:normalViewPr>
  <p:slideViewPr>
    <p:cSldViewPr>
      <p:cViewPr>
        <p:scale>
          <a:sx n="98" d="100"/>
          <a:sy n="98" d="100"/>
        </p:scale>
        <p:origin x="-192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77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4C5A14-7F49-46EF-BEB0-8507A152FBDD}" type="doc">
      <dgm:prSet loTypeId="urn:microsoft.com/office/officeart/2005/8/layout/chart3" loCatId="cycle" qsTypeId="urn:microsoft.com/office/officeart/2005/8/quickstyle/simple1" qsCatId="simple" csTypeId="urn:microsoft.com/office/officeart/2005/8/colors/accent1_4" csCatId="accent1" phldr="1"/>
      <dgm:spPr/>
    </dgm:pt>
    <dgm:pt modelId="{C0BEDE27-D876-45FD-8BD5-445B2DE545FA}">
      <dgm:prSet phldrT="[Text]"/>
      <dgm:spPr/>
      <dgm:t>
        <a:bodyPr/>
        <a:lstStyle/>
        <a:p>
          <a:r>
            <a:rPr lang="de-CH" dirty="0" smtClean="0"/>
            <a:t>Marketing-</a:t>
          </a:r>
          <a:r>
            <a:rPr lang="de-CH" smtClean="0"/>
            <a:t/>
          </a:r>
          <a:br>
            <a:rPr lang="de-CH" smtClean="0"/>
          </a:br>
          <a:r>
            <a:rPr lang="de-CH" smtClean="0"/>
            <a:t>akademie</a:t>
          </a:r>
          <a:endParaRPr lang="de-CH" dirty="0"/>
        </a:p>
      </dgm:t>
    </dgm:pt>
    <dgm:pt modelId="{7B6ADDC8-6203-4973-A4CE-EC92463DBA9A}" type="parTrans" cxnId="{F61DD733-E3B3-427C-97BC-7CAD6AFD9C11}">
      <dgm:prSet/>
      <dgm:spPr/>
      <dgm:t>
        <a:bodyPr/>
        <a:lstStyle/>
        <a:p>
          <a:endParaRPr lang="de-CH"/>
        </a:p>
      </dgm:t>
    </dgm:pt>
    <dgm:pt modelId="{9009D410-6EF7-49BA-818C-9FDD8A70E493}" type="sibTrans" cxnId="{F61DD733-E3B3-427C-97BC-7CAD6AFD9C11}">
      <dgm:prSet/>
      <dgm:spPr/>
      <dgm:t>
        <a:bodyPr/>
        <a:lstStyle/>
        <a:p>
          <a:endParaRPr lang="de-CH"/>
        </a:p>
      </dgm:t>
    </dgm:pt>
    <dgm:pt modelId="{93A7BDAB-5BDE-4955-8B56-F0AFE550ADB8}">
      <dgm:prSet phldrT="[Text]"/>
      <dgm:spPr/>
      <dgm:t>
        <a:bodyPr/>
        <a:lstStyle/>
        <a:p>
          <a:r>
            <a:rPr lang="de-CH" dirty="0" smtClean="0"/>
            <a:t>Personal-</a:t>
          </a:r>
          <a:br>
            <a:rPr lang="de-CH" dirty="0" smtClean="0"/>
          </a:br>
          <a:r>
            <a:rPr lang="de-CH" dirty="0" smtClean="0"/>
            <a:t>akademie</a:t>
          </a:r>
          <a:endParaRPr lang="de-CH" dirty="0"/>
        </a:p>
      </dgm:t>
    </dgm:pt>
    <dgm:pt modelId="{153C885C-C080-4878-9F45-6756DB6E8232}" type="parTrans" cxnId="{C872585F-1694-4947-88BC-D13A14436023}">
      <dgm:prSet/>
      <dgm:spPr/>
      <dgm:t>
        <a:bodyPr/>
        <a:lstStyle/>
        <a:p>
          <a:endParaRPr lang="de-CH"/>
        </a:p>
      </dgm:t>
    </dgm:pt>
    <dgm:pt modelId="{D7A05BDC-06D8-469D-BDD4-DE3EA4A21880}" type="sibTrans" cxnId="{C872585F-1694-4947-88BC-D13A14436023}">
      <dgm:prSet/>
      <dgm:spPr/>
      <dgm:t>
        <a:bodyPr/>
        <a:lstStyle/>
        <a:p>
          <a:endParaRPr lang="de-CH"/>
        </a:p>
      </dgm:t>
    </dgm:pt>
    <dgm:pt modelId="{95C3B8B6-7838-4AD2-A46F-31D582AD412F}">
      <dgm:prSet phldrT="[Text]"/>
      <dgm:spPr/>
      <dgm:t>
        <a:bodyPr/>
        <a:lstStyle/>
        <a:p>
          <a:r>
            <a:rPr lang="de-CH" dirty="0" smtClean="0"/>
            <a:t>Informatik-</a:t>
          </a:r>
          <a:br>
            <a:rPr lang="de-CH" dirty="0" smtClean="0"/>
          </a:br>
          <a:r>
            <a:rPr lang="de-CH" dirty="0" smtClean="0"/>
            <a:t>akademie</a:t>
          </a:r>
          <a:endParaRPr lang="de-CH" dirty="0"/>
        </a:p>
      </dgm:t>
    </dgm:pt>
    <dgm:pt modelId="{50006015-7D68-4EB2-8A10-B07E20279AD4}" type="parTrans" cxnId="{B438E468-0206-4D74-AD85-73EA66287FA8}">
      <dgm:prSet/>
      <dgm:spPr/>
      <dgm:t>
        <a:bodyPr/>
        <a:lstStyle/>
        <a:p>
          <a:endParaRPr lang="de-CH"/>
        </a:p>
      </dgm:t>
    </dgm:pt>
    <dgm:pt modelId="{9BC245DE-BF0F-4889-AEF5-2DB9D1C0B0E0}" type="sibTrans" cxnId="{B438E468-0206-4D74-AD85-73EA66287FA8}">
      <dgm:prSet/>
      <dgm:spPr/>
      <dgm:t>
        <a:bodyPr/>
        <a:lstStyle/>
        <a:p>
          <a:endParaRPr lang="de-CH"/>
        </a:p>
      </dgm:t>
    </dgm:pt>
    <dgm:pt modelId="{78AF401B-9000-4895-AFDF-04D8C051CCBB}">
      <dgm:prSet phldrT="[Text]"/>
      <dgm:spPr/>
      <dgm:t>
        <a:bodyPr/>
        <a:lstStyle/>
        <a:p>
          <a:r>
            <a:rPr lang="de-CH" dirty="0" smtClean="0"/>
            <a:t>Führungs-</a:t>
          </a:r>
          <a:r>
            <a:rPr lang="de-CH" smtClean="0"/>
            <a:t/>
          </a:r>
          <a:br>
            <a:rPr lang="de-CH" smtClean="0"/>
          </a:br>
          <a:r>
            <a:rPr lang="de-CH" smtClean="0"/>
            <a:t>akademie</a:t>
          </a:r>
          <a:endParaRPr lang="de-CH" dirty="0"/>
        </a:p>
      </dgm:t>
    </dgm:pt>
    <dgm:pt modelId="{02667094-D214-4FEA-950A-D72613B036F5}" type="parTrans" cxnId="{52E75DD4-D3D6-4441-BCC1-0147A4893A9B}">
      <dgm:prSet/>
      <dgm:spPr/>
      <dgm:t>
        <a:bodyPr/>
        <a:lstStyle/>
        <a:p>
          <a:endParaRPr lang="de-CH"/>
        </a:p>
      </dgm:t>
    </dgm:pt>
    <dgm:pt modelId="{A37D6D8E-75F8-49B3-A3FF-98D67B89EEE1}" type="sibTrans" cxnId="{52E75DD4-D3D6-4441-BCC1-0147A4893A9B}">
      <dgm:prSet/>
      <dgm:spPr/>
      <dgm:t>
        <a:bodyPr/>
        <a:lstStyle/>
        <a:p>
          <a:endParaRPr lang="de-CH"/>
        </a:p>
      </dgm:t>
    </dgm:pt>
    <dgm:pt modelId="{9A1063A0-A5CC-4843-8190-CEA8C9C17A97}">
      <dgm:prSet phldrT="[Text]"/>
      <dgm:spPr/>
      <dgm:t>
        <a:bodyPr/>
        <a:lstStyle/>
        <a:p>
          <a:r>
            <a:rPr lang="de-CH" dirty="0" smtClean="0"/>
            <a:t>Höhere</a:t>
          </a:r>
          <a:br>
            <a:rPr lang="de-CH" dirty="0" smtClean="0"/>
          </a:br>
          <a:r>
            <a:rPr lang="de-CH" dirty="0" smtClean="0"/>
            <a:t>Fachschule </a:t>
          </a:r>
          <a:br>
            <a:rPr lang="de-CH" dirty="0" smtClean="0"/>
          </a:br>
          <a:r>
            <a:rPr lang="de-CH" dirty="0" smtClean="0"/>
            <a:t>Wirtschaft</a:t>
          </a:r>
          <a:endParaRPr lang="de-CH" dirty="0"/>
        </a:p>
      </dgm:t>
    </dgm:pt>
    <dgm:pt modelId="{5154AFE3-CBAC-4525-AEAC-CC684D2737D6}" type="parTrans" cxnId="{D9B95ED9-78FF-4BAB-802E-E9941F10420B}">
      <dgm:prSet/>
      <dgm:spPr/>
      <dgm:t>
        <a:bodyPr/>
        <a:lstStyle/>
        <a:p>
          <a:endParaRPr lang="de-CH"/>
        </a:p>
      </dgm:t>
    </dgm:pt>
    <dgm:pt modelId="{9D9512C3-A0C3-482F-A188-957BB1D6DC1E}" type="sibTrans" cxnId="{D9B95ED9-78FF-4BAB-802E-E9941F10420B}">
      <dgm:prSet/>
      <dgm:spPr/>
      <dgm:t>
        <a:bodyPr/>
        <a:lstStyle/>
        <a:p>
          <a:endParaRPr lang="de-CH"/>
        </a:p>
      </dgm:t>
    </dgm:pt>
    <dgm:pt modelId="{47671A29-93FA-4356-9E54-420193AA466A}">
      <dgm:prSet phldrT="[Text]"/>
      <dgm:spPr/>
      <dgm:t>
        <a:bodyPr/>
        <a:lstStyle/>
        <a:p>
          <a:r>
            <a:rPr lang="de-CH" dirty="0" smtClean="0"/>
            <a:t>Sprach-</a:t>
          </a:r>
          <a:br>
            <a:rPr lang="de-CH" dirty="0" smtClean="0"/>
          </a:br>
          <a:r>
            <a:rPr lang="de-CH" dirty="0" smtClean="0"/>
            <a:t>akademie</a:t>
          </a:r>
          <a:endParaRPr lang="de-CH" dirty="0"/>
        </a:p>
      </dgm:t>
    </dgm:pt>
    <dgm:pt modelId="{9DAAF087-D776-4778-A721-AE8FC2B76694}" type="parTrans" cxnId="{3D50D69B-3A44-42BC-9870-9BCF24F0144D}">
      <dgm:prSet/>
      <dgm:spPr/>
      <dgm:t>
        <a:bodyPr/>
        <a:lstStyle/>
        <a:p>
          <a:endParaRPr lang="de-CH"/>
        </a:p>
      </dgm:t>
    </dgm:pt>
    <dgm:pt modelId="{3798252B-B811-44B9-B3CA-3FA1382D9C82}" type="sibTrans" cxnId="{3D50D69B-3A44-42BC-9870-9BCF24F0144D}">
      <dgm:prSet/>
      <dgm:spPr/>
      <dgm:t>
        <a:bodyPr/>
        <a:lstStyle/>
        <a:p>
          <a:endParaRPr lang="de-CH"/>
        </a:p>
      </dgm:t>
    </dgm:pt>
    <dgm:pt modelId="{7D83CC10-6633-47F6-9D17-3C889B6DF20A}">
      <dgm:prSet phldrT="[Text]"/>
      <dgm:spPr/>
      <dgm:t>
        <a:bodyPr/>
        <a:lstStyle/>
        <a:p>
          <a:r>
            <a:rPr lang="de-CH" dirty="0" smtClean="0"/>
            <a:t>Finanz-</a:t>
          </a:r>
          <a:r>
            <a:rPr lang="de-CH" smtClean="0"/>
            <a:t/>
          </a:r>
          <a:br>
            <a:rPr lang="de-CH" smtClean="0"/>
          </a:br>
          <a:r>
            <a:rPr lang="de-CH" smtClean="0"/>
            <a:t>akademie</a:t>
          </a:r>
          <a:endParaRPr lang="de-CH" dirty="0"/>
        </a:p>
      </dgm:t>
    </dgm:pt>
    <dgm:pt modelId="{36D05C8F-98AD-43D3-A7A5-3542D3D7C1B5}" type="parTrans" cxnId="{01DC43C5-4897-4A60-997C-30AC0BAFD0B4}">
      <dgm:prSet/>
      <dgm:spPr/>
      <dgm:t>
        <a:bodyPr/>
        <a:lstStyle/>
        <a:p>
          <a:endParaRPr lang="de-CH"/>
        </a:p>
      </dgm:t>
    </dgm:pt>
    <dgm:pt modelId="{48AC2B82-1E37-4572-935C-83CE037B7C5C}" type="sibTrans" cxnId="{01DC43C5-4897-4A60-997C-30AC0BAFD0B4}">
      <dgm:prSet/>
      <dgm:spPr/>
      <dgm:t>
        <a:bodyPr/>
        <a:lstStyle/>
        <a:p>
          <a:endParaRPr lang="de-CH"/>
        </a:p>
      </dgm:t>
    </dgm:pt>
    <dgm:pt modelId="{705202D4-529D-4D10-80FD-11DBC96815C8}" type="pres">
      <dgm:prSet presAssocID="{C24C5A14-7F49-46EF-BEB0-8507A152FBDD}" presName="compositeShape" presStyleCnt="0">
        <dgm:presLayoutVars>
          <dgm:chMax val="7"/>
          <dgm:dir/>
          <dgm:resizeHandles val="exact"/>
        </dgm:presLayoutVars>
      </dgm:prSet>
      <dgm:spPr/>
    </dgm:pt>
    <dgm:pt modelId="{24581D36-283D-4E4C-A832-2328CE5610A3}" type="pres">
      <dgm:prSet presAssocID="{C24C5A14-7F49-46EF-BEB0-8507A152FBDD}" presName="wedge1" presStyleLbl="node1" presStyleIdx="0" presStyleCnt="7" custLinFactNeighborX="-2294" custLinFactNeighborY="5178"/>
      <dgm:spPr/>
      <dgm:t>
        <a:bodyPr/>
        <a:lstStyle/>
        <a:p>
          <a:endParaRPr lang="de-CH"/>
        </a:p>
      </dgm:t>
    </dgm:pt>
    <dgm:pt modelId="{8972E17B-8E53-4075-833E-20EA6163E2AB}" type="pres">
      <dgm:prSet presAssocID="{C24C5A14-7F49-46EF-BEB0-8507A152FBDD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9FF2759-6E21-484A-8499-156968D6AD96}" type="pres">
      <dgm:prSet presAssocID="{C24C5A14-7F49-46EF-BEB0-8507A152FBDD}" presName="wedge2" presStyleLbl="node1" presStyleIdx="1" presStyleCnt="7" custLinFactNeighborX="56" custLinFactNeighborY="-147"/>
      <dgm:spPr/>
      <dgm:t>
        <a:bodyPr/>
        <a:lstStyle/>
        <a:p>
          <a:endParaRPr lang="de-CH"/>
        </a:p>
      </dgm:t>
    </dgm:pt>
    <dgm:pt modelId="{AFFF7841-AB27-4A16-8D3F-7363ACEEEC28}" type="pres">
      <dgm:prSet presAssocID="{C24C5A14-7F49-46EF-BEB0-8507A152FBDD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B2CD470-08CC-4E1C-914B-8753B3CFEF33}" type="pres">
      <dgm:prSet presAssocID="{C24C5A14-7F49-46EF-BEB0-8507A152FBDD}" presName="wedge3" presStyleLbl="node1" presStyleIdx="2" presStyleCnt="7"/>
      <dgm:spPr/>
      <dgm:t>
        <a:bodyPr/>
        <a:lstStyle/>
        <a:p>
          <a:endParaRPr lang="de-CH"/>
        </a:p>
      </dgm:t>
    </dgm:pt>
    <dgm:pt modelId="{9776D5FB-BFED-497B-9362-4C205F0BD384}" type="pres">
      <dgm:prSet presAssocID="{C24C5A14-7F49-46EF-BEB0-8507A152FBDD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9CB048A3-236A-4B50-8766-D4B3AB998A4E}" type="pres">
      <dgm:prSet presAssocID="{C24C5A14-7F49-46EF-BEB0-8507A152FBDD}" presName="wedge4" presStyleLbl="node1" presStyleIdx="3" presStyleCnt="7"/>
      <dgm:spPr/>
      <dgm:t>
        <a:bodyPr/>
        <a:lstStyle/>
        <a:p>
          <a:endParaRPr lang="de-CH"/>
        </a:p>
      </dgm:t>
    </dgm:pt>
    <dgm:pt modelId="{6A1F618B-60D1-493E-8BD8-3E5C5C76039F}" type="pres">
      <dgm:prSet presAssocID="{C24C5A14-7F49-46EF-BEB0-8507A152FBDD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D5E70D5-90AC-4E03-A192-12CEA9A99100}" type="pres">
      <dgm:prSet presAssocID="{C24C5A14-7F49-46EF-BEB0-8507A152FBDD}" presName="wedge5" presStyleLbl="node1" presStyleIdx="4" presStyleCnt="7"/>
      <dgm:spPr/>
      <dgm:t>
        <a:bodyPr/>
        <a:lstStyle/>
        <a:p>
          <a:endParaRPr lang="de-CH"/>
        </a:p>
      </dgm:t>
    </dgm:pt>
    <dgm:pt modelId="{A26E843C-632A-4466-8362-67B36897E554}" type="pres">
      <dgm:prSet presAssocID="{C24C5A14-7F49-46EF-BEB0-8507A152FBDD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3D2C4D1-C703-4800-8022-71AED57B7F53}" type="pres">
      <dgm:prSet presAssocID="{C24C5A14-7F49-46EF-BEB0-8507A152FBDD}" presName="wedge6" presStyleLbl="node1" presStyleIdx="5" presStyleCnt="7"/>
      <dgm:spPr/>
      <dgm:t>
        <a:bodyPr/>
        <a:lstStyle/>
        <a:p>
          <a:endParaRPr lang="de-CH"/>
        </a:p>
      </dgm:t>
    </dgm:pt>
    <dgm:pt modelId="{1FE0F3BE-DA65-49B5-9443-CB023EEA4B4D}" type="pres">
      <dgm:prSet presAssocID="{C24C5A14-7F49-46EF-BEB0-8507A152FBDD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AD393BC4-BDAF-46CE-AAE0-6EE5C1958BC9}" type="pres">
      <dgm:prSet presAssocID="{C24C5A14-7F49-46EF-BEB0-8507A152FBDD}" presName="wedge7" presStyleLbl="node1" presStyleIdx="6" presStyleCnt="7" custLinFactNeighborX="56" custLinFactNeighborY="-147"/>
      <dgm:spPr/>
      <dgm:t>
        <a:bodyPr/>
        <a:lstStyle/>
        <a:p>
          <a:endParaRPr lang="de-CH"/>
        </a:p>
      </dgm:t>
    </dgm:pt>
    <dgm:pt modelId="{6DF560DC-EC43-4B74-ABCB-F4341BCCF09B}" type="pres">
      <dgm:prSet presAssocID="{C24C5A14-7F49-46EF-BEB0-8507A152FBDD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F61DD733-E3B3-427C-97BC-7CAD6AFD9C11}" srcId="{C24C5A14-7F49-46EF-BEB0-8507A152FBDD}" destId="{C0BEDE27-D876-45FD-8BD5-445B2DE545FA}" srcOrd="0" destOrd="0" parTransId="{7B6ADDC8-6203-4973-A4CE-EC92463DBA9A}" sibTransId="{9009D410-6EF7-49BA-818C-9FDD8A70E493}"/>
    <dgm:cxn modelId="{4C9E1F83-4D12-429C-B06B-E1856850CC66}" type="presOf" srcId="{7D83CC10-6633-47F6-9D17-3C889B6DF20A}" destId="{6DF560DC-EC43-4B74-ABCB-F4341BCCF09B}" srcOrd="1" destOrd="0" presId="urn:microsoft.com/office/officeart/2005/8/layout/chart3"/>
    <dgm:cxn modelId="{3224D9E5-765B-4C9E-BA96-FD2AB81F38E3}" type="presOf" srcId="{78AF401B-9000-4895-AFDF-04D8C051CCBB}" destId="{39FF2759-6E21-484A-8499-156968D6AD96}" srcOrd="0" destOrd="0" presId="urn:microsoft.com/office/officeart/2005/8/layout/chart3"/>
    <dgm:cxn modelId="{D85F8A02-FD32-4940-B892-79ACD64630E8}" type="presOf" srcId="{7D83CC10-6633-47F6-9D17-3C889B6DF20A}" destId="{AD393BC4-BDAF-46CE-AAE0-6EE5C1958BC9}" srcOrd="0" destOrd="0" presId="urn:microsoft.com/office/officeart/2005/8/layout/chart3"/>
    <dgm:cxn modelId="{66408BFA-CF5E-4064-9E74-247DF0E152B7}" type="presOf" srcId="{47671A29-93FA-4356-9E54-420193AA466A}" destId="{A26E843C-632A-4466-8362-67B36897E554}" srcOrd="1" destOrd="0" presId="urn:microsoft.com/office/officeart/2005/8/layout/chart3"/>
    <dgm:cxn modelId="{B657E5A3-B5E6-4390-9AB6-180C03E735C7}" type="presOf" srcId="{93A7BDAB-5BDE-4955-8B56-F0AFE550ADB8}" destId="{6A1F618B-60D1-493E-8BD8-3E5C5C76039F}" srcOrd="1" destOrd="0" presId="urn:microsoft.com/office/officeart/2005/8/layout/chart3"/>
    <dgm:cxn modelId="{1D883D2A-92FF-4FD8-B05A-D373FE154380}" type="presOf" srcId="{78AF401B-9000-4895-AFDF-04D8C051CCBB}" destId="{AFFF7841-AB27-4A16-8D3F-7363ACEEEC28}" srcOrd="1" destOrd="0" presId="urn:microsoft.com/office/officeart/2005/8/layout/chart3"/>
    <dgm:cxn modelId="{20E88DBA-AB76-4457-A03C-B9BFBC0ED626}" type="presOf" srcId="{93A7BDAB-5BDE-4955-8B56-F0AFE550ADB8}" destId="{9CB048A3-236A-4B50-8766-D4B3AB998A4E}" srcOrd="0" destOrd="0" presId="urn:microsoft.com/office/officeart/2005/8/layout/chart3"/>
    <dgm:cxn modelId="{E4DC0D81-F550-4015-917A-F420F5F3E32C}" type="presOf" srcId="{9A1063A0-A5CC-4843-8190-CEA8C9C17A97}" destId="{9776D5FB-BFED-497B-9362-4C205F0BD384}" srcOrd="1" destOrd="0" presId="urn:microsoft.com/office/officeart/2005/8/layout/chart3"/>
    <dgm:cxn modelId="{A2DA02EA-7FB1-4C86-910C-3E13FFD79A3C}" type="presOf" srcId="{9A1063A0-A5CC-4843-8190-CEA8C9C17A97}" destId="{FB2CD470-08CC-4E1C-914B-8753B3CFEF33}" srcOrd="0" destOrd="0" presId="urn:microsoft.com/office/officeart/2005/8/layout/chart3"/>
    <dgm:cxn modelId="{C872585F-1694-4947-88BC-D13A14436023}" srcId="{C24C5A14-7F49-46EF-BEB0-8507A152FBDD}" destId="{93A7BDAB-5BDE-4955-8B56-F0AFE550ADB8}" srcOrd="3" destOrd="0" parTransId="{153C885C-C080-4878-9F45-6756DB6E8232}" sibTransId="{D7A05BDC-06D8-469D-BDD4-DE3EA4A21880}"/>
    <dgm:cxn modelId="{D9B95ED9-78FF-4BAB-802E-E9941F10420B}" srcId="{C24C5A14-7F49-46EF-BEB0-8507A152FBDD}" destId="{9A1063A0-A5CC-4843-8190-CEA8C9C17A97}" srcOrd="2" destOrd="0" parTransId="{5154AFE3-CBAC-4525-AEAC-CC684D2737D6}" sibTransId="{9D9512C3-A0C3-482F-A188-957BB1D6DC1E}"/>
    <dgm:cxn modelId="{B438E468-0206-4D74-AD85-73EA66287FA8}" srcId="{C24C5A14-7F49-46EF-BEB0-8507A152FBDD}" destId="{95C3B8B6-7838-4AD2-A46F-31D582AD412F}" srcOrd="5" destOrd="0" parTransId="{50006015-7D68-4EB2-8A10-B07E20279AD4}" sibTransId="{9BC245DE-BF0F-4889-AEF5-2DB9D1C0B0E0}"/>
    <dgm:cxn modelId="{2D02ED76-4111-4F9F-B15E-25805C9879A3}" type="presOf" srcId="{C24C5A14-7F49-46EF-BEB0-8507A152FBDD}" destId="{705202D4-529D-4D10-80FD-11DBC96815C8}" srcOrd="0" destOrd="0" presId="urn:microsoft.com/office/officeart/2005/8/layout/chart3"/>
    <dgm:cxn modelId="{6D995C7D-A25B-486D-94F2-315A8A816B6B}" type="presOf" srcId="{C0BEDE27-D876-45FD-8BD5-445B2DE545FA}" destId="{8972E17B-8E53-4075-833E-20EA6163E2AB}" srcOrd="1" destOrd="0" presId="urn:microsoft.com/office/officeart/2005/8/layout/chart3"/>
    <dgm:cxn modelId="{8391E3DA-BED5-4D0F-B932-032D40833B35}" type="presOf" srcId="{47671A29-93FA-4356-9E54-420193AA466A}" destId="{7D5E70D5-90AC-4E03-A192-12CEA9A99100}" srcOrd="0" destOrd="0" presId="urn:microsoft.com/office/officeart/2005/8/layout/chart3"/>
    <dgm:cxn modelId="{D1454AEF-368E-4B15-A439-23D9976B95C0}" type="presOf" srcId="{C0BEDE27-D876-45FD-8BD5-445B2DE545FA}" destId="{24581D36-283D-4E4C-A832-2328CE5610A3}" srcOrd="0" destOrd="0" presId="urn:microsoft.com/office/officeart/2005/8/layout/chart3"/>
    <dgm:cxn modelId="{3D50D69B-3A44-42BC-9870-9BCF24F0144D}" srcId="{C24C5A14-7F49-46EF-BEB0-8507A152FBDD}" destId="{47671A29-93FA-4356-9E54-420193AA466A}" srcOrd="4" destOrd="0" parTransId="{9DAAF087-D776-4778-A721-AE8FC2B76694}" sibTransId="{3798252B-B811-44B9-B3CA-3FA1382D9C82}"/>
    <dgm:cxn modelId="{01DC43C5-4897-4A60-997C-30AC0BAFD0B4}" srcId="{C24C5A14-7F49-46EF-BEB0-8507A152FBDD}" destId="{7D83CC10-6633-47F6-9D17-3C889B6DF20A}" srcOrd="6" destOrd="0" parTransId="{36D05C8F-98AD-43D3-A7A5-3542D3D7C1B5}" sibTransId="{48AC2B82-1E37-4572-935C-83CE037B7C5C}"/>
    <dgm:cxn modelId="{52E75DD4-D3D6-4441-BCC1-0147A4893A9B}" srcId="{C24C5A14-7F49-46EF-BEB0-8507A152FBDD}" destId="{78AF401B-9000-4895-AFDF-04D8C051CCBB}" srcOrd="1" destOrd="0" parTransId="{02667094-D214-4FEA-950A-D72613B036F5}" sibTransId="{A37D6D8E-75F8-49B3-A3FF-98D67B89EEE1}"/>
    <dgm:cxn modelId="{CDAFF8E2-935A-4B9D-AC51-75E1DC2431FC}" type="presOf" srcId="{95C3B8B6-7838-4AD2-A46F-31D582AD412F}" destId="{F3D2C4D1-C703-4800-8022-71AED57B7F53}" srcOrd="0" destOrd="0" presId="urn:microsoft.com/office/officeart/2005/8/layout/chart3"/>
    <dgm:cxn modelId="{D84B1733-7DBB-42DD-A02A-FCC001890173}" type="presOf" srcId="{95C3B8B6-7838-4AD2-A46F-31D582AD412F}" destId="{1FE0F3BE-DA65-49B5-9443-CB023EEA4B4D}" srcOrd="1" destOrd="0" presId="urn:microsoft.com/office/officeart/2005/8/layout/chart3"/>
    <dgm:cxn modelId="{29840DE4-FE38-4D2F-8883-E31EA6BFED62}" type="presParOf" srcId="{705202D4-529D-4D10-80FD-11DBC96815C8}" destId="{24581D36-283D-4E4C-A832-2328CE5610A3}" srcOrd="0" destOrd="0" presId="urn:microsoft.com/office/officeart/2005/8/layout/chart3"/>
    <dgm:cxn modelId="{23F88011-BD1A-48E9-9D45-C5CB4D3FFB31}" type="presParOf" srcId="{705202D4-529D-4D10-80FD-11DBC96815C8}" destId="{8972E17B-8E53-4075-833E-20EA6163E2AB}" srcOrd="1" destOrd="0" presId="urn:microsoft.com/office/officeart/2005/8/layout/chart3"/>
    <dgm:cxn modelId="{682F7EEE-FDBB-49AF-9511-7C4358668478}" type="presParOf" srcId="{705202D4-529D-4D10-80FD-11DBC96815C8}" destId="{39FF2759-6E21-484A-8499-156968D6AD96}" srcOrd="2" destOrd="0" presId="urn:microsoft.com/office/officeart/2005/8/layout/chart3"/>
    <dgm:cxn modelId="{782A6CDB-7265-48FB-8329-6E97CB426C9A}" type="presParOf" srcId="{705202D4-529D-4D10-80FD-11DBC96815C8}" destId="{AFFF7841-AB27-4A16-8D3F-7363ACEEEC28}" srcOrd="3" destOrd="0" presId="urn:microsoft.com/office/officeart/2005/8/layout/chart3"/>
    <dgm:cxn modelId="{17084B8D-D534-472E-B1EF-A67907E9C1CD}" type="presParOf" srcId="{705202D4-529D-4D10-80FD-11DBC96815C8}" destId="{FB2CD470-08CC-4E1C-914B-8753B3CFEF33}" srcOrd="4" destOrd="0" presId="urn:microsoft.com/office/officeart/2005/8/layout/chart3"/>
    <dgm:cxn modelId="{D695D75A-2DB1-4D86-8FC9-DE7D29EFBDE9}" type="presParOf" srcId="{705202D4-529D-4D10-80FD-11DBC96815C8}" destId="{9776D5FB-BFED-497B-9362-4C205F0BD384}" srcOrd="5" destOrd="0" presId="urn:microsoft.com/office/officeart/2005/8/layout/chart3"/>
    <dgm:cxn modelId="{FD02CAC3-9D9A-4A2C-B988-3855E23F8F10}" type="presParOf" srcId="{705202D4-529D-4D10-80FD-11DBC96815C8}" destId="{9CB048A3-236A-4B50-8766-D4B3AB998A4E}" srcOrd="6" destOrd="0" presId="urn:microsoft.com/office/officeart/2005/8/layout/chart3"/>
    <dgm:cxn modelId="{BBFA609B-D41E-4C9B-9560-12A5357637D7}" type="presParOf" srcId="{705202D4-529D-4D10-80FD-11DBC96815C8}" destId="{6A1F618B-60D1-493E-8BD8-3E5C5C76039F}" srcOrd="7" destOrd="0" presId="urn:microsoft.com/office/officeart/2005/8/layout/chart3"/>
    <dgm:cxn modelId="{1D0FD281-C36F-484A-AE54-B0E8ABDED55E}" type="presParOf" srcId="{705202D4-529D-4D10-80FD-11DBC96815C8}" destId="{7D5E70D5-90AC-4E03-A192-12CEA9A99100}" srcOrd="8" destOrd="0" presId="urn:microsoft.com/office/officeart/2005/8/layout/chart3"/>
    <dgm:cxn modelId="{5C9EA0D4-C97A-4C6E-965A-F18F3FFD54E0}" type="presParOf" srcId="{705202D4-529D-4D10-80FD-11DBC96815C8}" destId="{A26E843C-632A-4466-8362-67B36897E554}" srcOrd="9" destOrd="0" presId="urn:microsoft.com/office/officeart/2005/8/layout/chart3"/>
    <dgm:cxn modelId="{C4396444-1A6D-4F55-875D-BB270BCC2AA5}" type="presParOf" srcId="{705202D4-529D-4D10-80FD-11DBC96815C8}" destId="{F3D2C4D1-C703-4800-8022-71AED57B7F53}" srcOrd="10" destOrd="0" presId="urn:microsoft.com/office/officeart/2005/8/layout/chart3"/>
    <dgm:cxn modelId="{E0191F53-F557-4253-9D89-A1957E7F09F2}" type="presParOf" srcId="{705202D4-529D-4D10-80FD-11DBC96815C8}" destId="{1FE0F3BE-DA65-49B5-9443-CB023EEA4B4D}" srcOrd="11" destOrd="0" presId="urn:microsoft.com/office/officeart/2005/8/layout/chart3"/>
    <dgm:cxn modelId="{359CFF2A-308D-42FE-AD38-5CE49A4A4DA1}" type="presParOf" srcId="{705202D4-529D-4D10-80FD-11DBC96815C8}" destId="{AD393BC4-BDAF-46CE-AAE0-6EE5C1958BC9}" srcOrd="12" destOrd="0" presId="urn:microsoft.com/office/officeart/2005/8/layout/chart3"/>
    <dgm:cxn modelId="{0A4D7418-11CF-4C14-BFCD-8E867A63E879}" type="presParOf" srcId="{705202D4-529D-4D10-80FD-11DBC96815C8}" destId="{6DF560DC-EC43-4B74-ABCB-F4341BCCF09B}" srcOrd="13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81D36-283D-4E4C-A832-2328CE5610A3}">
      <dsp:nvSpPr>
        <dsp:cNvPr id="0" name=""/>
        <dsp:cNvSpPr/>
      </dsp:nvSpPr>
      <dsp:spPr>
        <a:xfrm>
          <a:off x="2134878" y="574524"/>
          <a:ext cx="4778450" cy="4778450"/>
        </a:xfrm>
        <a:prstGeom prst="pie">
          <a:avLst>
            <a:gd name="adj1" fmla="val 16200000"/>
            <a:gd name="adj2" fmla="val 19285716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Marketing-</a:t>
          </a:r>
          <a:r>
            <a:rPr lang="de-CH" sz="2000" kern="1200" smtClean="0"/>
            <a:t/>
          </a:r>
          <a:br>
            <a:rPr lang="de-CH" sz="2000" kern="1200" smtClean="0"/>
          </a:br>
          <a:r>
            <a:rPr lang="de-CH" sz="2000" kern="1200" smtClean="0"/>
            <a:t>akademie</a:t>
          </a:r>
          <a:endParaRPr lang="de-CH" sz="2000" kern="1200" dirty="0"/>
        </a:p>
      </dsp:txBody>
      <dsp:txXfrm>
        <a:off x="4571319" y="1029615"/>
        <a:ext cx="1308385" cy="824851"/>
      </dsp:txXfrm>
    </dsp:sp>
    <dsp:sp modelId="{39FF2759-6E21-484A-8499-156968D6AD96}">
      <dsp:nvSpPr>
        <dsp:cNvPr id="0" name=""/>
        <dsp:cNvSpPr/>
      </dsp:nvSpPr>
      <dsp:spPr>
        <a:xfrm>
          <a:off x="2123728" y="576060"/>
          <a:ext cx="4778450" cy="4778450"/>
        </a:xfrm>
        <a:prstGeom prst="pie">
          <a:avLst>
            <a:gd name="adj1" fmla="val 19285716"/>
            <a:gd name="adj2" fmla="val 771428"/>
          </a:avLst>
        </a:prstGeom>
        <a:solidFill>
          <a:schemeClr val="accent1">
            <a:shade val="50000"/>
            <a:hueOff val="103268"/>
            <a:satOff val="-2160"/>
            <a:lumOff val="120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Führungs-</a:t>
          </a:r>
          <a:r>
            <a:rPr lang="de-CH" sz="2000" kern="1200" smtClean="0"/>
            <a:t/>
          </a:r>
          <a:br>
            <a:rPr lang="de-CH" sz="2000" kern="1200" smtClean="0"/>
          </a:br>
          <a:r>
            <a:rPr lang="de-CH" sz="2000" kern="1200" smtClean="0"/>
            <a:t>akademie</a:t>
          </a:r>
          <a:endParaRPr lang="de-CH" sz="2000" kern="1200" dirty="0"/>
        </a:p>
      </dsp:txBody>
      <dsp:txXfrm>
        <a:off x="5394692" y="2282650"/>
        <a:ext cx="1388026" cy="881737"/>
      </dsp:txXfrm>
    </dsp:sp>
    <dsp:sp modelId="{FB2CD470-08CC-4E1C-914B-8753B3CFEF33}">
      <dsp:nvSpPr>
        <dsp:cNvPr id="0" name=""/>
        <dsp:cNvSpPr/>
      </dsp:nvSpPr>
      <dsp:spPr>
        <a:xfrm>
          <a:off x="2121052" y="583084"/>
          <a:ext cx="4778450" cy="4778450"/>
        </a:xfrm>
        <a:prstGeom prst="pie">
          <a:avLst>
            <a:gd name="adj1" fmla="val 771428"/>
            <a:gd name="adj2" fmla="val 3857143"/>
          </a:avLst>
        </a:prstGeom>
        <a:solidFill>
          <a:schemeClr val="accent1">
            <a:shade val="50000"/>
            <a:hueOff val="206536"/>
            <a:satOff val="-4320"/>
            <a:lumOff val="240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Höhere</a:t>
          </a:r>
          <a:br>
            <a:rPr lang="de-CH" sz="2000" kern="1200" dirty="0" smtClean="0"/>
          </a:br>
          <a:r>
            <a:rPr lang="de-CH" sz="2000" kern="1200" dirty="0" smtClean="0"/>
            <a:t>Fachschule </a:t>
          </a:r>
          <a:br>
            <a:rPr lang="de-CH" sz="2000" kern="1200" dirty="0" smtClean="0"/>
          </a:br>
          <a:r>
            <a:rPr lang="de-CH" sz="2000" kern="1200" dirty="0" smtClean="0"/>
            <a:t>Wirtschaft</a:t>
          </a:r>
          <a:endParaRPr lang="de-CH" sz="2000" kern="1200" dirty="0"/>
        </a:p>
      </dsp:txBody>
      <dsp:txXfrm>
        <a:off x="5192914" y="3427400"/>
        <a:ext cx="1251499" cy="910181"/>
      </dsp:txXfrm>
    </dsp:sp>
    <dsp:sp modelId="{9CB048A3-236A-4B50-8766-D4B3AB998A4E}">
      <dsp:nvSpPr>
        <dsp:cNvPr id="0" name=""/>
        <dsp:cNvSpPr/>
      </dsp:nvSpPr>
      <dsp:spPr>
        <a:xfrm>
          <a:off x="2121052" y="583084"/>
          <a:ext cx="4778450" cy="4778450"/>
        </a:xfrm>
        <a:prstGeom prst="pie">
          <a:avLst>
            <a:gd name="adj1" fmla="val 3857226"/>
            <a:gd name="adj2" fmla="val 6942858"/>
          </a:avLst>
        </a:prstGeom>
        <a:solidFill>
          <a:schemeClr val="accent1">
            <a:shade val="50000"/>
            <a:hueOff val="309803"/>
            <a:satOff val="-6480"/>
            <a:lumOff val="360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Personal-</a:t>
          </a:r>
          <a:br>
            <a:rPr lang="de-CH" sz="2000" kern="1200" dirty="0" smtClean="0"/>
          </a:br>
          <a:r>
            <a:rPr lang="de-CH" sz="2000" kern="1200" dirty="0" smtClean="0"/>
            <a:t>akademie</a:t>
          </a:r>
          <a:endParaRPr lang="de-CH" sz="2000" kern="1200" dirty="0"/>
        </a:p>
      </dsp:txBody>
      <dsp:txXfrm>
        <a:off x="3870307" y="4337581"/>
        <a:ext cx="1279942" cy="910181"/>
      </dsp:txXfrm>
    </dsp:sp>
    <dsp:sp modelId="{7D5E70D5-90AC-4E03-A192-12CEA9A99100}">
      <dsp:nvSpPr>
        <dsp:cNvPr id="0" name=""/>
        <dsp:cNvSpPr/>
      </dsp:nvSpPr>
      <dsp:spPr>
        <a:xfrm>
          <a:off x="2121052" y="583084"/>
          <a:ext cx="4778450" cy="4778450"/>
        </a:xfrm>
        <a:prstGeom prst="pie">
          <a:avLst>
            <a:gd name="adj1" fmla="val 6942858"/>
            <a:gd name="adj2" fmla="val 10028574"/>
          </a:avLst>
        </a:prstGeom>
        <a:solidFill>
          <a:schemeClr val="accent1">
            <a:shade val="50000"/>
            <a:hueOff val="309803"/>
            <a:satOff val="-6480"/>
            <a:lumOff val="360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Sprach-</a:t>
          </a:r>
          <a:br>
            <a:rPr lang="de-CH" sz="2000" kern="1200" dirty="0" smtClean="0"/>
          </a:br>
          <a:r>
            <a:rPr lang="de-CH" sz="2000" kern="1200" dirty="0" smtClean="0"/>
            <a:t>akademie</a:t>
          </a:r>
          <a:endParaRPr lang="de-CH" sz="2000" kern="1200" dirty="0"/>
        </a:p>
      </dsp:txBody>
      <dsp:txXfrm>
        <a:off x="2576143" y="3427400"/>
        <a:ext cx="1251499" cy="910181"/>
      </dsp:txXfrm>
    </dsp:sp>
    <dsp:sp modelId="{F3D2C4D1-C703-4800-8022-71AED57B7F53}">
      <dsp:nvSpPr>
        <dsp:cNvPr id="0" name=""/>
        <dsp:cNvSpPr/>
      </dsp:nvSpPr>
      <dsp:spPr>
        <a:xfrm>
          <a:off x="2121052" y="583084"/>
          <a:ext cx="4778450" cy="4778450"/>
        </a:xfrm>
        <a:prstGeom prst="pie">
          <a:avLst>
            <a:gd name="adj1" fmla="val 10028574"/>
            <a:gd name="adj2" fmla="val 13114284"/>
          </a:avLst>
        </a:prstGeom>
        <a:solidFill>
          <a:schemeClr val="accent1">
            <a:shade val="50000"/>
            <a:hueOff val="206536"/>
            <a:satOff val="-4320"/>
            <a:lumOff val="240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Informatik-</a:t>
          </a:r>
          <a:br>
            <a:rPr lang="de-CH" sz="2000" kern="1200" dirty="0" smtClean="0"/>
          </a:br>
          <a:r>
            <a:rPr lang="de-CH" sz="2000" kern="1200" dirty="0" smtClean="0"/>
            <a:t>akademie</a:t>
          </a:r>
          <a:endParaRPr lang="de-CH" sz="2000" kern="1200" dirty="0"/>
        </a:p>
      </dsp:txBody>
      <dsp:txXfrm>
        <a:off x="2240514" y="2289674"/>
        <a:ext cx="1388026" cy="881737"/>
      </dsp:txXfrm>
    </dsp:sp>
    <dsp:sp modelId="{AD393BC4-BDAF-46CE-AAE0-6EE5C1958BC9}">
      <dsp:nvSpPr>
        <dsp:cNvPr id="0" name=""/>
        <dsp:cNvSpPr/>
      </dsp:nvSpPr>
      <dsp:spPr>
        <a:xfrm>
          <a:off x="2123728" y="576060"/>
          <a:ext cx="4778450" cy="4778450"/>
        </a:xfrm>
        <a:prstGeom prst="pie">
          <a:avLst>
            <a:gd name="adj1" fmla="val 13114284"/>
            <a:gd name="adj2" fmla="val 16200000"/>
          </a:avLst>
        </a:prstGeom>
        <a:solidFill>
          <a:schemeClr val="accent1">
            <a:shade val="50000"/>
            <a:hueOff val="103268"/>
            <a:satOff val="-2160"/>
            <a:lumOff val="120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Finanz-</a:t>
          </a:r>
          <a:r>
            <a:rPr lang="de-CH" sz="2000" kern="1200" smtClean="0"/>
            <a:t/>
          </a:r>
          <a:br>
            <a:rPr lang="de-CH" sz="2000" kern="1200" smtClean="0"/>
          </a:br>
          <a:r>
            <a:rPr lang="de-CH" sz="2000" kern="1200" smtClean="0"/>
            <a:t>akademie</a:t>
          </a:r>
          <a:endParaRPr lang="de-CH" sz="2000" kern="1200" dirty="0"/>
        </a:p>
      </dsp:txBody>
      <dsp:txXfrm>
        <a:off x="3159059" y="1031151"/>
        <a:ext cx="1308385" cy="8248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606C2B-8CC8-4F89-931D-46C774225618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9569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Textmasterformate durch Klicken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169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C348E9-DA35-4335-9B7F-811625E9259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8493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CH" smtClean="0"/>
              <a:t>Begrüssung / Vorstellung der Anwesenden IWB-Vertreter – Ziele des Infoabends – Ablauf Infoabend </a:t>
            </a:r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3471CE-C3FD-4273-9FA4-51D5C3AF964F}" type="slidenum">
              <a:rPr lang="de-CH" smtClean="0"/>
              <a:pPr/>
              <a:t>1</a:t>
            </a:fld>
            <a:endParaRPr lang="de-CH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851553-C503-4AB4-9DC5-CDDBE7B251F5}" type="slidenum">
              <a:rPr lang="de-CH" smtClean="0"/>
              <a:pPr/>
              <a:t>12</a:t>
            </a:fld>
            <a:endParaRPr lang="de-CH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Eigenbild -&gt; wir messen unsere Arbeit (TQM)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CH" smtClean="0"/>
              <a:t>Stichworte kurz ausführen: edupool = 40 KV Weiterbildungszentren in der ganzen CH = 50‘000 Studis – KV Bildungsgruppe (Verbund der 5 grössten KV-Schulen) – 300 Dozierende (wie „Sie“ = Praktiker)</a:t>
            </a:r>
          </a:p>
        </p:txBody>
      </p:sp>
      <p:sp>
        <p:nvSpPr>
          <p:cNvPr id="215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67FD66-A0F3-4C12-93F3-CB258CEB73BC}" type="slidenum">
              <a:rPr lang="de-CH" smtClean="0"/>
              <a:pPr/>
              <a:t>2</a:t>
            </a:fld>
            <a:endParaRPr lang="de-CH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8908CC-EF98-4F29-9A78-E05777F2BFFB}" type="slidenum">
              <a:rPr lang="de-CH" smtClean="0"/>
              <a:pPr/>
              <a:t>3</a:t>
            </a:fld>
            <a:endParaRPr lang="de-CH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CH" smtClean="0"/>
              <a:t>Wer kommt zu uns -&gt; breites Sortiment bzw. Segment </a:t>
            </a:r>
          </a:p>
          <a:p>
            <a:pPr eaLnBrk="1" hangingPunct="1"/>
            <a:r>
              <a:rPr lang="de-CH" smtClean="0"/>
              <a:t>z.T. direkt nach dem KV (z.B. Sachbearbeiter Stufe); oder Expertenstufe / Wiedereinsteigerinnen</a:t>
            </a:r>
          </a:p>
          <a:p>
            <a:pPr eaLnBrk="1" hangingPunct="1"/>
            <a:r>
              <a:rPr lang="de-CH" smtClean="0"/>
              <a:t>Frauen und Männer halten sich in etwa die Waage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CH" smtClean="0"/>
              <a:t>Bei Ihnen: VR; bei uns an der Schule: Beirat -&gt; Konrad Graber = Ständerat; Alex Bruckert = Handelskammer Zentralschweiz; Dr. Jürg Stadelmann = Personalchef LUKB…</a:t>
            </a:r>
          </a:p>
        </p:txBody>
      </p:sp>
      <p:sp>
        <p:nvSpPr>
          <p:cNvPr id="2662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752689-0F1D-4760-A3A2-873D0E19FEAB}" type="slidenum">
              <a:rPr lang="de-CH" smtClean="0"/>
              <a:pPr/>
              <a:t>4</a:t>
            </a:fld>
            <a:endParaRPr lang="de-CH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CH" smtClean="0"/>
              <a:t>Seite 234 / 235: auf KV-Mitgliedschaft aufmerksam machen! </a:t>
            </a:r>
          </a:p>
          <a:p>
            <a:r>
              <a:rPr lang="de-CH" smtClean="0"/>
              <a:t>Bitte beachten: siehe oben (falls unsicher: bitte rufen Sie uns an: Sabina Schmidiger: 417 16 63)</a:t>
            </a:r>
          </a:p>
          <a:p>
            <a:endParaRPr lang="de-CH" smtClean="0"/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73199A-01D6-46C7-A1FA-926C3D2F98FF}" type="slidenum">
              <a:rPr lang="de-CH" smtClean="0"/>
              <a:pPr/>
              <a:t>5</a:t>
            </a:fld>
            <a:endParaRPr lang="de-CH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C348E9-DA35-4335-9B7F-811625E92590}" type="slidenum">
              <a:rPr lang="de-CH" smtClean="0"/>
              <a:pPr>
                <a:defRPr/>
              </a:pPr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351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CH" smtClean="0"/>
              <a:t>Bei Ihnen: ISO; bei Weiterbildungsinstituten: Schweiz. Vereinigung für Qualitäts- und Managementsysteme SQS -&gt; Fremdbild (wie wurden wir aufgrund von Assessments beurteilt?)</a:t>
            </a:r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745581-57F1-4FD7-B125-F8CD85A78F20}" type="slidenum">
              <a:rPr lang="de-CH" smtClean="0"/>
              <a:pPr/>
              <a:t>7</a:t>
            </a:fld>
            <a:endParaRPr lang="de-CH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CH" smtClean="0"/>
              <a:t>Stichworte für Fremdbeurteilung aufgrund von Assessments vor Ort!</a:t>
            </a:r>
          </a:p>
          <a:p>
            <a:r>
              <a:rPr lang="de-CH" smtClean="0"/>
              <a:t>Danach: KursInfo Seite 226 (wer ist zuständig) bis 240 überfliegen…</a:t>
            </a:r>
          </a:p>
          <a:p>
            <a:endParaRPr lang="de-CH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09F01D-6F76-48AF-AFF2-F2EFBA42B186}" type="slidenum">
              <a:rPr lang="de-CH" smtClean="0"/>
              <a:pPr/>
              <a:t>8</a:t>
            </a:fld>
            <a:endParaRPr lang="de-CH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CH" smtClean="0"/>
              <a:t>Seite 237 (hier eine andere Darstellung) System Grob umschreiben -&gt; KV Tertiär B -&gt; Berufsprüfungen (z.B. Marketingplaner), Diplomprüfungen (z.B. Verkaufsleiter), HF </a:t>
            </a:r>
          </a:p>
          <a:p>
            <a:r>
              <a:rPr lang="de-CH" smtClean="0"/>
              <a:t>Wichtig: kein Abschluss ohne Anschluss!</a:t>
            </a:r>
          </a:p>
          <a:p>
            <a:endParaRPr lang="de-CH" smtClean="0"/>
          </a:p>
          <a:p>
            <a:endParaRPr lang="de-C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 wen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Akademie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pieren 11"/>
          <p:cNvGrpSpPr>
            <a:grpSpLocks/>
          </p:cNvGrpSpPr>
          <p:nvPr/>
        </p:nvGrpSpPr>
        <p:grpSpPr bwMode="auto">
          <a:xfrm>
            <a:off x="6948488" y="188913"/>
            <a:ext cx="2016125" cy="1079500"/>
            <a:chOff x="6948264" y="188640"/>
            <a:chExt cx="2016224" cy="1080120"/>
          </a:xfrm>
        </p:grpSpPr>
        <p:sp>
          <p:nvSpPr>
            <p:cNvPr id="7" name="Rechteck 6"/>
            <p:cNvSpPr/>
            <p:nvPr/>
          </p:nvSpPr>
          <p:spPr>
            <a:xfrm>
              <a:off x="6948264" y="188640"/>
              <a:ext cx="2016224" cy="1080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CH"/>
            </a:p>
          </p:txBody>
        </p:sp>
        <p:pic>
          <p:nvPicPr>
            <p:cNvPr id="8" name="Bild 10" descr="Logo_KV_Akademie_cmyk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2000" y="319088"/>
              <a:ext cx="1662113" cy="78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1700808"/>
            <a:ext cx="7486600" cy="1008112"/>
          </a:xfrm>
        </p:spPr>
        <p:txBody>
          <a:bodyPr/>
          <a:lstStyle>
            <a:lvl1pPr>
              <a:defRPr sz="4400"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924942"/>
            <a:ext cx="6800800" cy="1800201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285AA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11D667-1774-452C-B1BA-E85D5424F8F0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>
          <a:xfrm>
            <a:off x="971600" y="6237312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234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8E00D-E842-481B-8955-FE65E92A8CF1}" type="slidenum">
              <a:rPr lang="de-CH"/>
              <a:pPr>
                <a:defRPr/>
              </a:pPr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42128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ohne B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4941888"/>
            <a:ext cx="9144000" cy="1916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CH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0932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dirty="0" smtClean="0"/>
              <a:t>www.kvlu.ch</a:t>
            </a:r>
            <a:endParaRPr lang="de-CH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88224" y="6304235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7F5CA94-4A64-456E-B219-764D88D2E5D1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929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www.kvlu.ch</a:t>
            </a:r>
            <a:endParaRPr lang="de-CH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E25AE-FA28-4EC0-9963-F18F505EECBE}" type="slidenum">
              <a:rPr lang="de-CH"/>
              <a:pPr>
                <a:defRPr/>
              </a:pPr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4757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187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3" descr="Akademie2.png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80025"/>
            <a:ext cx="9144000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319088"/>
            <a:ext cx="685165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  <a:endParaRPr lang="de-CH" dirty="0" smtClean="0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88224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11D667-1774-452C-B1BA-E85D5424F8F0}" type="slidenum">
              <a:rPr lang="de-CH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032" name="Bild 10" descr="Logo_KV_Akademie_cmyk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2363" y="319088"/>
            <a:ext cx="13017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ußzeilenplatzhalter 4"/>
          <p:cNvSpPr txBox="1">
            <a:spLocks/>
          </p:cNvSpPr>
          <p:nvPr userDrawn="1"/>
        </p:nvSpPr>
        <p:spPr>
          <a:xfrm>
            <a:off x="1331913" y="6551613"/>
            <a:ext cx="1011237" cy="3063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5" r:id="rId3"/>
    <p:sldLayoutId id="2147483790" r:id="rId4"/>
    <p:sldLayoutId id="2147483795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rgbClr val="285AA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85AA5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85AA5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85AA5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85AA5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85AA5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85AA5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85AA5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85AA5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83768" y="3789040"/>
            <a:ext cx="7058025" cy="1439863"/>
          </a:xfrm>
        </p:spPr>
        <p:txBody>
          <a:bodyPr/>
          <a:lstStyle/>
          <a:p>
            <a:pPr eaLnBrk="1" hangingPunct="1"/>
            <a:r>
              <a:rPr lang="de-CH" sz="2000" dirty="0" smtClean="0"/>
              <a:t>HERZLICH WILLKOMMEN ZUM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INFORMATIONSABEND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208369"/>
            <a:ext cx="5248222" cy="272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4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" y="8476"/>
            <a:ext cx="9122983" cy="6840000"/>
          </a:xfrm>
        </p:spPr>
      </p:pic>
    </p:spTree>
    <p:extLst>
      <p:ext uri="{BB962C8B-B14F-4D97-AF65-F5344CB8AC3E}">
        <p14:creationId xmlns:p14="http://schemas.microsoft.com/office/powerpoint/2010/main" val="10908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115616" y="5877272"/>
            <a:ext cx="2016224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 dirty="0"/>
              <a:t>Gymnasiale</a:t>
            </a:r>
          </a:p>
          <a:p>
            <a:pPr algn="ctr"/>
            <a:r>
              <a:rPr lang="de-CH" sz="1400" dirty="0"/>
              <a:t>Matura</a:t>
            </a:r>
            <a:endParaRPr lang="de-DE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348038" y="5871716"/>
            <a:ext cx="3817937" cy="50323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 dirty="0" err="1"/>
              <a:t>Eidg</a:t>
            </a:r>
            <a:r>
              <a:rPr lang="de-CH" sz="1400" dirty="0"/>
              <a:t>. </a:t>
            </a:r>
            <a:r>
              <a:rPr lang="de-CH" sz="1400" b="1" dirty="0"/>
              <a:t>Fähigkeitszeugnis</a:t>
            </a:r>
            <a:r>
              <a:rPr lang="de-CH" sz="1400" dirty="0"/>
              <a:t>  </a:t>
            </a:r>
            <a:r>
              <a:rPr lang="de-CH" sz="1400" dirty="0" smtClean="0"/>
              <a:t>– </a:t>
            </a:r>
            <a:r>
              <a:rPr lang="de-CH" sz="1400" dirty="0"/>
              <a:t>kaufm./gewerblich</a:t>
            </a:r>
          </a:p>
          <a:p>
            <a:pPr algn="ctr"/>
            <a:r>
              <a:rPr lang="de-CH" sz="1400" dirty="0"/>
              <a:t>Wirtschaftsmittelschule</a:t>
            </a:r>
            <a:endParaRPr lang="de-DE" sz="1400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500563" y="5582791"/>
            <a:ext cx="1657350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 dirty="0" err="1"/>
              <a:t>Berufsmatura</a:t>
            </a:r>
            <a:endParaRPr lang="de-DE" sz="1400" dirty="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189038" y="1191766"/>
            <a:ext cx="1581150" cy="3600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 b="1" dirty="0"/>
              <a:t>TERTIÄR A</a:t>
            </a:r>
          </a:p>
          <a:p>
            <a:pPr algn="ctr"/>
            <a:endParaRPr lang="de-CH" sz="1400" dirty="0"/>
          </a:p>
          <a:p>
            <a:pPr algn="ctr"/>
            <a:r>
              <a:rPr lang="de-CH" sz="1400" dirty="0"/>
              <a:t>Universitäten</a:t>
            </a:r>
          </a:p>
          <a:p>
            <a:pPr algn="ctr"/>
            <a:endParaRPr lang="de-CH" sz="1400" dirty="0"/>
          </a:p>
          <a:p>
            <a:pPr algn="ctr"/>
            <a:r>
              <a:rPr lang="de-CH" sz="1400" dirty="0"/>
              <a:t>Fachhochschulen</a:t>
            </a:r>
          </a:p>
          <a:p>
            <a:pPr algn="ctr"/>
            <a:endParaRPr lang="de-CH" sz="1400" dirty="0"/>
          </a:p>
          <a:p>
            <a:pPr algn="ctr"/>
            <a:endParaRPr lang="de-CH" sz="1400" dirty="0"/>
          </a:p>
          <a:p>
            <a:pPr algn="ctr"/>
            <a:endParaRPr lang="de-CH" sz="1400" dirty="0"/>
          </a:p>
          <a:p>
            <a:pPr algn="ctr"/>
            <a:endParaRPr lang="de-CH" sz="1400" dirty="0"/>
          </a:p>
          <a:p>
            <a:pPr algn="ctr"/>
            <a:endParaRPr lang="de-CH" sz="1400" dirty="0"/>
          </a:p>
          <a:p>
            <a:pPr algn="ctr"/>
            <a:endParaRPr lang="de-CH" sz="1400" dirty="0"/>
          </a:p>
          <a:p>
            <a:pPr algn="ctr"/>
            <a:endParaRPr lang="de-CH" sz="1400" dirty="0"/>
          </a:p>
          <a:p>
            <a:pPr algn="ctr"/>
            <a:endParaRPr lang="de-CH" sz="1400" dirty="0"/>
          </a:p>
          <a:p>
            <a:pPr algn="ctr"/>
            <a:endParaRPr lang="de-CH" sz="1400" dirty="0"/>
          </a:p>
          <a:p>
            <a:pPr algn="ctr"/>
            <a:endParaRPr lang="de-DE" sz="1400" dirty="0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08338" y="1191766"/>
            <a:ext cx="4892675" cy="3600450"/>
          </a:xfrm>
          <a:prstGeom prst="rect">
            <a:avLst/>
          </a:prstGeom>
          <a:solidFill>
            <a:srgbClr val="9BB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 b="1"/>
              <a:t>TERTIÄR B</a:t>
            </a:r>
          </a:p>
          <a:p>
            <a:pPr algn="ctr"/>
            <a:endParaRPr lang="de-CH" sz="1400" b="1"/>
          </a:p>
          <a:p>
            <a:pPr algn="ctr"/>
            <a:r>
              <a:rPr lang="de-CH" sz="1400" b="1"/>
              <a:t>Berufsbildung</a:t>
            </a:r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CH" sz="1400"/>
          </a:p>
          <a:p>
            <a:pPr algn="ctr"/>
            <a:endParaRPr lang="de-DE" sz="140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331913" y="4071491"/>
            <a:ext cx="1296987" cy="503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/>
              <a:t>Bachelor</a:t>
            </a:r>
            <a:endParaRPr lang="de-DE" sz="1400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331913" y="3423791"/>
            <a:ext cx="1296987" cy="503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 dirty="0"/>
              <a:t>Master</a:t>
            </a:r>
            <a:endParaRPr lang="de-DE" sz="1400" dirty="0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331913" y="2774504"/>
            <a:ext cx="1296987" cy="503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 dirty="0"/>
              <a:t>MAS</a:t>
            </a:r>
            <a:endParaRPr lang="de-DE" sz="1400" dirty="0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419475" y="2847529"/>
            <a:ext cx="2016125" cy="1727200"/>
          </a:xfrm>
          <a:prstGeom prst="rect">
            <a:avLst/>
          </a:prstGeom>
          <a:solidFill>
            <a:srgbClr val="FF79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 dirty="0"/>
              <a:t>Höhere</a:t>
            </a:r>
          </a:p>
          <a:p>
            <a:pPr algn="ctr"/>
            <a:r>
              <a:rPr lang="de-CH" sz="1400" dirty="0"/>
              <a:t>Fachschulen</a:t>
            </a:r>
          </a:p>
          <a:p>
            <a:pPr algn="ctr"/>
            <a:endParaRPr lang="de-CH" sz="1400" dirty="0"/>
          </a:p>
          <a:p>
            <a:pPr algn="ctr"/>
            <a:r>
              <a:rPr lang="de-CH" sz="1400" dirty="0"/>
              <a:t>z</a:t>
            </a:r>
            <a:r>
              <a:rPr lang="de-CH" sz="1400" dirty="0" smtClean="0"/>
              <a:t>. B</a:t>
            </a:r>
            <a:r>
              <a:rPr lang="de-CH" sz="1400" dirty="0"/>
              <a:t>. HFW</a:t>
            </a:r>
            <a:endParaRPr lang="de-DE" sz="1400" dirty="0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868988" y="3495229"/>
            <a:ext cx="2016125" cy="431800"/>
          </a:xfrm>
          <a:prstGeom prst="rect">
            <a:avLst/>
          </a:prstGeom>
          <a:solidFill>
            <a:srgbClr val="5CD65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/>
              <a:t>Berufsprüfungen</a:t>
            </a:r>
          </a:p>
          <a:p>
            <a:pPr algn="ctr"/>
            <a:r>
              <a:rPr lang="de-CH" sz="1400"/>
              <a:t>(Eidg. Fachausweise)</a:t>
            </a:r>
            <a:endParaRPr lang="de-DE" sz="1400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5868988" y="2847529"/>
            <a:ext cx="2016125" cy="431800"/>
          </a:xfrm>
          <a:prstGeom prst="rect">
            <a:avLst/>
          </a:prstGeom>
          <a:solidFill>
            <a:srgbClr val="5CD65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/>
              <a:t>Höhere Fachprüfungen</a:t>
            </a:r>
          </a:p>
          <a:p>
            <a:pPr algn="ctr"/>
            <a:r>
              <a:rPr lang="de-CH" sz="1400"/>
              <a:t>(Eidg. Diplome)</a:t>
            </a:r>
            <a:endParaRPr lang="de-DE" sz="1400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3421063" y="2199829"/>
            <a:ext cx="4464050" cy="430212"/>
          </a:xfrm>
          <a:prstGeom prst="rect">
            <a:avLst/>
          </a:prstGeom>
          <a:solidFill>
            <a:srgbClr val="FF8E1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/>
              <a:t>Nachdiplomstudium</a:t>
            </a:r>
            <a:endParaRPr lang="de-DE" sz="1400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 flipV="1">
            <a:off x="1981200" y="4790629"/>
            <a:ext cx="0" cy="1081087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V="1">
            <a:off x="1981200" y="4790629"/>
            <a:ext cx="1655763" cy="1081087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6589713" y="4790629"/>
            <a:ext cx="0" cy="1081087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5581650" y="4790629"/>
            <a:ext cx="0" cy="792162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H="1" flipV="1">
            <a:off x="2700338" y="4790629"/>
            <a:ext cx="1800225" cy="865187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2413000" y="5150991"/>
            <a:ext cx="5111750" cy="2889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/>
              <a:t>Berufspraxis</a:t>
            </a:r>
            <a:endParaRPr lang="de-DE" sz="1400"/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5868988" y="4142929"/>
            <a:ext cx="2016125" cy="431800"/>
          </a:xfrm>
          <a:prstGeom prst="rect">
            <a:avLst/>
          </a:prstGeom>
          <a:solidFill>
            <a:srgbClr val="5CD65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400"/>
              <a:t>Sachbearbeiter</a:t>
            </a:r>
            <a:endParaRPr lang="de-DE" sz="1400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611560" y="332656"/>
            <a:ext cx="6851650" cy="949325"/>
          </a:xfrm>
        </p:spPr>
        <p:txBody>
          <a:bodyPr/>
          <a:lstStyle/>
          <a:p>
            <a:r>
              <a:rPr lang="de-CH" dirty="0" smtClean="0"/>
              <a:t>Schweizerische Bildungslandschaft</a:t>
            </a:r>
            <a:endParaRPr lang="de-CH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1"/>
          </p:nvPr>
        </p:nvSpPr>
        <p:spPr>
          <a:xfrm>
            <a:off x="467544" y="6088211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de-CH" dirty="0" smtClean="0"/>
              <a:t>www.kvlu.ch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844824"/>
            <a:ext cx="8291512" cy="3382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de-CH" sz="2800" dirty="0" smtClean="0"/>
              <a:t>Hoher Praxisbezug, Handlungsorientierung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de-CH" sz="2800" dirty="0" smtClean="0"/>
              <a:t>Fokus Erfolg (Prüfungsergebnisse: 25 von 28)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de-CH" sz="2800" dirty="0" smtClean="0"/>
              <a:t>Q-Dozenten: 96 % </a:t>
            </a:r>
            <a:r>
              <a:rPr lang="de-DE" sz="2800" dirty="0" smtClean="0">
                <a:sym typeface="Symbol" pitchFamily="18" charset="2"/>
              </a:rPr>
              <a:t></a:t>
            </a:r>
            <a:r>
              <a:rPr lang="de-CH" sz="2800" dirty="0" smtClean="0"/>
              <a:t> gut (503 Feedbacks)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de-CH" sz="2800" dirty="0" smtClean="0"/>
              <a:t>Support: Admin. /LG-Leiter/Schulleitung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de-CH" sz="2800" dirty="0" smtClean="0"/>
              <a:t>Image KV LUZERN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CH" sz="2800" dirty="0" smtClean="0"/>
          </a:p>
          <a:p>
            <a:pPr marL="363538" indent="-363538" eaLnBrk="1" hangingPunct="1">
              <a:lnSpc>
                <a:spcPct val="90000"/>
              </a:lnSpc>
              <a:buFont typeface="Arial" charset="0"/>
              <a:buNone/>
            </a:pPr>
            <a:endParaRPr lang="de-CH" sz="2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Ihr Nutzen USP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165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dirty="0" smtClean="0"/>
              <a:t>KV Luzern Berufsakademie</a:t>
            </a:r>
            <a:endParaRPr lang="de-DE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CH" sz="2800" dirty="0" smtClean="0"/>
              <a:t>Mitglied von edupool.ch</a:t>
            </a:r>
          </a:p>
          <a:p>
            <a:pPr eaLnBrk="1" hangingPunct="1">
              <a:lnSpc>
                <a:spcPct val="90000"/>
              </a:lnSpc>
            </a:pPr>
            <a:r>
              <a:rPr lang="de-CH" sz="2800" dirty="0" smtClean="0"/>
              <a:t>Mitglied KV Bildungsgruppe Schweiz</a:t>
            </a:r>
          </a:p>
          <a:p>
            <a:pPr eaLnBrk="1" hangingPunct="1">
              <a:lnSpc>
                <a:spcPct val="90000"/>
              </a:lnSpc>
            </a:pPr>
            <a:r>
              <a:rPr lang="de-CH" sz="2800" dirty="0" smtClean="0"/>
              <a:t>Bedeutendster Anbieter in der Zentralschweiz</a:t>
            </a:r>
          </a:p>
          <a:p>
            <a:pPr eaLnBrk="1" hangingPunct="1">
              <a:lnSpc>
                <a:spcPct val="90000"/>
              </a:lnSpc>
            </a:pPr>
            <a:r>
              <a:rPr lang="de-CH" sz="2800" dirty="0" smtClean="0"/>
              <a:t>3 000 Studierende</a:t>
            </a:r>
          </a:p>
          <a:p>
            <a:pPr eaLnBrk="1" hangingPunct="1">
              <a:lnSpc>
                <a:spcPct val="90000"/>
              </a:lnSpc>
            </a:pPr>
            <a:r>
              <a:rPr lang="de-CH" sz="2800" dirty="0" smtClean="0"/>
              <a:t>300 Dozierende</a:t>
            </a:r>
          </a:p>
          <a:p>
            <a:pPr eaLnBrk="1" hangingPunct="1">
              <a:lnSpc>
                <a:spcPct val="90000"/>
              </a:lnSpc>
            </a:pPr>
            <a:r>
              <a:rPr lang="de-CH" sz="2800" dirty="0" smtClean="0"/>
              <a:t>50 Lehrgänge und 70 Kurse</a:t>
            </a:r>
          </a:p>
          <a:p>
            <a:pPr eaLnBrk="1" hangingPunct="1">
              <a:lnSpc>
                <a:spcPct val="90000"/>
              </a:lnSpc>
            </a:pPr>
            <a:r>
              <a:rPr lang="de-CH" sz="2800" dirty="0" smtClean="0"/>
              <a:t>2012: In 25 von 28 </a:t>
            </a:r>
            <a:r>
              <a:rPr lang="de-CH" sz="2800" dirty="0" err="1" smtClean="0"/>
              <a:t>eidg</a:t>
            </a:r>
            <a:r>
              <a:rPr lang="de-CH" sz="2800" dirty="0" smtClean="0"/>
              <a:t>. Lehrgängen über dem Durchschnitt</a:t>
            </a:r>
            <a:endParaRPr lang="de-DE" sz="2800" dirty="0" smtClean="0"/>
          </a:p>
        </p:txBody>
      </p:sp>
      <p:pic>
        <p:nvPicPr>
          <p:cNvPr id="5126" name="Picture 6" descr="kvch_mitglied_4c Kopi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060848"/>
            <a:ext cx="15128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41196"/>
          <a:stretch/>
        </p:blipFill>
        <p:spPr bwMode="auto">
          <a:xfrm>
            <a:off x="6529908" y="1412776"/>
            <a:ext cx="207454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dirty="0" smtClean="0"/>
              <a:t>Typische Studentin / typischer Student</a:t>
            </a:r>
          </a:p>
        </p:txBody>
      </p:sp>
      <p:sp>
        <p:nvSpPr>
          <p:cNvPr id="6148" name="Rectangle 5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CH" sz="2800" dirty="0" smtClean="0"/>
              <a:t>29-jährig </a:t>
            </a:r>
            <a:r>
              <a:rPr lang="de-CH" sz="2800" smtClean="0"/>
              <a:t>(20–50-jährig</a:t>
            </a:r>
            <a:r>
              <a:rPr lang="de-CH" sz="2800" dirty="0" smtClean="0"/>
              <a:t>)</a:t>
            </a:r>
          </a:p>
          <a:p>
            <a:pPr eaLnBrk="1" hangingPunct="1"/>
            <a:r>
              <a:rPr lang="de-CH" sz="2800" smtClean="0"/>
              <a:t>Frauen/Männer </a:t>
            </a:r>
            <a:endParaRPr lang="de-CH" sz="2800" dirty="0" smtClean="0"/>
          </a:p>
          <a:p>
            <a:pPr eaLnBrk="1" hangingPunct="1"/>
            <a:r>
              <a:rPr lang="de-CH" sz="2800" dirty="0" smtClean="0"/>
              <a:t>Zentralschweiz </a:t>
            </a:r>
          </a:p>
          <a:p>
            <a:pPr eaLnBrk="1" hangingPunct="1"/>
            <a:r>
              <a:rPr lang="de-CH" sz="2800" smtClean="0"/>
              <a:t>Sachbearbeiter/Experte </a:t>
            </a:r>
            <a:endParaRPr lang="de-CH" sz="2800" dirty="0" smtClean="0"/>
          </a:p>
          <a:p>
            <a:pPr eaLnBrk="1" hangingPunct="1">
              <a:buFont typeface="Arial" charset="0"/>
              <a:buNone/>
            </a:pPr>
            <a:r>
              <a:rPr lang="de-CH" sz="2800" dirty="0" smtClean="0"/>
              <a:t/>
            </a:r>
            <a:br>
              <a:rPr lang="de-CH" sz="2800" dirty="0" smtClean="0"/>
            </a:br>
            <a:endParaRPr lang="de-CH" sz="1800" dirty="0" smtClean="0"/>
          </a:p>
          <a:p>
            <a:pPr eaLnBrk="1" hangingPunct="1">
              <a:buNone/>
            </a:pPr>
            <a:endParaRPr lang="de-CH" sz="2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7308" y="3933264"/>
            <a:ext cx="1298168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01246" y="3933056"/>
            <a:ext cx="136303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0046" y="3933056"/>
            <a:ext cx="139512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0936" y="3933056"/>
            <a:ext cx="1326353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3059" y="3933264"/>
            <a:ext cx="1266626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35455" y="3925526"/>
            <a:ext cx="1329033" cy="187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Fußzeilenplatzhalt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CH" dirty="0" smtClean="0"/>
              <a:t>Beirat</a:t>
            </a:r>
            <a:endParaRPr lang="de-DE" dirty="0" smtClean="0"/>
          </a:p>
        </p:txBody>
      </p:sp>
      <p:pic>
        <p:nvPicPr>
          <p:cNvPr id="10243" name="Picture 3" descr="Foto Beira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235423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916832"/>
            <a:ext cx="5330120" cy="3551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6851650" cy="720080"/>
          </a:xfrm>
        </p:spPr>
        <p:txBody>
          <a:bodyPr/>
          <a:lstStyle/>
          <a:p>
            <a:pPr eaLnBrk="1" hangingPunct="1"/>
            <a:r>
              <a:rPr lang="de-CH" dirty="0" smtClean="0"/>
              <a:t>Allgemeine Informationen</a:t>
            </a:r>
            <a:endParaRPr lang="de-DE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CH" sz="2800" b="1" dirty="0" smtClean="0"/>
              <a:t>Mitgliedschaft</a:t>
            </a:r>
          </a:p>
          <a:p>
            <a:pPr eaLnBrk="1" hangingPunct="1">
              <a:buFont typeface="Arial" charset="0"/>
              <a:buNone/>
            </a:pPr>
            <a:r>
              <a:rPr lang="de-CH" sz="2800" dirty="0"/>
              <a:t>	</a:t>
            </a:r>
            <a:r>
              <a:rPr lang="de-CH" sz="2800" dirty="0" smtClean="0"/>
              <a:t>Kostenermässigung für Aktivmitglieder des Kaufmännischen Verbands Luzern</a:t>
            </a:r>
          </a:p>
          <a:p>
            <a:pPr eaLnBrk="1" hangingPunct="1">
              <a:buFont typeface="Arial" charset="0"/>
              <a:buNone/>
            </a:pPr>
            <a:endParaRPr lang="de-CH" sz="2800" dirty="0" smtClean="0"/>
          </a:p>
          <a:p>
            <a:pPr eaLnBrk="1" hangingPunct="1">
              <a:buFont typeface="Arial" charset="0"/>
              <a:buNone/>
            </a:pPr>
            <a:r>
              <a:rPr lang="de-CH" sz="2800" b="1" dirty="0" smtClean="0"/>
              <a:t>Kosten</a:t>
            </a:r>
            <a:r>
              <a:rPr lang="de-CH" sz="2800" dirty="0" smtClean="0"/>
              <a:t> </a:t>
            </a:r>
            <a:r>
              <a:rPr lang="de-CH" sz="2800" b="1" dirty="0" smtClean="0"/>
              <a:t>(für HFW und </a:t>
            </a:r>
            <a:r>
              <a:rPr lang="de-CH" sz="2800" b="1" dirty="0" err="1" smtClean="0"/>
              <a:t>eidg</a:t>
            </a:r>
            <a:r>
              <a:rPr lang="de-CH" sz="2800" b="1" dirty="0" smtClean="0"/>
              <a:t>. Fachausweise)</a:t>
            </a:r>
            <a:endParaRPr lang="de-CH" sz="2800" b="1" dirty="0"/>
          </a:p>
          <a:p>
            <a:pPr eaLnBrk="1" hangingPunct="1">
              <a:buFont typeface="Arial" charset="0"/>
              <a:buNone/>
            </a:pPr>
            <a:r>
              <a:rPr lang="de-CH" sz="2800" dirty="0" smtClean="0"/>
              <a:t>	Subventionierte Preise bei Wohnsitz in den Kantonen LU, UR, SZ, OW, NW	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276501"/>
              </p:ext>
            </p:extLst>
          </p:nvPr>
        </p:nvGraphicFramePr>
        <p:xfrm>
          <a:off x="539552" y="548680"/>
          <a:ext cx="6984775" cy="5910012"/>
        </p:xfrm>
        <a:graphic>
          <a:graphicData uri="http://schemas.openxmlformats.org/drawingml/2006/table">
            <a:tbl>
              <a:tblPr/>
              <a:tblGrid>
                <a:gridCol w="3391159"/>
                <a:gridCol w="1217353"/>
                <a:gridCol w="1224136"/>
                <a:gridCol w="1152127"/>
              </a:tblGrid>
              <a:tr h="216012">
                <a:tc>
                  <a:txBody>
                    <a:bodyPr/>
                    <a:lstStyle/>
                    <a:p>
                      <a:pPr algn="l" fontAlgn="ctr"/>
                      <a:endParaRPr lang="de-CH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228">
                <a:tc gridSpan="2">
                  <a:txBody>
                    <a:bodyPr/>
                    <a:lstStyle/>
                    <a:p>
                      <a:pPr algn="l" fontAlgn="ctr"/>
                      <a:endParaRPr lang="de-CH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9"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Wann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 LU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Markom</a:t>
                      </a:r>
                      <a:endParaRPr lang="de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Handelsschule edupool.ch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Sachbearbeiter/in RW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Marketingfachleute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Fachleute Finanz./RW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Experte RW/Controlling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Kommunikationsplaner/in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Sozialversicherungen edupool.ch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Finanzberater/in IAF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Finanzplaner/in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Sachbearbeiter/in Tourismus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Sachbearbeiter/in Marketing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Verkaufsfachleute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Handelsschule edupool.ch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Markom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PR-Fachleute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Okt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Eidg. dipl. Verkaufleiter/in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Okt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Technische Kaufleute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Okt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Treuhänder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Führungsfachleute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Detailhandelsspezialist/in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HR-Fachleute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Sachbearbeiter/in RW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Sachbearbeiter/in Treuhand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Dipl. Finanzberater/in IAF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Führungsfachleute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Noch</a:t>
                      </a:r>
                      <a:r>
                        <a:rPr lang="de-CH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offen</a:t>
                      </a:r>
                      <a:endParaRPr lang="de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3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Sachbearbeiter/in Marketing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 12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40428">
                <a:tc>
                  <a:txBody>
                    <a:bodyPr/>
                    <a:lstStyle/>
                    <a:p>
                      <a:pPr algn="l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Direktionsassistentinnen eidg. FA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 </a:t>
                      </a:r>
                      <a:r>
                        <a:rPr lang="de-CH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de-CH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Noch offen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94%</a:t>
                      </a:r>
                    </a:p>
                  </a:txBody>
                  <a:tcPr marL="6920" marR="6920" marT="69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6851650" cy="949325"/>
          </a:xfrm>
        </p:spPr>
        <p:txBody>
          <a:bodyPr/>
          <a:lstStyle/>
          <a:p>
            <a:r>
              <a:rPr lang="de-CH" dirty="0" smtClean="0"/>
              <a:t>Prüfungsergebnisse 2012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873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sz="3800" dirty="0" smtClean="0"/>
              <a:t>Zertifikate</a:t>
            </a:r>
            <a:endParaRPr lang="de-DE" sz="32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www.kvlu.ch</a:t>
            </a:r>
            <a:endParaRPr lang="de-CH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980728"/>
            <a:ext cx="3621621" cy="5184576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484784"/>
            <a:ext cx="8352928" cy="949325"/>
          </a:xfrm>
        </p:spPr>
        <p:txBody>
          <a:bodyPr/>
          <a:lstStyle/>
          <a:p>
            <a:pPr eaLnBrk="1" hangingPunct="1"/>
            <a:r>
              <a:rPr lang="de-CH" dirty="0" smtClean="0"/>
              <a:t>Audit-/</a:t>
            </a:r>
            <a:r>
              <a:rPr lang="de-CH" dirty="0" err="1" smtClean="0"/>
              <a:t>Assesmentbericht</a:t>
            </a:r>
            <a:r>
              <a:rPr lang="de-CH" dirty="0" smtClean="0"/>
              <a:t> (Externe Beurteilung)</a:t>
            </a:r>
            <a:endParaRPr lang="de-DE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431429"/>
            <a:ext cx="8229600" cy="4525963"/>
          </a:xfrm>
        </p:spPr>
        <p:txBody>
          <a:bodyPr/>
          <a:lstStyle/>
          <a:p>
            <a:pPr eaLnBrk="1" hangingPunct="1"/>
            <a:r>
              <a:rPr lang="de-CH" sz="2800" dirty="0" smtClean="0"/>
              <a:t>Hohes Qualitätsbewusstsein</a:t>
            </a:r>
          </a:p>
          <a:p>
            <a:pPr eaLnBrk="1" hangingPunct="1"/>
            <a:r>
              <a:rPr lang="de-CH" sz="2800" dirty="0" smtClean="0"/>
              <a:t>Einsatz Total Quality Management TQM</a:t>
            </a:r>
          </a:p>
          <a:p>
            <a:pPr eaLnBrk="1" hangingPunct="1"/>
            <a:r>
              <a:rPr lang="de-CH" sz="2800" dirty="0" smtClean="0"/>
              <a:t>Erfassung Prüfungserfolge </a:t>
            </a:r>
          </a:p>
          <a:p>
            <a:pPr eaLnBrk="1" hangingPunct="1"/>
            <a:r>
              <a:rPr lang="de-CH" sz="2800" dirty="0" smtClean="0"/>
              <a:t>Hohe Kundenorientierung</a:t>
            </a:r>
          </a:p>
          <a:p>
            <a:pPr eaLnBrk="1" hangingPunct="1"/>
            <a:r>
              <a:rPr lang="de-CH" sz="2800" dirty="0" smtClean="0"/>
              <a:t>Klare Zuständigkeiten / Pflichtenhefte</a:t>
            </a:r>
          </a:p>
          <a:p>
            <a:pPr eaLnBrk="1" hangingPunct="1"/>
            <a:r>
              <a:rPr lang="de-CH" sz="2800" dirty="0" smtClean="0"/>
              <a:t>Konzept Wissenstransfer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02667"/>
            <a:ext cx="388937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www.kvlu.ch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Einzelne Akademien</a:t>
            </a:r>
            <a:br>
              <a:rPr lang="de-CH" dirty="0" smtClean="0"/>
            </a:br>
            <a:r>
              <a:rPr lang="de-CH" dirty="0" smtClean="0"/>
              <a:t>KV Luzern Berufsakademie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0" y="908720"/>
          <a:ext cx="91440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Ellipse 7"/>
          <p:cNvSpPr/>
          <p:nvPr/>
        </p:nvSpPr>
        <p:spPr>
          <a:xfrm>
            <a:off x="3575463" y="2942618"/>
            <a:ext cx="1872207" cy="186781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de-CH" sz="2000" b="1" dirty="0" smtClean="0">
                <a:solidFill>
                  <a:schemeClr val="accent1"/>
                </a:solidFill>
              </a:rPr>
              <a:t>Schulleitung</a:t>
            </a:r>
            <a:r>
              <a:rPr lang="de-CH" sz="2000" dirty="0" smtClean="0">
                <a:solidFill>
                  <a:schemeClr val="accent1"/>
                </a:solidFill>
              </a:rPr>
              <a:t/>
            </a:r>
            <a:br>
              <a:rPr lang="de-CH" sz="2000" dirty="0" smtClean="0">
                <a:solidFill>
                  <a:schemeClr val="accent1"/>
                </a:solidFill>
              </a:rPr>
            </a:br>
            <a:r>
              <a:rPr lang="de-CH" sz="1600" dirty="0" smtClean="0">
                <a:solidFill>
                  <a:schemeClr val="accent1"/>
                </a:solidFill>
              </a:rPr>
              <a:t>Peter Häfliger</a:t>
            </a:r>
            <a:br>
              <a:rPr lang="de-CH" sz="1600" dirty="0" smtClean="0">
                <a:solidFill>
                  <a:schemeClr val="accent1"/>
                </a:solidFill>
              </a:rPr>
            </a:br>
            <a:r>
              <a:rPr lang="de-CH" sz="1400" dirty="0" smtClean="0">
                <a:solidFill>
                  <a:schemeClr val="accent1"/>
                </a:solidFill>
              </a:rPr>
              <a:t>Rektor</a:t>
            </a:r>
            <a:r>
              <a:rPr lang="de-CH" sz="1600" dirty="0" smtClean="0">
                <a:solidFill>
                  <a:schemeClr val="accent1"/>
                </a:solidFill>
              </a:rPr>
              <a:t/>
            </a:r>
            <a:br>
              <a:rPr lang="de-CH" sz="1600" dirty="0" smtClean="0">
                <a:solidFill>
                  <a:schemeClr val="accent1"/>
                </a:solidFill>
              </a:rPr>
            </a:br>
            <a:r>
              <a:rPr lang="de-CH" sz="1600" dirty="0" smtClean="0">
                <a:solidFill>
                  <a:schemeClr val="accent1"/>
                </a:solidFill>
              </a:rPr>
              <a:t>Thomas Seele</a:t>
            </a:r>
            <a:br>
              <a:rPr lang="de-CH" sz="1600" dirty="0" smtClean="0">
                <a:solidFill>
                  <a:schemeClr val="accent1"/>
                </a:solidFill>
              </a:rPr>
            </a:br>
            <a:r>
              <a:rPr lang="de-CH" sz="1400" dirty="0" smtClean="0">
                <a:solidFill>
                  <a:schemeClr val="accent1"/>
                </a:solidFill>
              </a:rPr>
              <a:t>Prorektor</a:t>
            </a:r>
            <a:endParaRPr lang="de-CH" sz="2000" b="1" dirty="0">
              <a:solidFill>
                <a:schemeClr val="accent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 dirty="0" smtClean="0"/>
              <a:t>www.kvlu.ch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7499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8" grpId="0" animBg="1"/>
    </p:bldLst>
  </p:timing>
</p:sld>
</file>

<file path=ppt/theme/theme1.xml><?xml version="1.0" encoding="utf-8"?>
<a:theme xmlns:a="http://schemas.openxmlformats.org/drawingml/2006/main" name="Präsentation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 PPT NEUER AUFTRITT</Template>
  <TotalTime>0</TotalTime>
  <Words>696</Words>
  <Application>Microsoft Office PowerPoint</Application>
  <PresentationFormat>Bildschirmpräsentation (4:3)</PresentationFormat>
  <Paragraphs>241</Paragraphs>
  <Slides>13</Slides>
  <Notes>10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Präsentation1</vt:lpstr>
      <vt:lpstr>HERZLICH WILLKOMMEN ZUM INFORMATIONSABEND</vt:lpstr>
      <vt:lpstr>KV Luzern Berufsakademie</vt:lpstr>
      <vt:lpstr>Typische Studentin / typischer Student</vt:lpstr>
      <vt:lpstr>Beirat</vt:lpstr>
      <vt:lpstr>Allgemeine Informationen</vt:lpstr>
      <vt:lpstr>Prüfungsergebnisse 2012</vt:lpstr>
      <vt:lpstr>Zertifikate</vt:lpstr>
      <vt:lpstr>Audit-/Assesmentbericht (Externe Beurteilung)</vt:lpstr>
      <vt:lpstr>Einzelne Akademien KV Luzern Berufsakademie</vt:lpstr>
      <vt:lpstr>PowerPoint-Präsentation</vt:lpstr>
      <vt:lpstr>Schweizerische Bildungslandschaft</vt:lpstr>
      <vt:lpstr>Ihr Nutzen USP</vt:lpstr>
      <vt:lpstr>PowerPoint-Präsentation</vt:lpstr>
      <vt:lpstr>Kurzfassung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KV Schweiz</dc:creator>
  <cp:revision>206</cp:revision>
  <cp:lastPrinted>1601-01-01T00:00:00Z</cp:lastPrinted>
  <dcterms:created xsi:type="dcterms:W3CDTF">2006-04-12T16:26:13Z</dcterms:created>
  <dcterms:modified xsi:type="dcterms:W3CDTF">2014-05-21T07:45:57Z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