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70" r:id="rId5"/>
    <p:sldId id="259" r:id="rId6"/>
    <p:sldId id="260" r:id="rId7"/>
    <p:sldId id="261" r:id="rId8"/>
    <p:sldId id="271" r:id="rId9"/>
    <p:sldId id="263" r:id="rId10"/>
    <p:sldId id="264" r:id="rId11"/>
    <p:sldId id="265" r:id="rId12"/>
    <p:sldId id="268" r:id="rId13"/>
    <p:sldId id="272" r:id="rId14"/>
    <p:sldId id="267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A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2A5925-4D4D-437C-BA61-D64D6D491FC8}" v="1" dt="2022-11-15T08:53:29.3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65" autoAdjust="0"/>
    <p:restoredTop sz="66157" autoAdjust="0"/>
  </p:normalViewPr>
  <p:slideViewPr>
    <p:cSldViewPr snapToGrid="0">
      <p:cViewPr varScale="1">
        <p:scale>
          <a:sx n="109" d="100"/>
          <a:sy n="109" d="100"/>
        </p:scale>
        <p:origin x="120" y="1596"/>
      </p:cViewPr>
      <p:guideLst/>
    </p:cSldViewPr>
  </p:slideViewPr>
  <p:outlineViewPr>
    <p:cViewPr>
      <p:scale>
        <a:sx n="33" d="100"/>
        <a:sy n="33" d="100"/>
      </p:scale>
      <p:origin x="0" y="-364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0-C420-487A-901E-B01BC1BC397E}"/>
              </c:ext>
            </c:extLst>
          </c:dPt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C420-487A-901E-B01BC1BC397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bg1"/>
                    </a:solidFill>
                    <a:latin typeface="Univers" panose="020B0503020202020204" pitchFamily="34" charset="0"/>
                    <a:ea typeface="+mn-ea"/>
                    <a:cs typeface="+mn-cs"/>
                  </a:defRPr>
                </a:pPr>
                <a:endParaRPr lang="de-DE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Tabelle1!$A$2:$A$3</c:f>
              <c:strCache>
                <c:ptCount val="2"/>
                <c:pt idx="0">
                  <c:v>Durchschnitt</c:v>
                </c:pt>
                <c:pt idx="1">
                  <c:v>16- bis 24-Jährige</c:v>
                </c:pt>
              </c:strCache>
            </c:strRef>
          </c:cat>
          <c:val>
            <c:numRef>
              <c:f>Tabelle1!$B$2:$B$3</c:f>
              <c:numCache>
                <c:formatCode>0%</c:formatCode>
                <c:ptCount val="2"/>
                <c:pt idx="0">
                  <c:v>0.4</c:v>
                </c:pt>
                <c:pt idx="1">
                  <c:v>0.55000000000000004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7C-423F-B2DB-E986DF1F07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40846688"/>
        <c:axId val="1340840448"/>
      </c:barChart>
      <c:catAx>
        <c:axId val="1340846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pPr>
            <a:endParaRPr lang="de-DE"/>
          </a:p>
        </c:txPr>
        <c:crossAx val="1340840448"/>
        <c:crosses val="autoZero"/>
        <c:auto val="1"/>
        <c:lblAlgn val="ctr"/>
        <c:lblOffset val="100"/>
        <c:noMultiLvlLbl val="0"/>
      </c:catAx>
      <c:valAx>
        <c:axId val="134084044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crossAx val="13408466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  <a:latin typeface="Univers" panose="020B0503020202020204" pitchFamily="34" charset="0"/>
        </a:defRPr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2102590437064934E-2"/>
          <c:y val="4.666173944657942E-2"/>
          <c:w val="0.91461238540834566"/>
          <c:h val="0.76761952300648661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2021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/>
          </c:spPr>
          <c:invertIfNegative val="0"/>
          <c:cat>
            <c:strRef>
              <c:f>Tabelle1!$A$2:$A$11</c:f>
              <c:strCache>
                <c:ptCount val="10"/>
                <c:pt idx="0">
                  <c:v>Suizid</c:v>
                </c:pt>
                <c:pt idx="1">
                  <c:v>Sich Sorgen machen um Freund</c:v>
                </c:pt>
                <c:pt idx="2">
                  <c:v>Depressive Stimmung</c:v>
                </c:pt>
                <c:pt idx="3">
                  <c:v>Konflikte mit Eltern</c:v>
                </c:pt>
                <c:pt idx="4">
                  <c:v>Krisen / Hilfe</c:v>
                </c:pt>
                <c:pt idx="5">
                  <c:v>Psychische Erkrankung</c:v>
                </c:pt>
                <c:pt idx="6">
                  <c:v>Andere persönliche Probleme</c:v>
                </c:pt>
                <c:pt idx="7">
                  <c:v>Angst</c:v>
                </c:pt>
                <c:pt idx="8">
                  <c:v>Autoaggression</c:v>
                </c:pt>
                <c:pt idx="9">
                  <c:v>Schluss machen (Liebe)</c:v>
                </c:pt>
              </c:strCache>
            </c:strRef>
          </c:cat>
          <c:val>
            <c:numRef>
              <c:f>Tabelle1!$B$2:$B$11</c:f>
              <c:numCache>
                <c:formatCode>General</c:formatCode>
                <c:ptCount val="10"/>
                <c:pt idx="0">
                  <c:v>2657</c:v>
                </c:pt>
                <c:pt idx="1">
                  <c:v>1327</c:v>
                </c:pt>
                <c:pt idx="2">
                  <c:v>1284</c:v>
                </c:pt>
                <c:pt idx="3">
                  <c:v>1262</c:v>
                </c:pt>
                <c:pt idx="4">
                  <c:v>1089</c:v>
                </c:pt>
                <c:pt idx="5">
                  <c:v>969</c:v>
                </c:pt>
                <c:pt idx="6">
                  <c:v>718</c:v>
                </c:pt>
                <c:pt idx="7">
                  <c:v>707</c:v>
                </c:pt>
                <c:pt idx="8">
                  <c:v>608</c:v>
                </c:pt>
                <c:pt idx="9">
                  <c:v>513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75-4D51-81BE-22E979F341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4"/>
        <c:overlap val="44"/>
        <c:axId val="1338501344"/>
        <c:axId val="1338498432"/>
      </c:barChart>
      <c:catAx>
        <c:axId val="133850134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pPr>
            <a:endParaRPr lang="de-DE"/>
          </a:p>
        </c:txPr>
        <c:crossAx val="1338498432"/>
        <c:crosses val="autoZero"/>
        <c:auto val="1"/>
        <c:lblAlgn val="ctr"/>
        <c:lblOffset val="100"/>
        <c:noMultiLvlLbl val="0"/>
      </c:catAx>
      <c:valAx>
        <c:axId val="1338498432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Univers" panose="020B0503020202020204" pitchFamily="34" charset="0"/>
                <a:ea typeface="+mn-ea"/>
                <a:cs typeface="+mn-cs"/>
              </a:defRPr>
            </a:pPr>
            <a:endParaRPr lang="de-DE"/>
          </a:p>
        </c:txPr>
        <c:crossAx val="1338501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800">
          <a:solidFill>
            <a:schemeClr val="tx1"/>
          </a:solidFill>
          <a:latin typeface="Univers" panose="020B0503020202020204" pitchFamily="34" charset="0"/>
        </a:defRPr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C65603F-D164-4E2A-958B-676CF434D929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9EC1D9F8-1C32-4418-9FC7-6FF2799982EE}">
      <dgm:prSet phldrT="[Text]"/>
      <dgm:spPr>
        <a:ln>
          <a:solidFill>
            <a:srgbClr val="F9AA1B"/>
          </a:solidFill>
        </a:ln>
      </dgm:spPr>
      <dgm:t>
        <a:bodyPr/>
        <a:lstStyle/>
        <a:p>
          <a:pPr algn="l">
            <a:buClrTx/>
            <a:buSzTx/>
            <a:buFontTx/>
            <a:buNone/>
          </a:pPr>
          <a:r>
            <a:rPr kumimoji="0" lang="de-CH" b="1" i="0" u="none" strike="noStrike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rPr>
            <a:t>Deutliche Zunahme psychischer Belastung</a:t>
          </a:r>
          <a:endParaRPr lang="de-CH" dirty="0">
            <a:latin typeface="Univers" panose="020B0503020202020204" pitchFamily="34" charset="0"/>
          </a:endParaRPr>
        </a:p>
      </dgm:t>
    </dgm:pt>
    <dgm:pt modelId="{665138DD-752B-462D-920F-FBC3937F9DBA}" type="parTrans" cxnId="{A26727FE-CA6C-4952-BC6E-9F98FE52C3F5}">
      <dgm:prSet/>
      <dgm:spPr/>
      <dgm:t>
        <a:bodyPr/>
        <a:lstStyle/>
        <a:p>
          <a:endParaRPr lang="de-CH"/>
        </a:p>
      </dgm:t>
    </dgm:pt>
    <dgm:pt modelId="{FAD8E11D-C24B-4909-9E34-FAB38D6FE6A4}" type="sibTrans" cxnId="{A26727FE-CA6C-4952-BC6E-9F98FE52C3F5}">
      <dgm:prSet/>
      <dgm:spPr/>
      <dgm:t>
        <a:bodyPr/>
        <a:lstStyle/>
        <a:p>
          <a:endParaRPr lang="de-CH"/>
        </a:p>
      </dgm:t>
    </dgm:pt>
    <dgm:pt modelId="{A4344001-A692-4BB7-8637-7A4A783CC9B4}">
      <dgm:prSet phldrT="[Text]"/>
      <dgm:spPr>
        <a:ln>
          <a:solidFill>
            <a:srgbClr val="F9AA1B"/>
          </a:solidFill>
        </a:ln>
      </dgm:spPr>
      <dgm:t>
        <a:bodyPr/>
        <a:lstStyle/>
        <a:p>
          <a:pPr algn="l">
            <a:buClrTx/>
            <a:buSzTx/>
            <a:buFontTx/>
            <a:buNone/>
          </a:pPr>
          <a:r>
            <a:rPr kumimoji="0" lang="de-CH" b="1" i="0" u="none" strike="noStrike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rPr>
            <a:t>Private Belastung, erhöhte Konfliktrisiken</a:t>
          </a:r>
          <a:endParaRPr lang="de-CH" dirty="0"/>
        </a:p>
      </dgm:t>
    </dgm:pt>
    <dgm:pt modelId="{16A2CB68-4FF5-4AFA-A604-27A6EFBAEC51}" type="parTrans" cxnId="{BC26D7EA-BD77-42CA-BFEA-2CE11CD71483}">
      <dgm:prSet/>
      <dgm:spPr/>
      <dgm:t>
        <a:bodyPr/>
        <a:lstStyle/>
        <a:p>
          <a:endParaRPr lang="de-CH"/>
        </a:p>
      </dgm:t>
    </dgm:pt>
    <dgm:pt modelId="{52ACB918-2486-49B8-87E1-581F204A1FE3}" type="sibTrans" cxnId="{BC26D7EA-BD77-42CA-BFEA-2CE11CD71483}">
      <dgm:prSet/>
      <dgm:spPr/>
      <dgm:t>
        <a:bodyPr/>
        <a:lstStyle/>
        <a:p>
          <a:endParaRPr lang="de-CH"/>
        </a:p>
      </dgm:t>
    </dgm:pt>
    <dgm:pt modelId="{6E2BEB9E-0092-44CB-8FBC-969115C8D949}">
      <dgm:prSet phldrT="[Text]"/>
      <dgm:spPr>
        <a:ln>
          <a:solidFill>
            <a:srgbClr val="F9AA1B"/>
          </a:solidFill>
        </a:ln>
      </dgm:spPr>
      <dgm:t>
        <a:bodyPr/>
        <a:lstStyle/>
        <a:p>
          <a:pPr algn="l"/>
          <a:r>
            <a:rPr lang="de-CH" b="1" dirty="0">
              <a:solidFill>
                <a:prstClr val="black"/>
              </a:solidFill>
              <a:latin typeface="Arial"/>
            </a:rPr>
            <a:t>Zukunftsangst</a:t>
          </a:r>
          <a:endParaRPr lang="de-CH" dirty="0"/>
        </a:p>
      </dgm:t>
    </dgm:pt>
    <dgm:pt modelId="{582FAA8A-E6C3-4B55-AF09-453EEDA80309}" type="parTrans" cxnId="{3582D111-60F4-4977-BABF-18FBB2B6E115}">
      <dgm:prSet/>
      <dgm:spPr/>
      <dgm:t>
        <a:bodyPr/>
        <a:lstStyle/>
        <a:p>
          <a:endParaRPr lang="de-CH"/>
        </a:p>
      </dgm:t>
    </dgm:pt>
    <dgm:pt modelId="{5EB63564-044C-4D45-A679-CBBC426F72B8}" type="sibTrans" cxnId="{3582D111-60F4-4977-BABF-18FBB2B6E115}">
      <dgm:prSet/>
      <dgm:spPr/>
      <dgm:t>
        <a:bodyPr/>
        <a:lstStyle/>
        <a:p>
          <a:endParaRPr lang="de-CH"/>
        </a:p>
      </dgm:t>
    </dgm:pt>
    <dgm:pt modelId="{D690DCEC-CF57-4A44-A741-BBEFBC60AE28}" type="pres">
      <dgm:prSet presAssocID="{CC65603F-D164-4E2A-958B-676CF434D929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8910BA01-965C-4F9E-8C87-6616688BAF40}" type="pres">
      <dgm:prSet presAssocID="{9EC1D9F8-1C32-4418-9FC7-6FF2799982EE}" presName="circle1" presStyleLbl="node1" presStyleIdx="0" presStyleCnt="3"/>
      <dgm:spPr>
        <a:solidFill>
          <a:srgbClr val="F9AA1B"/>
        </a:solidFill>
      </dgm:spPr>
    </dgm:pt>
    <dgm:pt modelId="{D1D3D1B2-5EF8-486C-B237-75FD88C0CC22}" type="pres">
      <dgm:prSet presAssocID="{9EC1D9F8-1C32-4418-9FC7-6FF2799982EE}" presName="space" presStyleCnt="0"/>
      <dgm:spPr/>
    </dgm:pt>
    <dgm:pt modelId="{83244C1E-04B9-402B-A91D-6BD6C66C56CE}" type="pres">
      <dgm:prSet presAssocID="{9EC1D9F8-1C32-4418-9FC7-6FF2799982EE}" presName="rect1" presStyleLbl="alignAcc1" presStyleIdx="0" presStyleCnt="3"/>
      <dgm:spPr/>
    </dgm:pt>
    <dgm:pt modelId="{F54AEAE0-0E05-49C6-9705-E65F4229D8E6}" type="pres">
      <dgm:prSet presAssocID="{A4344001-A692-4BB7-8637-7A4A783CC9B4}" presName="vertSpace2" presStyleLbl="node1" presStyleIdx="0" presStyleCnt="3"/>
      <dgm:spPr/>
    </dgm:pt>
    <dgm:pt modelId="{BF26FE7E-9E1D-4D55-9CF9-DCE27D1BA74E}" type="pres">
      <dgm:prSet presAssocID="{A4344001-A692-4BB7-8637-7A4A783CC9B4}" presName="circle2" presStyleLbl="node1" presStyleIdx="1" presStyleCnt="3"/>
      <dgm:spPr>
        <a:solidFill>
          <a:srgbClr val="F9AA1B"/>
        </a:solidFill>
      </dgm:spPr>
    </dgm:pt>
    <dgm:pt modelId="{017E25A2-D976-40B2-80FB-06AC9DD1393E}" type="pres">
      <dgm:prSet presAssocID="{A4344001-A692-4BB7-8637-7A4A783CC9B4}" presName="rect2" presStyleLbl="alignAcc1" presStyleIdx="1" presStyleCnt="3"/>
      <dgm:spPr/>
    </dgm:pt>
    <dgm:pt modelId="{28441C8C-7358-49E2-8C85-23DEF9869D7E}" type="pres">
      <dgm:prSet presAssocID="{6E2BEB9E-0092-44CB-8FBC-969115C8D949}" presName="vertSpace3" presStyleLbl="node1" presStyleIdx="1" presStyleCnt="3"/>
      <dgm:spPr/>
    </dgm:pt>
    <dgm:pt modelId="{779A71A1-91B2-41DB-BB9F-0321FD21EE0A}" type="pres">
      <dgm:prSet presAssocID="{6E2BEB9E-0092-44CB-8FBC-969115C8D949}" presName="circle3" presStyleLbl="node1" presStyleIdx="2" presStyleCnt="3"/>
      <dgm:spPr>
        <a:solidFill>
          <a:srgbClr val="F9AA1B"/>
        </a:solidFill>
      </dgm:spPr>
    </dgm:pt>
    <dgm:pt modelId="{F61188B5-E812-4693-A31F-E361B48F941D}" type="pres">
      <dgm:prSet presAssocID="{6E2BEB9E-0092-44CB-8FBC-969115C8D949}" presName="rect3" presStyleLbl="alignAcc1" presStyleIdx="2" presStyleCnt="3"/>
      <dgm:spPr/>
    </dgm:pt>
    <dgm:pt modelId="{A0D9E3B5-81E2-4AB3-B7D5-EEA9E91E0415}" type="pres">
      <dgm:prSet presAssocID="{9EC1D9F8-1C32-4418-9FC7-6FF2799982EE}" presName="rect1ParTxNoCh" presStyleLbl="alignAcc1" presStyleIdx="2" presStyleCnt="3">
        <dgm:presLayoutVars>
          <dgm:chMax val="1"/>
          <dgm:bulletEnabled val="1"/>
        </dgm:presLayoutVars>
      </dgm:prSet>
      <dgm:spPr/>
    </dgm:pt>
    <dgm:pt modelId="{9F380CB7-EA4C-4BA1-A5CA-1DC3682ECC97}" type="pres">
      <dgm:prSet presAssocID="{A4344001-A692-4BB7-8637-7A4A783CC9B4}" presName="rect2ParTxNoCh" presStyleLbl="alignAcc1" presStyleIdx="2" presStyleCnt="3">
        <dgm:presLayoutVars>
          <dgm:chMax val="1"/>
          <dgm:bulletEnabled val="1"/>
        </dgm:presLayoutVars>
      </dgm:prSet>
      <dgm:spPr/>
    </dgm:pt>
    <dgm:pt modelId="{536F16C3-7FC5-4B1F-A3C6-BC2C6D17392B}" type="pres">
      <dgm:prSet presAssocID="{6E2BEB9E-0092-44CB-8FBC-969115C8D949}" presName="rect3ParTxNoCh" presStyleLbl="alignAcc1" presStyleIdx="2" presStyleCnt="3">
        <dgm:presLayoutVars>
          <dgm:chMax val="1"/>
          <dgm:bulletEnabled val="1"/>
        </dgm:presLayoutVars>
      </dgm:prSet>
      <dgm:spPr/>
    </dgm:pt>
  </dgm:ptLst>
  <dgm:cxnLst>
    <dgm:cxn modelId="{3582D111-60F4-4977-BABF-18FBB2B6E115}" srcId="{CC65603F-D164-4E2A-958B-676CF434D929}" destId="{6E2BEB9E-0092-44CB-8FBC-969115C8D949}" srcOrd="2" destOrd="0" parTransId="{582FAA8A-E6C3-4B55-AF09-453EEDA80309}" sibTransId="{5EB63564-044C-4D45-A679-CBBC426F72B8}"/>
    <dgm:cxn modelId="{C2D4201E-160D-42D5-8A79-A3C58290F236}" type="presOf" srcId="{9EC1D9F8-1C32-4418-9FC7-6FF2799982EE}" destId="{A0D9E3B5-81E2-4AB3-B7D5-EEA9E91E0415}" srcOrd="1" destOrd="0" presId="urn:microsoft.com/office/officeart/2005/8/layout/target3"/>
    <dgm:cxn modelId="{47AB7E38-0045-4E61-9E4B-12A830E3284C}" type="presOf" srcId="{6E2BEB9E-0092-44CB-8FBC-969115C8D949}" destId="{F61188B5-E812-4693-A31F-E361B48F941D}" srcOrd="0" destOrd="0" presId="urn:microsoft.com/office/officeart/2005/8/layout/target3"/>
    <dgm:cxn modelId="{191E66B1-AF2E-41B6-A464-F9C523A4F224}" type="presOf" srcId="{A4344001-A692-4BB7-8637-7A4A783CC9B4}" destId="{017E25A2-D976-40B2-80FB-06AC9DD1393E}" srcOrd="0" destOrd="0" presId="urn:microsoft.com/office/officeart/2005/8/layout/target3"/>
    <dgm:cxn modelId="{746BEAB9-4CC2-4D85-B338-1D75ADD70BC7}" type="presOf" srcId="{9EC1D9F8-1C32-4418-9FC7-6FF2799982EE}" destId="{83244C1E-04B9-402B-A91D-6BD6C66C56CE}" srcOrd="0" destOrd="0" presId="urn:microsoft.com/office/officeart/2005/8/layout/target3"/>
    <dgm:cxn modelId="{76B91AC3-B335-4958-9065-03061402E469}" type="presOf" srcId="{CC65603F-D164-4E2A-958B-676CF434D929}" destId="{D690DCEC-CF57-4A44-A741-BBEFBC60AE28}" srcOrd="0" destOrd="0" presId="urn:microsoft.com/office/officeart/2005/8/layout/target3"/>
    <dgm:cxn modelId="{13D391E8-C4B3-4FF5-AC5E-B60EAE238761}" type="presOf" srcId="{6E2BEB9E-0092-44CB-8FBC-969115C8D949}" destId="{536F16C3-7FC5-4B1F-A3C6-BC2C6D17392B}" srcOrd="1" destOrd="0" presId="urn:microsoft.com/office/officeart/2005/8/layout/target3"/>
    <dgm:cxn modelId="{BC26D7EA-BD77-42CA-BFEA-2CE11CD71483}" srcId="{CC65603F-D164-4E2A-958B-676CF434D929}" destId="{A4344001-A692-4BB7-8637-7A4A783CC9B4}" srcOrd="1" destOrd="0" parTransId="{16A2CB68-4FF5-4AFA-A604-27A6EFBAEC51}" sibTransId="{52ACB918-2486-49B8-87E1-581F204A1FE3}"/>
    <dgm:cxn modelId="{14A58BEB-2606-43F4-BD09-34FDB2F22063}" type="presOf" srcId="{A4344001-A692-4BB7-8637-7A4A783CC9B4}" destId="{9F380CB7-EA4C-4BA1-A5CA-1DC3682ECC97}" srcOrd="1" destOrd="0" presId="urn:microsoft.com/office/officeart/2005/8/layout/target3"/>
    <dgm:cxn modelId="{A26727FE-CA6C-4952-BC6E-9F98FE52C3F5}" srcId="{CC65603F-D164-4E2A-958B-676CF434D929}" destId="{9EC1D9F8-1C32-4418-9FC7-6FF2799982EE}" srcOrd="0" destOrd="0" parTransId="{665138DD-752B-462D-920F-FBC3937F9DBA}" sibTransId="{FAD8E11D-C24B-4909-9E34-FAB38D6FE6A4}"/>
    <dgm:cxn modelId="{A7766050-D294-4B7B-9E0A-30DD338DE3DC}" type="presParOf" srcId="{D690DCEC-CF57-4A44-A741-BBEFBC60AE28}" destId="{8910BA01-965C-4F9E-8C87-6616688BAF40}" srcOrd="0" destOrd="0" presId="urn:microsoft.com/office/officeart/2005/8/layout/target3"/>
    <dgm:cxn modelId="{0F668A5D-38FD-4981-8E27-079E23B7C2CC}" type="presParOf" srcId="{D690DCEC-CF57-4A44-A741-BBEFBC60AE28}" destId="{D1D3D1B2-5EF8-486C-B237-75FD88C0CC22}" srcOrd="1" destOrd="0" presId="urn:microsoft.com/office/officeart/2005/8/layout/target3"/>
    <dgm:cxn modelId="{E2A39DEB-2CC0-4D25-956B-511426ECB99E}" type="presParOf" srcId="{D690DCEC-CF57-4A44-A741-BBEFBC60AE28}" destId="{83244C1E-04B9-402B-A91D-6BD6C66C56CE}" srcOrd="2" destOrd="0" presId="urn:microsoft.com/office/officeart/2005/8/layout/target3"/>
    <dgm:cxn modelId="{5ED5B37B-17F0-4491-81F2-D81C174E554C}" type="presParOf" srcId="{D690DCEC-CF57-4A44-A741-BBEFBC60AE28}" destId="{F54AEAE0-0E05-49C6-9705-E65F4229D8E6}" srcOrd="3" destOrd="0" presId="urn:microsoft.com/office/officeart/2005/8/layout/target3"/>
    <dgm:cxn modelId="{D22B2DED-986D-4A5B-BDDB-86A30AF261EC}" type="presParOf" srcId="{D690DCEC-CF57-4A44-A741-BBEFBC60AE28}" destId="{BF26FE7E-9E1D-4D55-9CF9-DCE27D1BA74E}" srcOrd="4" destOrd="0" presId="urn:microsoft.com/office/officeart/2005/8/layout/target3"/>
    <dgm:cxn modelId="{CCEE5F65-5419-4FD0-B766-587D431F4207}" type="presParOf" srcId="{D690DCEC-CF57-4A44-A741-BBEFBC60AE28}" destId="{017E25A2-D976-40B2-80FB-06AC9DD1393E}" srcOrd="5" destOrd="0" presId="urn:microsoft.com/office/officeart/2005/8/layout/target3"/>
    <dgm:cxn modelId="{15E364A3-D616-48B0-BB19-6187AB0A12D2}" type="presParOf" srcId="{D690DCEC-CF57-4A44-A741-BBEFBC60AE28}" destId="{28441C8C-7358-49E2-8C85-23DEF9869D7E}" srcOrd="6" destOrd="0" presId="urn:microsoft.com/office/officeart/2005/8/layout/target3"/>
    <dgm:cxn modelId="{BEF9DDE2-2614-4E1F-94D6-3FD52FB4D7BC}" type="presParOf" srcId="{D690DCEC-CF57-4A44-A741-BBEFBC60AE28}" destId="{779A71A1-91B2-41DB-BB9F-0321FD21EE0A}" srcOrd="7" destOrd="0" presId="urn:microsoft.com/office/officeart/2005/8/layout/target3"/>
    <dgm:cxn modelId="{4E780C96-9235-4EAD-930B-910631DFE1D9}" type="presParOf" srcId="{D690DCEC-CF57-4A44-A741-BBEFBC60AE28}" destId="{F61188B5-E812-4693-A31F-E361B48F941D}" srcOrd="8" destOrd="0" presId="urn:microsoft.com/office/officeart/2005/8/layout/target3"/>
    <dgm:cxn modelId="{BE9EA7EF-6E77-4482-8E19-8A14DF9104A6}" type="presParOf" srcId="{D690DCEC-CF57-4A44-A741-BBEFBC60AE28}" destId="{A0D9E3B5-81E2-4AB3-B7D5-EEA9E91E0415}" srcOrd="9" destOrd="0" presId="urn:microsoft.com/office/officeart/2005/8/layout/target3"/>
    <dgm:cxn modelId="{E2595855-A25D-4846-8E6E-DC5C42249784}" type="presParOf" srcId="{D690DCEC-CF57-4A44-A741-BBEFBC60AE28}" destId="{9F380CB7-EA4C-4BA1-A5CA-1DC3682ECC97}" srcOrd="10" destOrd="0" presId="urn:microsoft.com/office/officeart/2005/8/layout/target3"/>
    <dgm:cxn modelId="{91B72A40-5669-4AF0-9023-95DE3DC9AF4C}" type="presParOf" srcId="{D690DCEC-CF57-4A44-A741-BBEFBC60AE28}" destId="{536F16C3-7FC5-4B1F-A3C6-BC2C6D17392B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10BA01-965C-4F9E-8C87-6616688BAF40}">
      <dsp:nvSpPr>
        <dsp:cNvPr id="0" name=""/>
        <dsp:cNvSpPr/>
      </dsp:nvSpPr>
      <dsp:spPr>
        <a:xfrm>
          <a:off x="0" y="0"/>
          <a:ext cx="3606800" cy="3606800"/>
        </a:xfrm>
        <a:prstGeom prst="pie">
          <a:avLst>
            <a:gd name="adj1" fmla="val 5400000"/>
            <a:gd name="adj2" fmla="val 16200000"/>
          </a:avLst>
        </a:prstGeom>
        <a:solidFill>
          <a:srgbClr val="F9AA1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3244C1E-04B9-402B-A91D-6BD6C66C56CE}">
      <dsp:nvSpPr>
        <dsp:cNvPr id="0" name=""/>
        <dsp:cNvSpPr/>
      </dsp:nvSpPr>
      <dsp:spPr>
        <a:xfrm>
          <a:off x="1803400" y="0"/>
          <a:ext cx="8014677" cy="3606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9AA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de-CH" sz="3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Univers" panose="020B0503020202020204" pitchFamily="34" charset="0"/>
              <a:ea typeface="+mn-ea"/>
              <a:cs typeface="+mn-cs"/>
            </a:rPr>
            <a:t>Deutliche Zunahme psychischer Belastung</a:t>
          </a:r>
          <a:endParaRPr lang="de-CH" sz="3000" kern="1200" dirty="0">
            <a:latin typeface="Univers" panose="020B0503020202020204" pitchFamily="34" charset="0"/>
          </a:endParaRPr>
        </a:p>
      </dsp:txBody>
      <dsp:txXfrm>
        <a:off x="1803400" y="0"/>
        <a:ext cx="8014677" cy="1082042"/>
      </dsp:txXfrm>
    </dsp:sp>
    <dsp:sp modelId="{BF26FE7E-9E1D-4D55-9CF9-DCE27D1BA74E}">
      <dsp:nvSpPr>
        <dsp:cNvPr id="0" name=""/>
        <dsp:cNvSpPr/>
      </dsp:nvSpPr>
      <dsp:spPr>
        <a:xfrm>
          <a:off x="631191" y="1082042"/>
          <a:ext cx="2344417" cy="2344417"/>
        </a:xfrm>
        <a:prstGeom prst="pie">
          <a:avLst>
            <a:gd name="adj1" fmla="val 5400000"/>
            <a:gd name="adj2" fmla="val 16200000"/>
          </a:avLst>
        </a:prstGeom>
        <a:solidFill>
          <a:srgbClr val="F9AA1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E25A2-D976-40B2-80FB-06AC9DD1393E}">
      <dsp:nvSpPr>
        <dsp:cNvPr id="0" name=""/>
        <dsp:cNvSpPr/>
      </dsp:nvSpPr>
      <dsp:spPr>
        <a:xfrm>
          <a:off x="1803400" y="1082042"/>
          <a:ext cx="8014677" cy="234441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9AA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de-CH" sz="3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rPr>
            <a:t>Private Belastung, erhöhte Konfliktrisiken</a:t>
          </a:r>
          <a:endParaRPr lang="de-CH" sz="3000" kern="1200" dirty="0"/>
        </a:p>
      </dsp:txBody>
      <dsp:txXfrm>
        <a:off x="1803400" y="1082042"/>
        <a:ext cx="8014677" cy="1082038"/>
      </dsp:txXfrm>
    </dsp:sp>
    <dsp:sp modelId="{779A71A1-91B2-41DB-BB9F-0321FD21EE0A}">
      <dsp:nvSpPr>
        <dsp:cNvPr id="0" name=""/>
        <dsp:cNvSpPr/>
      </dsp:nvSpPr>
      <dsp:spPr>
        <a:xfrm>
          <a:off x="1262380" y="2164081"/>
          <a:ext cx="1082038" cy="1082038"/>
        </a:xfrm>
        <a:prstGeom prst="pie">
          <a:avLst>
            <a:gd name="adj1" fmla="val 5400000"/>
            <a:gd name="adj2" fmla="val 16200000"/>
          </a:avLst>
        </a:prstGeom>
        <a:solidFill>
          <a:srgbClr val="F9AA1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1188B5-E812-4693-A31F-E361B48F941D}">
      <dsp:nvSpPr>
        <dsp:cNvPr id="0" name=""/>
        <dsp:cNvSpPr/>
      </dsp:nvSpPr>
      <dsp:spPr>
        <a:xfrm>
          <a:off x="1803400" y="2164081"/>
          <a:ext cx="8014677" cy="108203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F9AA1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000" b="1" kern="1200" dirty="0">
              <a:solidFill>
                <a:prstClr val="black"/>
              </a:solidFill>
              <a:latin typeface="Arial"/>
            </a:rPr>
            <a:t>Zukunftsangst</a:t>
          </a:r>
          <a:endParaRPr lang="de-CH" sz="3000" kern="1200" dirty="0"/>
        </a:p>
      </dsp:txBody>
      <dsp:txXfrm>
        <a:off x="1803400" y="2164081"/>
        <a:ext cx="8014677" cy="10820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944837-F4E0-41F3-8418-55B987DB813D}" type="datetimeFigureOut">
              <a:rPr lang="de-CH" smtClean="0"/>
              <a:t>21.05.2023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085FA2-27B7-4264-BD6A-F141D34A318C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2510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085FA2-27B7-4264-BD6A-F141D34A318C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4863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Bild ist neben der Folie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085FA2-27B7-4264-BD6A-F141D34A318C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6780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CH" sz="2000" dirty="0"/>
              <a:t>Sie	</a:t>
            </a:r>
            <a:r>
              <a:rPr lang="de-CH" sz="1800" dirty="0"/>
              <a:t>spenden</a:t>
            </a:r>
          </a:p>
          <a:p>
            <a:pPr lvl="1"/>
            <a:r>
              <a:rPr lang="de-CH" sz="1800" dirty="0"/>
              <a:t>	schauen hin</a:t>
            </a:r>
          </a:p>
          <a:p>
            <a:pPr lvl="1"/>
            <a:r>
              <a:rPr lang="de-CH" sz="1800" dirty="0"/>
              <a:t>	werden aktiv</a:t>
            </a:r>
          </a:p>
          <a:p>
            <a:pPr lvl="0"/>
            <a:r>
              <a:rPr lang="de-CH" sz="2000" dirty="0"/>
              <a:t>Wir 	</a:t>
            </a:r>
            <a:r>
              <a:rPr lang="de-CH" sz="1800" dirty="0"/>
              <a:t>147.ch</a:t>
            </a:r>
          </a:p>
          <a:p>
            <a:pPr lvl="1"/>
            <a:r>
              <a:rPr lang="de-CH" sz="1800" dirty="0"/>
              <a:t>	finanzieren</a:t>
            </a:r>
          </a:p>
          <a:p>
            <a:pPr lvl="1"/>
            <a:r>
              <a:rPr lang="de-CH" sz="1800" dirty="0"/>
              <a:t>	organisieren Kampagnen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085FA2-27B7-4264-BD6A-F141D34A318C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89342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085FA2-27B7-4264-BD6A-F141D34A318C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9555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AE428449-FA34-6575-8CDC-7E1A93A51A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166"/>
          <a:stretch/>
        </p:blipFill>
        <p:spPr>
          <a:xfrm>
            <a:off x="0" y="-7628"/>
            <a:ext cx="12309146" cy="685799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049CB6F1-3CB1-5D58-9124-03EE9BB88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6091423"/>
            <a:ext cx="9144000" cy="758948"/>
          </a:xfrm>
        </p:spPr>
        <p:txBody>
          <a:bodyPr lIns="180000"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92471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C57A76-082B-8553-808C-D9FB101A3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030E94-170E-F776-323E-0BE4D2296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1200"/>
              </a:spcAft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CCB69C-84EF-BF86-F6C9-895F27160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496EE0-8104-49EC-69A9-FF2786402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EA3CE0-B13D-189E-5053-2C84E6E9F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2184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C57A76-082B-8553-808C-D9FB101A35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1200"/>
          </a:xfrm>
        </p:spPr>
        <p:txBody>
          <a:bodyPr anchor="ctr"/>
          <a:lstStyle/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3030E94-170E-F776-323E-0BE4D2296E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570671"/>
            <a:ext cx="10515600" cy="3606291"/>
          </a:xfrm>
        </p:spPr>
        <p:txBody>
          <a:bodyPr/>
          <a:lstStyle>
            <a:lvl1pPr>
              <a:spcAft>
                <a:spcPts val="1200"/>
              </a:spcAft>
              <a:defRPr/>
            </a:lvl1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FCCB69C-84EF-BF86-F6C9-895F27160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E496EE0-8104-49EC-69A9-FF2786402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EA3CE0-B13D-189E-5053-2C84E6E9F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8224432-DC0D-9DBA-A650-3F1A5C3E5A2B}"/>
              </a:ext>
            </a:extLst>
          </p:cNvPr>
          <p:cNvSpPr/>
          <p:nvPr userDrawn="1"/>
        </p:nvSpPr>
        <p:spPr>
          <a:xfrm>
            <a:off x="838200" y="1549949"/>
            <a:ext cx="10515600" cy="687098"/>
          </a:xfrm>
          <a:prstGeom prst="rect">
            <a:avLst/>
          </a:prstGeom>
          <a:solidFill>
            <a:srgbClr val="F9A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7B39BDB7-D106-C85E-3043-E991C6359EEE}"/>
              </a:ext>
            </a:extLst>
          </p:cNvPr>
          <p:cNvCxnSpPr>
            <a:cxnSpLocks/>
            <a:endCxn id="7" idx="1"/>
          </p:cNvCxnSpPr>
          <p:nvPr userDrawn="1"/>
        </p:nvCxnSpPr>
        <p:spPr>
          <a:xfrm>
            <a:off x="0" y="1893498"/>
            <a:ext cx="838200" cy="0"/>
          </a:xfrm>
          <a:prstGeom prst="line">
            <a:avLst/>
          </a:prstGeom>
          <a:ln w="114300">
            <a:solidFill>
              <a:srgbClr val="F9AA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Inhaltsplatzhalter 11">
            <a:extLst>
              <a:ext uri="{FF2B5EF4-FFF2-40B4-BE49-F238E27FC236}">
                <a16:creationId xmlns:a16="http://schemas.microsoft.com/office/drawing/2014/main" id="{24C2399B-1C68-CEB1-613F-81CA89DD8DC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38200" y="1530350"/>
            <a:ext cx="10539413" cy="703263"/>
          </a:xfrm>
        </p:spPr>
        <p:txBody>
          <a:bodyPr anchor="ctr"/>
          <a:lstStyle/>
          <a:p>
            <a:pPr lvl="0"/>
            <a:r>
              <a:rPr lang="de-DE" dirty="0"/>
              <a:t>Mastertextformat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351720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F7B97D6-3098-7A11-D7CD-08A327144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0EABC7C-6506-7BB7-F874-5C2AEE4F7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2941E76-50C7-04D9-0C01-089282D40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EF6CA108-4993-0919-6882-F6C8F2739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4B288BC-3CB5-6CFE-C842-FB5996251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E426746-0FE8-B56C-A1A5-E328FF937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12185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4F678979-CE64-3201-50B1-540550E83ADA}"/>
              </a:ext>
            </a:extLst>
          </p:cNvPr>
          <p:cNvSpPr/>
          <p:nvPr userDrawn="1"/>
        </p:nvSpPr>
        <p:spPr>
          <a:xfrm>
            <a:off x="0" y="0"/>
            <a:ext cx="12192000" cy="5943600"/>
          </a:xfrm>
          <a:prstGeom prst="rect">
            <a:avLst/>
          </a:prstGeom>
          <a:solidFill>
            <a:srgbClr val="F9A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CB6F1-3CB1-5D58-9124-03EE9BB88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9938" y="278301"/>
            <a:ext cx="9144000" cy="1146053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9DC4BD9-AE8A-5043-D4F9-C6C2BDC482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9938" y="1614976"/>
            <a:ext cx="9144000" cy="75894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CH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848991F-B2E1-AEA8-C53D-EB127D8B54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0170" y="5723167"/>
            <a:ext cx="1141830" cy="1134833"/>
          </a:xfrm>
          <a:prstGeom prst="rect">
            <a:avLst/>
          </a:prstGeom>
        </p:spPr>
      </p:pic>
      <p:sp>
        <p:nvSpPr>
          <p:cNvPr id="5" name="Datumsplatzhalter 3">
            <a:extLst>
              <a:ext uri="{FF2B5EF4-FFF2-40B4-BE49-F238E27FC236}">
                <a16:creationId xmlns:a16="http://schemas.microsoft.com/office/drawing/2014/main" id="{8790F54B-3CE8-09D7-205C-2DD161BB09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10200" y="64177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Univers" panose="020B0503020202020204" pitchFamily="34" charset="0"/>
              </a:defRPr>
            </a:lvl1pPr>
          </a:lstStyle>
          <a:p>
            <a:endParaRPr lang="de-CH"/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C5389DE8-336F-29A8-B551-2BA40815AA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42358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Univers" panose="020B0503020202020204" pitchFamily="34" charset="0"/>
              </a:defRPr>
            </a:lvl1pPr>
          </a:lstStyle>
          <a:p>
            <a:endParaRPr lang="de-CH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D3C63ABB-D45D-4E7E-EEFA-794D7AF9C3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23587"/>
            <a:ext cx="2439570" cy="359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Univers" panose="020B0503020202020204" pitchFamily="34" charset="0"/>
              </a:defRPr>
            </a:lvl1pPr>
          </a:lstStyle>
          <a:p>
            <a:fld id="{6801A72E-C197-44C0-A672-137D180821AE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1539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chlu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4F678979-CE64-3201-50B1-540550E83ADA}"/>
              </a:ext>
            </a:extLst>
          </p:cNvPr>
          <p:cNvSpPr/>
          <p:nvPr userDrawn="1"/>
        </p:nvSpPr>
        <p:spPr>
          <a:xfrm>
            <a:off x="0" y="1261240"/>
            <a:ext cx="12192000" cy="5596759"/>
          </a:xfrm>
          <a:prstGeom prst="rect">
            <a:avLst/>
          </a:prstGeom>
          <a:solidFill>
            <a:srgbClr val="F9AA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CB6F1-3CB1-5D58-9124-03EE9BB88E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9938" y="2092325"/>
            <a:ext cx="9144000" cy="1146053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Mastertitelformat bearbeiten</a:t>
            </a:r>
            <a:endParaRPr lang="de-CH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9DC4BD9-AE8A-5043-D4F9-C6C2BDC482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9938" y="3429000"/>
            <a:ext cx="9144000" cy="758947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Master-Untertitelformat bearbeiten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C3DFE82-9F77-DA40-D540-2015750057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79938" y="354669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de-CH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848991F-B2E1-AEA8-C53D-EB127D8B54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38338" y="126407"/>
            <a:ext cx="1141830" cy="1134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70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8FC4D6B-D4B9-AD7B-31B4-B31C017E9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3ADA189-2C16-7D98-7AAA-F445654FF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8821E86-09BE-F757-9C36-7BCEA89E2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D07B2BC-A2AB-4598-C89B-C6B65BD61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01A72E-C197-44C0-A672-137D180821A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70918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8370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>
            <a:extLst>
              <a:ext uri="{FF2B5EF4-FFF2-40B4-BE49-F238E27FC236}">
                <a16:creationId xmlns:a16="http://schemas.microsoft.com/office/drawing/2014/main" id="{6AC0813F-67CD-AB75-18B5-BB0BB5F729EA}"/>
              </a:ext>
            </a:extLst>
          </p:cNvPr>
          <p:cNvSpPr/>
          <p:nvPr userDrawn="1"/>
        </p:nvSpPr>
        <p:spPr>
          <a:xfrm>
            <a:off x="0" y="6354148"/>
            <a:ext cx="12192000" cy="504000"/>
          </a:xfrm>
          <a:prstGeom prst="rect">
            <a:avLst/>
          </a:prstGeom>
          <a:solidFill>
            <a:srgbClr val="F9AA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bg1"/>
              </a:solidFill>
            </a:endParaRPr>
          </a:p>
        </p:txBody>
      </p:sp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820CFBC-90EF-E04F-605F-597A7B8F3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70385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EAB3B07-ADE1-97BD-9302-D32D2F611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0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5A11177-51AD-44C2-C681-B14CC4059A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10200" y="641779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Univers" panose="020B0503020202020204" pitchFamily="34" charset="0"/>
              </a:defRPr>
            </a:lvl1pPr>
          </a:lstStyle>
          <a:p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D19F49-E4FC-8153-0389-CCFD3BFF26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8200" y="6423586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Univers" panose="020B0503020202020204" pitchFamily="34" charset="0"/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05444EA-00B3-BB58-289F-04B95FF44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423587"/>
            <a:ext cx="2743200" cy="3593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Univers" panose="020B0503020202020204" pitchFamily="34" charset="0"/>
              </a:defRPr>
            </a:lvl1pPr>
          </a:lstStyle>
          <a:p>
            <a:fld id="{6801A72E-C197-44C0-A672-137D180821AE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9" name="Grafik 8" descr="Ein Bild, das Text, ClipArt enthält.&#10;&#10;Automatisch generierte Beschreibung">
            <a:extLst>
              <a:ext uri="{FF2B5EF4-FFF2-40B4-BE49-F238E27FC236}">
                <a16:creationId xmlns:a16="http://schemas.microsoft.com/office/drawing/2014/main" id="{A6124F53-FD96-5F6A-BBF1-0506DB975A2A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8298" y="-247851"/>
            <a:ext cx="3706723" cy="3163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27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2" r:id="rId4"/>
    <p:sldLayoutId id="2147483660" r:id="rId5"/>
    <p:sldLayoutId id="2147483664" r:id="rId6"/>
    <p:sldLayoutId id="2147483654" r:id="rId7"/>
    <p:sldLayoutId id="2147483665" r:id="rId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Univers" panose="020B0503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b="1" kern="1200">
          <a:solidFill>
            <a:schemeClr val="tx1"/>
          </a:solidFill>
          <a:latin typeface="Univers" panose="020B0503020202020204" pitchFamily="34" charset="0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Univers" panose="020B0503020202020204" pitchFamily="34" charset="0"/>
          <a:ea typeface="+mn-ea"/>
          <a:cs typeface="+mn-cs"/>
        </a:defRPr>
      </a:lvl2pPr>
      <a:lvl3pPr marL="179388" indent="-1793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Univers" panose="020B0503020202020204" pitchFamily="34" charset="0"/>
          <a:ea typeface="+mn-ea"/>
          <a:cs typeface="+mn-cs"/>
        </a:defRPr>
      </a:lvl3pPr>
      <a:lvl4pPr marL="360363" indent="-18097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Univers" panose="020B0503020202020204" pitchFamily="34" charset="0"/>
          <a:ea typeface="+mn-ea"/>
          <a:cs typeface="+mn-cs"/>
        </a:defRPr>
      </a:lvl4pPr>
      <a:lvl5pPr marL="539750" indent="-17938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Univers" panose="020B05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0FB5E9-0947-A79C-F1D1-C87592757B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Unterstützung holen</a:t>
            </a:r>
          </a:p>
        </p:txBody>
      </p:sp>
    </p:spTree>
    <p:extLst>
      <p:ext uri="{BB962C8B-B14F-4D97-AF65-F5344CB8AC3E}">
        <p14:creationId xmlns:p14="http://schemas.microsoft.com/office/powerpoint/2010/main" val="1074432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3E90F7-8F41-A613-465A-37E4410E6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Trauriges Topthema</a:t>
            </a:r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B6058126-97CE-0606-9F81-E2ED160282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883022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Textfeld 11">
            <a:extLst>
              <a:ext uri="{FF2B5EF4-FFF2-40B4-BE49-F238E27FC236}">
                <a16:creationId xmlns:a16="http://schemas.microsoft.com/office/drawing/2014/main" id="{7B1BCCFB-AA9D-6994-B7A6-8982C181AAF3}"/>
              </a:ext>
            </a:extLst>
          </p:cNvPr>
          <p:cNvSpPr txBox="1"/>
          <p:nvPr/>
        </p:nvSpPr>
        <p:spPr>
          <a:xfrm rot="20883394">
            <a:off x="8205347" y="3154679"/>
            <a:ext cx="2529840" cy="5486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de-CH" dirty="0">
                <a:latin typeface="Univers" panose="020B0503020202020204" pitchFamily="34" charset="0"/>
              </a:rPr>
              <a:t>Täglich 7 Beratungen zu Suizidgedanken</a:t>
            </a:r>
          </a:p>
        </p:txBody>
      </p:sp>
    </p:spTree>
    <p:extLst>
      <p:ext uri="{BB962C8B-B14F-4D97-AF65-F5344CB8AC3E}">
        <p14:creationId xmlns:p14="http://schemas.microsoft.com/office/powerpoint/2010/main" val="1539820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04276F-31AF-CA8D-D866-E5CE25624C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Tipps und Unterstützung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73AC447-F2FB-1CCD-1E07-D92CA1632F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von Pro Juventute</a:t>
            </a:r>
          </a:p>
        </p:txBody>
      </p:sp>
      <p:pic>
        <p:nvPicPr>
          <p:cNvPr id="5" name="Grafik 4" descr="Ein Bild, das Person, computer, sitzend, Computer enthält.&#10;&#10;Automatisch generierte Beschreibung">
            <a:extLst>
              <a:ext uri="{FF2B5EF4-FFF2-40B4-BE49-F238E27FC236}">
                <a16:creationId xmlns:a16="http://schemas.microsoft.com/office/drawing/2014/main" id="{8723DED1-C3F3-5851-6012-0EB63011C84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7967" y="1614976"/>
            <a:ext cx="5720862" cy="37719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/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334078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B04276F-31AF-CA8D-D866-E5CE25624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Hilfe bei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B015A21B-FCFB-2C5E-4126-D426E007551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Digitalem Leben</a:t>
            </a:r>
          </a:p>
          <a:p>
            <a:pPr lvl="1"/>
            <a:r>
              <a:rPr lang="de-CH" dirty="0"/>
              <a:t>Mobbing</a:t>
            </a:r>
          </a:p>
          <a:p>
            <a:pPr lvl="1"/>
            <a:r>
              <a:rPr lang="de-CH" dirty="0"/>
              <a:t>Stressfrei</a:t>
            </a:r>
          </a:p>
          <a:p>
            <a:pPr lvl="1"/>
            <a:r>
              <a:rPr lang="de-CH" dirty="0"/>
              <a:t>Gefahren</a:t>
            </a:r>
          </a:p>
          <a:p>
            <a:pPr lvl="1"/>
            <a:r>
              <a:rPr lang="de-CH" dirty="0"/>
              <a:t>Persönliche Daten</a:t>
            </a:r>
          </a:p>
          <a:p>
            <a:pPr lvl="1"/>
            <a:r>
              <a:rPr lang="de-CH" dirty="0"/>
              <a:t>Soziale Medien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41EA041-18EC-D5E2-D9E8-BA4A2BBC39C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/>
              <a:t>Persönlichen </a:t>
            </a:r>
            <a:r>
              <a:rPr lang="de-CH" dirty="0"/>
              <a:t>Problemen</a:t>
            </a:r>
          </a:p>
          <a:p>
            <a:pPr lvl="1"/>
            <a:r>
              <a:rPr lang="de-CH" dirty="0"/>
              <a:t>Selbstvertrauen</a:t>
            </a:r>
          </a:p>
          <a:p>
            <a:pPr lvl="1"/>
            <a:r>
              <a:rPr lang="de-CH" dirty="0"/>
              <a:t>Essstörungen</a:t>
            </a:r>
          </a:p>
          <a:p>
            <a:pPr lvl="1"/>
            <a:r>
              <a:rPr lang="de-CH" dirty="0"/>
              <a:t>Selbstverletzungen</a:t>
            </a:r>
          </a:p>
          <a:p>
            <a:pPr lvl="1"/>
            <a:r>
              <a:rPr lang="de-CH" dirty="0"/>
              <a:t>Suizidgedanken</a:t>
            </a:r>
          </a:p>
          <a:p>
            <a:pPr lvl="1"/>
            <a:r>
              <a:rPr lang="de-CH" dirty="0"/>
              <a:t>Sucht</a:t>
            </a:r>
          </a:p>
        </p:txBody>
      </p:sp>
    </p:spTree>
    <p:extLst>
      <p:ext uri="{BB962C8B-B14F-4D97-AF65-F5344CB8AC3E}">
        <p14:creationId xmlns:p14="http://schemas.microsoft.com/office/powerpoint/2010/main" val="2381742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AEA7F0E7-3C06-1117-C350-53CFC2E24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Gemeinsam helfen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8CAD856-C547-BEEA-C63E-FF77FDC66E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765573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0D8C8B-441C-7028-B180-B36996BFE4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Apéro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6A62BCA-6B4F-358A-00B8-A8183B7756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sz="2400" dirty="0"/>
              <a:t>Vielen Dank für Ihre Aufmerksamkeit</a:t>
            </a:r>
            <a:endParaRPr lang="de-CH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7F9C6944-C045-AF3F-BEF4-C6D1A520368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02" b="91863" l="9826" r="92076">
                        <a14:foregroundMark x1="27100" y1="8499" x2="37401" y2="8861"/>
                        <a14:foregroundMark x1="32647" y1="4882" x2="32647" y2="4882"/>
                        <a14:foregroundMark x1="33281" y1="91863" x2="33281" y2="91863"/>
                        <a14:foregroundMark x1="90808" y1="40145" x2="92076" y2="511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-26075" b="-26075"/>
          <a:stretch/>
        </p:blipFill>
        <p:spPr>
          <a:xfrm rot="21009934">
            <a:off x="8706836" y="2058568"/>
            <a:ext cx="2392310" cy="31899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40364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3D97164-EFD0-C7F1-B25F-4E8106AF0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Ablauf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A86697B-A973-CF10-1B38-3CC7A8016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7855" y="1825625"/>
            <a:ext cx="9815944" cy="4351338"/>
          </a:xfrm>
        </p:spPr>
        <p:txBody>
          <a:bodyPr/>
          <a:lstStyle/>
          <a:p>
            <a:r>
              <a:rPr lang="de-CH" dirty="0"/>
              <a:t>Corona-Report</a:t>
            </a:r>
          </a:p>
          <a:p>
            <a:r>
              <a:rPr lang="de-DE" sz="2400" b="1" dirty="0">
                <a:solidFill>
                  <a:schemeClr val="tx1"/>
                </a:solidFill>
              </a:rPr>
              <a:t>147.ch Beratung</a:t>
            </a:r>
          </a:p>
          <a:p>
            <a:r>
              <a:rPr lang="de-DE" sz="2400" b="1" dirty="0">
                <a:solidFill>
                  <a:schemeClr val="tx1"/>
                </a:solidFill>
              </a:rPr>
              <a:t>Tipps und Unterstützung</a:t>
            </a:r>
          </a:p>
          <a:p>
            <a:r>
              <a:rPr lang="de-CH" sz="2400" b="1" dirty="0">
                <a:solidFill>
                  <a:schemeClr val="tx1"/>
                </a:solidFill>
              </a:rPr>
              <a:t>Apéro</a:t>
            </a:r>
            <a:endParaRPr lang="de-CH" sz="2400" dirty="0">
              <a:solidFill>
                <a:schemeClr val="tx1"/>
              </a:solidFill>
            </a:endParaRPr>
          </a:p>
          <a:p>
            <a:endParaRPr lang="de-CH" sz="2400" dirty="0">
              <a:solidFill>
                <a:schemeClr val="tx1"/>
              </a:solidFill>
            </a:endParaRPr>
          </a:p>
          <a:p>
            <a:endParaRPr lang="de-CH" sz="2400" dirty="0">
              <a:solidFill>
                <a:schemeClr val="tx1"/>
              </a:solidFill>
            </a:endParaRPr>
          </a:p>
          <a:p>
            <a:endParaRPr lang="de-CH" dirty="0"/>
          </a:p>
          <a:p>
            <a:endParaRPr lang="de-CH" dirty="0"/>
          </a:p>
        </p:txBody>
      </p:sp>
      <p:sp>
        <p:nvSpPr>
          <p:cNvPr id="15" name="Pfeil: nach rechts 14">
            <a:hlinkClick r:id="rId3" action="ppaction://hlinksldjump"/>
            <a:extLst>
              <a:ext uri="{FF2B5EF4-FFF2-40B4-BE49-F238E27FC236}">
                <a16:creationId xmlns:a16="http://schemas.microsoft.com/office/drawing/2014/main" id="{04FAF7DC-2D71-F9B7-FC04-676D7EB0C6BF}"/>
              </a:ext>
            </a:extLst>
          </p:cNvPr>
          <p:cNvSpPr/>
          <p:nvPr/>
        </p:nvSpPr>
        <p:spPr>
          <a:xfrm>
            <a:off x="5830186" y="1807044"/>
            <a:ext cx="531628" cy="3960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6" name="Pfeil: nach rechts 15">
            <a:extLst>
              <a:ext uri="{FF2B5EF4-FFF2-40B4-BE49-F238E27FC236}">
                <a16:creationId xmlns:a16="http://schemas.microsoft.com/office/drawing/2014/main" id="{5970CD13-C7C2-4C83-B866-C73E442E17CE}"/>
              </a:ext>
            </a:extLst>
          </p:cNvPr>
          <p:cNvSpPr/>
          <p:nvPr/>
        </p:nvSpPr>
        <p:spPr>
          <a:xfrm>
            <a:off x="5830186" y="2434328"/>
            <a:ext cx="531628" cy="3960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Pfeil: nach rechts 16">
            <a:hlinkClick r:id="rId4" action="ppaction://hlinksldjump"/>
            <a:extLst>
              <a:ext uri="{FF2B5EF4-FFF2-40B4-BE49-F238E27FC236}">
                <a16:creationId xmlns:a16="http://schemas.microsoft.com/office/drawing/2014/main" id="{6D7F4E5F-421C-B1F3-67F9-0626911EB906}"/>
              </a:ext>
            </a:extLst>
          </p:cNvPr>
          <p:cNvSpPr/>
          <p:nvPr/>
        </p:nvSpPr>
        <p:spPr>
          <a:xfrm>
            <a:off x="5830186" y="3061612"/>
            <a:ext cx="531628" cy="3960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8" name="Pfeil: nach rechts 17">
            <a:hlinkClick r:id="rId5" action="ppaction://hlinksldjump"/>
            <a:extLst>
              <a:ext uri="{FF2B5EF4-FFF2-40B4-BE49-F238E27FC236}">
                <a16:creationId xmlns:a16="http://schemas.microsoft.com/office/drawing/2014/main" id="{46F74A76-CB5C-02B3-A56D-6D49691029C4}"/>
              </a:ext>
            </a:extLst>
          </p:cNvPr>
          <p:cNvSpPr/>
          <p:nvPr/>
        </p:nvSpPr>
        <p:spPr>
          <a:xfrm>
            <a:off x="5830186" y="3688896"/>
            <a:ext cx="531628" cy="396000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4056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DD5F6ED-F1D3-4860-B761-20AD11F488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Corona-Report</a:t>
            </a:r>
          </a:p>
        </p:txBody>
      </p:sp>
      <p:sp>
        <p:nvSpPr>
          <p:cNvPr id="8" name="Untertitel 7">
            <a:extLst>
              <a:ext uri="{FF2B5EF4-FFF2-40B4-BE49-F238E27FC236}">
                <a16:creationId xmlns:a16="http://schemas.microsoft.com/office/drawing/2014/main" id="{32C9D6A0-E419-E6CC-2F11-5BE288C15D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Auswirkungen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A5A6BE2-8142-4FE1-C13E-127ACBB4048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285" t="12033" r="42004" b="3478"/>
          <a:stretch/>
        </p:blipFill>
        <p:spPr>
          <a:xfrm>
            <a:off x="8984270" y="537633"/>
            <a:ext cx="2527792" cy="36725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Grafik 4" descr="Ein Bild, das Text, draußen, Person, Frau enthält.&#10;&#10;Automatisch generierte Beschreibung">
            <a:extLst>
              <a:ext uri="{FF2B5EF4-FFF2-40B4-BE49-F238E27FC236}">
                <a16:creationId xmlns:a16="http://schemas.microsoft.com/office/drawing/2014/main" id="{593C1FCC-81C6-08EF-7FA0-DD8F3EA4FE8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825" y="537633"/>
            <a:ext cx="4267796" cy="6125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368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>
            <a:extLst>
              <a:ext uri="{FF2B5EF4-FFF2-40B4-BE49-F238E27FC236}">
                <a16:creationId xmlns:a16="http://schemas.microsoft.com/office/drawing/2014/main" id="{8CB15CF1-0586-6CB8-5BD9-20021E557E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" y="0"/>
            <a:ext cx="12177713" cy="686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470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FFE624-333A-2774-828B-F85E49B1C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Junge Menschen besonders betroffen</a:t>
            </a:r>
            <a:endParaRPr lang="de-CH" dirty="0"/>
          </a:p>
        </p:txBody>
      </p:sp>
      <p:graphicFrame>
        <p:nvGraphicFramePr>
          <p:cNvPr id="18" name="Inhaltsplatzhalter 17">
            <a:extLst>
              <a:ext uri="{FF2B5EF4-FFF2-40B4-BE49-F238E27FC236}">
                <a16:creationId xmlns:a16="http://schemas.microsoft.com/office/drawing/2014/main" id="{FE186EFE-5035-20C1-45A6-C009E3821E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4989237"/>
              </p:ext>
            </p:extLst>
          </p:nvPr>
        </p:nvGraphicFramePr>
        <p:xfrm>
          <a:off x="838200" y="2570163"/>
          <a:ext cx="10515600" cy="360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B2F9BF7C-44F8-56BF-0D54-5EFA6420714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/>
              <a:t>Negative Auswirkung der Pandemie auf die Stimmungslage</a:t>
            </a:r>
          </a:p>
        </p:txBody>
      </p:sp>
    </p:spTree>
    <p:extLst>
      <p:ext uri="{BB962C8B-B14F-4D97-AF65-F5344CB8AC3E}">
        <p14:creationId xmlns:p14="http://schemas.microsoft.com/office/powerpoint/2010/main" val="2109333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3D39AA-A987-5C35-C010-589722AB9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Belastungen</a:t>
            </a:r>
          </a:p>
        </p:txBody>
      </p:sp>
      <p:graphicFrame>
        <p:nvGraphicFramePr>
          <p:cNvPr id="7" name="Inhaltsplatzhalter 6">
            <a:extLst>
              <a:ext uri="{FF2B5EF4-FFF2-40B4-BE49-F238E27FC236}">
                <a16:creationId xmlns:a16="http://schemas.microsoft.com/office/drawing/2014/main" id="{E14944C0-4CAD-C372-6116-06BC6AA520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5572163"/>
              </p:ext>
            </p:extLst>
          </p:nvPr>
        </p:nvGraphicFramePr>
        <p:xfrm>
          <a:off x="838200" y="2570163"/>
          <a:ext cx="9818077" cy="360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2CBBDD1-321B-0FD3-8356-145E02655C7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/>
              <a:t>3 Themen im Fokus</a:t>
            </a:r>
          </a:p>
        </p:txBody>
      </p:sp>
    </p:spTree>
    <p:extLst>
      <p:ext uri="{BB962C8B-B14F-4D97-AF65-F5344CB8AC3E}">
        <p14:creationId xmlns:p14="http://schemas.microsoft.com/office/powerpoint/2010/main" val="4064956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E8E2E8-D0E9-8245-EDAD-61747B9F9DB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Beratung 147.ch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552F071-065E-E9E4-ECEA-B914AC23DD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/>
              <a:t>Auswirkungen auf Kinder und Jugendliche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86C2ACF-4968-6CDE-F16B-A79A9FE59F9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993" t="40349" r="47133" b="4074"/>
          <a:stretch/>
        </p:blipFill>
        <p:spPr>
          <a:xfrm>
            <a:off x="7869020" y="851327"/>
            <a:ext cx="3087088" cy="44206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507346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29E5F23-A4F4-A4B6-7D63-EF5EEBB41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Erkenntnisse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D095FF5-FC9F-0655-D8C3-246939C192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0" dirty="0"/>
              <a:t>von 2019 zu 2020 +6 %</a:t>
            </a:r>
          </a:p>
          <a:p>
            <a:r>
              <a:rPr lang="de-DE" b="0" dirty="0"/>
              <a:t>von 2020 zu 2021 +13 %</a:t>
            </a:r>
          </a:p>
          <a:p>
            <a:r>
              <a:rPr lang="de-CH" b="0" dirty="0"/>
              <a:t>schriftliche Beratungen +6</a:t>
            </a:r>
            <a:r>
              <a:rPr lang="de-DE" b="0" dirty="0"/>
              <a:t> %</a:t>
            </a:r>
            <a:endParaRPr lang="de-CH" b="0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A0F3A95-24D3-C70B-FBD6-5E5837EAEDD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/>
              <a:t>Der Beratungsoutput steigt weiterhin, oft schriftlich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22865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3E90F7-8F41-A613-465A-37E4410E6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Mehr Beratungen zu schwerwiegenden persönlichen Problemen</a:t>
            </a:r>
          </a:p>
        </p:txBody>
      </p:sp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26C0968C-1A9B-79A8-EC0F-896DA0460A4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8925" y="1825625"/>
            <a:ext cx="9034150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931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-Palatino Linotype">
      <a:majorFont>
        <a:latin typeface="Century Gothic" panose="020B0502020202020204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</Words>
  <Application>Microsoft Office PowerPoint</Application>
  <PresentationFormat>Breitbild</PresentationFormat>
  <Paragraphs>56</Paragraphs>
  <Slides>14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9" baseType="lpstr">
      <vt:lpstr>Arial</vt:lpstr>
      <vt:lpstr>Calibri</vt:lpstr>
      <vt:lpstr>Palatino Linotype</vt:lpstr>
      <vt:lpstr>Univers</vt:lpstr>
      <vt:lpstr>Office</vt:lpstr>
      <vt:lpstr>Unterstützung holen</vt:lpstr>
      <vt:lpstr>Ablauf</vt:lpstr>
      <vt:lpstr>Corona-Report</vt:lpstr>
      <vt:lpstr>PowerPoint-Präsentation</vt:lpstr>
      <vt:lpstr>Junge Menschen besonders betroffen</vt:lpstr>
      <vt:lpstr>Belastungen</vt:lpstr>
      <vt:lpstr>Beratung 147.ch</vt:lpstr>
      <vt:lpstr>Erkenntnisse</vt:lpstr>
      <vt:lpstr>Mehr Beratungen zu schwerwiegenden persönlichen Problemen</vt:lpstr>
      <vt:lpstr>Trauriges Topthema</vt:lpstr>
      <vt:lpstr>Tipps und Unterstützung</vt:lpstr>
      <vt:lpstr>Hilfe bei</vt:lpstr>
      <vt:lpstr>Gemeinsam helfen</vt:lpstr>
      <vt:lpstr>Apéro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Unterstützung holen</dc:title>
  <dc:creator>KV Schweiz</dc:creator>
  <dcterms:created xsi:type="dcterms:W3CDTF">2022-06-15T06:46:47Z</dcterms:created>
  <dcterms:modified xsi:type="dcterms:W3CDTF">2023-05-21T09:18:02Z</dcterms:modified>
</cp:coreProperties>
</file>