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8" r:id="rId3"/>
    <p:sldId id="259" r:id="rId4"/>
    <p:sldId id="260" r:id="rId5"/>
    <p:sldId id="270" r:id="rId6"/>
    <p:sldId id="273" r:id="rId7"/>
    <p:sldId id="265" r:id="rId8"/>
    <p:sldId id="268" r:id="rId9"/>
    <p:sldId id="267" r:id="rId10"/>
    <p:sldId id="274" r:id="rId11"/>
    <p:sldId id="276" r:id="rId12"/>
  </p:sldIdLst>
  <p:sldSz cx="12192000" cy="6858000"/>
  <p:notesSz cx="6858000" cy="9144000"/>
  <p:custShowLst>
    <p:custShow name="Personelles" id="0">
      <p:sldLst>
        <p:sld r:id="rId2"/>
        <p:sld r:id="rId3"/>
        <p:sld r:id="rId4"/>
        <p:sld r:id="rId6"/>
      </p:sldLst>
    </p:custShow>
  </p:custShow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500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83" autoAdjust="0"/>
    <p:restoredTop sz="92108" autoAdjust="0"/>
  </p:normalViewPr>
  <p:slideViewPr>
    <p:cSldViewPr snapToGrid="0" showGuides="1">
      <p:cViewPr varScale="1">
        <p:scale>
          <a:sx n="95" d="100"/>
          <a:sy n="95" d="100"/>
        </p:scale>
        <p:origin x="108" y="22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314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G"/><Relationship Id="rId1" Type="http://schemas.openxmlformats.org/officeDocument/2006/relationships/image" Target="../media/image13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G"/><Relationship Id="rId1" Type="http://schemas.openxmlformats.org/officeDocument/2006/relationships/image" Target="../media/image1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08AC5A6-2095-4CD1-9F29-BED5D4D76DA6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FBFB57B6-115D-4168-AEAB-796D2073462D}">
      <dgm:prSet phldrT="[Text]"/>
      <dgm:spPr/>
      <dgm:t>
        <a:bodyPr/>
        <a:lstStyle/>
        <a:p>
          <a:r>
            <a:rPr lang="de-CH" noProof="0" dirty="0"/>
            <a:t>1 300 Abfalleimer</a:t>
          </a:r>
        </a:p>
      </dgm:t>
    </dgm:pt>
    <dgm:pt modelId="{AC1BED97-40D6-4C6D-8429-E2C5E733E717}" type="parTrans" cxnId="{0AF7D652-E7DC-40CB-B79B-2AE8369BBF54}">
      <dgm:prSet/>
      <dgm:spPr/>
      <dgm:t>
        <a:bodyPr/>
        <a:lstStyle/>
        <a:p>
          <a:endParaRPr lang="de-DE"/>
        </a:p>
      </dgm:t>
    </dgm:pt>
    <dgm:pt modelId="{1CB15FDE-DFCB-4604-9B2D-A8026B9C1A95}" type="sibTrans" cxnId="{0AF7D652-E7DC-40CB-B79B-2AE8369BBF54}">
      <dgm:prSet/>
      <dgm:spPr/>
      <dgm:t>
        <a:bodyPr/>
        <a:lstStyle/>
        <a:p>
          <a:endParaRPr lang="de-DE"/>
        </a:p>
      </dgm:t>
    </dgm:pt>
    <dgm:pt modelId="{A642411B-EA9B-4539-9530-67324E7B3B4E}">
      <dgm:prSet phldrT="[Text]"/>
      <dgm:spPr/>
      <dgm:t>
        <a:bodyPr/>
        <a:lstStyle/>
        <a:p>
          <a:r>
            <a:rPr lang="de-DE" dirty="0"/>
            <a:t>22,9 km Aare-Ufer</a:t>
          </a:r>
        </a:p>
      </dgm:t>
    </dgm:pt>
    <dgm:pt modelId="{C22FC594-A518-4893-A396-8C8D76FFE235}" type="parTrans" cxnId="{A66B1912-CA6B-47EC-B17F-A32FA21D2ADC}">
      <dgm:prSet/>
      <dgm:spPr/>
      <dgm:t>
        <a:bodyPr/>
        <a:lstStyle/>
        <a:p>
          <a:endParaRPr lang="de-DE"/>
        </a:p>
      </dgm:t>
    </dgm:pt>
    <dgm:pt modelId="{D61BA75C-E9C7-4D89-8D03-53A9AE818322}" type="sibTrans" cxnId="{A66B1912-CA6B-47EC-B17F-A32FA21D2ADC}">
      <dgm:prSet/>
      <dgm:spPr/>
      <dgm:t>
        <a:bodyPr/>
        <a:lstStyle/>
        <a:p>
          <a:endParaRPr lang="de-DE"/>
        </a:p>
      </dgm:t>
    </dgm:pt>
    <dgm:pt modelId="{2091DF01-8E7B-4BED-8318-0B6633E25D5F}">
      <dgm:prSet phldrT="[Text]"/>
      <dgm:spPr/>
      <dgm:t>
        <a:bodyPr/>
        <a:lstStyle/>
        <a:p>
          <a:r>
            <a:rPr lang="de-DE" dirty="0"/>
            <a:t>26,2 km Schleifen für Lichtsignalanlagen</a:t>
          </a:r>
        </a:p>
      </dgm:t>
    </dgm:pt>
    <dgm:pt modelId="{EF4FBEA8-3D2A-4A4E-9818-F7CB6D8BE492}" type="parTrans" cxnId="{F0D9658B-173A-4357-9CAA-30EFF436F2EB}">
      <dgm:prSet/>
      <dgm:spPr/>
      <dgm:t>
        <a:bodyPr/>
        <a:lstStyle/>
        <a:p>
          <a:endParaRPr lang="de-DE"/>
        </a:p>
      </dgm:t>
    </dgm:pt>
    <dgm:pt modelId="{910DAB6D-4E1D-4B0D-940A-7551F0B6FF63}" type="sibTrans" cxnId="{F0D9658B-173A-4357-9CAA-30EFF436F2EB}">
      <dgm:prSet/>
      <dgm:spPr/>
      <dgm:t>
        <a:bodyPr/>
        <a:lstStyle/>
        <a:p>
          <a:endParaRPr lang="de-DE"/>
        </a:p>
      </dgm:t>
    </dgm:pt>
    <dgm:pt modelId="{6DE49195-80D1-492E-A9DB-016F20C267BA}">
      <dgm:prSet phldrT="[Text]"/>
      <dgm:spPr/>
      <dgm:t>
        <a:bodyPr/>
        <a:lstStyle/>
        <a:p>
          <a:r>
            <a:rPr lang="de-CH" noProof="0" dirty="0"/>
            <a:t>leert das Tiefbauamt regelmässig – bis zu zehn Mal täglich.</a:t>
          </a:r>
        </a:p>
      </dgm:t>
    </dgm:pt>
    <dgm:pt modelId="{BFD06555-80A7-4AF8-95AA-5462D990D4A7}" type="parTrans" cxnId="{8998117E-F1F0-4D17-B717-C0FA039E19B0}">
      <dgm:prSet/>
      <dgm:spPr/>
      <dgm:t>
        <a:bodyPr/>
        <a:lstStyle/>
        <a:p>
          <a:endParaRPr lang="de-DE"/>
        </a:p>
      </dgm:t>
    </dgm:pt>
    <dgm:pt modelId="{D407E584-E3AD-4F95-BEFE-614122D3B074}" type="sibTrans" cxnId="{8998117E-F1F0-4D17-B717-C0FA039E19B0}">
      <dgm:prSet/>
      <dgm:spPr/>
      <dgm:t>
        <a:bodyPr/>
        <a:lstStyle/>
        <a:p>
          <a:endParaRPr lang="de-DE"/>
        </a:p>
      </dgm:t>
    </dgm:pt>
    <dgm:pt modelId="{5F0F6019-A13B-4445-8DBE-F1D7685734E6}">
      <dgm:prSet/>
      <dgm:spPr/>
      <dgm:t>
        <a:bodyPr/>
        <a:lstStyle/>
        <a:p>
          <a:r>
            <a:rPr lang="de-DE" dirty="0"/>
            <a:t>hat das Tiefbauamt für die Anmeldung von Fahrzeugen eingebaut.</a:t>
          </a:r>
        </a:p>
      </dgm:t>
    </dgm:pt>
    <dgm:pt modelId="{FB963EC5-EC88-49C3-8DF4-667B47155CFC}" type="parTrans" cxnId="{53DE6852-099F-481E-95C0-41140C78EF31}">
      <dgm:prSet/>
      <dgm:spPr/>
      <dgm:t>
        <a:bodyPr/>
        <a:lstStyle/>
        <a:p>
          <a:endParaRPr lang="de-DE"/>
        </a:p>
      </dgm:t>
    </dgm:pt>
    <dgm:pt modelId="{D1607554-8A0F-48DF-95DD-94A6AB4D34BB}" type="sibTrans" cxnId="{53DE6852-099F-481E-95C0-41140C78EF31}">
      <dgm:prSet/>
      <dgm:spPr/>
      <dgm:t>
        <a:bodyPr/>
        <a:lstStyle/>
        <a:p>
          <a:endParaRPr lang="de-DE"/>
        </a:p>
      </dgm:t>
    </dgm:pt>
    <dgm:pt modelId="{93585445-4868-4AB6-A408-59E74E099081}">
      <dgm:prSet phldrT="[Text]"/>
      <dgm:spPr/>
      <dgm:t>
        <a:bodyPr/>
        <a:lstStyle/>
        <a:p>
          <a:r>
            <a:rPr lang="de-DE" dirty="0"/>
            <a:t>pflegt und unterhält das Tiefbauamt. </a:t>
          </a:r>
        </a:p>
      </dgm:t>
    </dgm:pt>
    <dgm:pt modelId="{E675B8DA-A9C0-48CC-BE0E-86556265C8AD}" type="parTrans" cxnId="{8577DF0E-187F-4C16-9F2D-3C54D7B2BDDD}">
      <dgm:prSet/>
      <dgm:spPr/>
      <dgm:t>
        <a:bodyPr/>
        <a:lstStyle/>
        <a:p>
          <a:endParaRPr lang="de-DE"/>
        </a:p>
      </dgm:t>
    </dgm:pt>
    <dgm:pt modelId="{92E4A7BE-CF1D-4F6F-9089-052D66DB492C}" type="sibTrans" cxnId="{8577DF0E-187F-4C16-9F2D-3C54D7B2BDDD}">
      <dgm:prSet/>
      <dgm:spPr/>
      <dgm:t>
        <a:bodyPr/>
        <a:lstStyle/>
        <a:p>
          <a:endParaRPr lang="de-DE"/>
        </a:p>
      </dgm:t>
    </dgm:pt>
    <dgm:pt modelId="{AAB82CDC-E755-4E54-8E5D-8E12221121C7}">
      <dgm:prSet phldrT="[Text]"/>
      <dgm:spPr/>
      <dgm:t>
        <a:bodyPr/>
        <a:lstStyle/>
        <a:p>
          <a:pPr algn="l"/>
          <a:r>
            <a:rPr lang="de-DE" dirty="0"/>
            <a:t>2600 Ampeln</a:t>
          </a:r>
        </a:p>
      </dgm:t>
    </dgm:pt>
    <dgm:pt modelId="{8F330A89-2F8D-4F21-9827-D34A9701302E}" type="parTrans" cxnId="{056F82BD-87A8-441F-A4CC-292D3C104FE4}">
      <dgm:prSet/>
      <dgm:spPr/>
      <dgm:t>
        <a:bodyPr/>
        <a:lstStyle/>
        <a:p>
          <a:endParaRPr lang="de-DE"/>
        </a:p>
      </dgm:t>
    </dgm:pt>
    <dgm:pt modelId="{77AD1831-C341-4305-9D76-E2A567857AC2}" type="sibTrans" cxnId="{056F82BD-87A8-441F-A4CC-292D3C104FE4}">
      <dgm:prSet/>
      <dgm:spPr/>
      <dgm:t>
        <a:bodyPr/>
        <a:lstStyle/>
        <a:p>
          <a:endParaRPr lang="de-DE"/>
        </a:p>
      </dgm:t>
    </dgm:pt>
    <dgm:pt modelId="{CF7E5409-FDD2-4AE6-BA3A-AE07D73389B6}">
      <dgm:prSet/>
      <dgm:spPr/>
      <dgm:t>
        <a:bodyPr/>
        <a:lstStyle/>
        <a:p>
          <a:pPr algn="l"/>
          <a:r>
            <a:rPr lang="de-DE" dirty="0"/>
            <a:t>gibt </a:t>
          </a:r>
          <a:r>
            <a:rPr lang="de-CH" dirty="0"/>
            <a:t>es ungefähr in der Stadt Bern.</a:t>
          </a:r>
          <a:endParaRPr lang="de-DE" dirty="0"/>
        </a:p>
      </dgm:t>
    </dgm:pt>
    <dgm:pt modelId="{4A06AC6E-A907-464B-8FF3-6848F5609266}" type="parTrans" cxnId="{C108A27C-46A8-4520-9373-5840DEF1C813}">
      <dgm:prSet/>
      <dgm:spPr/>
      <dgm:t>
        <a:bodyPr/>
        <a:lstStyle/>
        <a:p>
          <a:endParaRPr lang="de-DE"/>
        </a:p>
      </dgm:t>
    </dgm:pt>
    <dgm:pt modelId="{2D8F6927-052C-44C6-9E1C-3ADD0AD196BA}" type="sibTrans" cxnId="{C108A27C-46A8-4520-9373-5840DEF1C813}">
      <dgm:prSet/>
      <dgm:spPr/>
      <dgm:t>
        <a:bodyPr/>
        <a:lstStyle/>
        <a:p>
          <a:endParaRPr lang="de-DE"/>
        </a:p>
      </dgm:t>
    </dgm:pt>
    <dgm:pt modelId="{C23085B6-F282-466F-AEB6-2E1C30FE8316}" type="pres">
      <dgm:prSet presAssocID="{008AC5A6-2095-4CD1-9F29-BED5D4D76DA6}" presName="linearFlow" presStyleCnt="0">
        <dgm:presLayoutVars>
          <dgm:dir/>
          <dgm:resizeHandles val="exact"/>
        </dgm:presLayoutVars>
      </dgm:prSet>
      <dgm:spPr/>
    </dgm:pt>
    <dgm:pt modelId="{DE00B4CC-96D9-4BA4-8F47-9B8A78855052}" type="pres">
      <dgm:prSet presAssocID="{FBFB57B6-115D-4168-AEAB-796D2073462D}" presName="composite" presStyleCnt="0"/>
      <dgm:spPr/>
    </dgm:pt>
    <dgm:pt modelId="{D880137B-3C75-41A6-AB28-6536758C86DA}" type="pres">
      <dgm:prSet presAssocID="{FBFB57B6-115D-4168-AEAB-796D2073462D}" presName="imgShp" presStyleLbl="fgImgPlac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2A96BD6E-541F-4E42-9B88-EE9FA289D9BD}" type="pres">
      <dgm:prSet presAssocID="{FBFB57B6-115D-4168-AEAB-796D2073462D}" presName="txShp" presStyleLbl="node1" presStyleIdx="0" presStyleCnt="4">
        <dgm:presLayoutVars>
          <dgm:bulletEnabled val="1"/>
        </dgm:presLayoutVars>
      </dgm:prSet>
      <dgm:spPr/>
    </dgm:pt>
    <dgm:pt modelId="{703DF4ED-E4A3-4646-A47B-97609E1FD22A}" type="pres">
      <dgm:prSet presAssocID="{1CB15FDE-DFCB-4604-9B2D-A8026B9C1A95}" presName="spacing" presStyleCnt="0"/>
      <dgm:spPr/>
    </dgm:pt>
    <dgm:pt modelId="{099628D4-DCF7-4163-9410-2B584115C156}" type="pres">
      <dgm:prSet presAssocID="{A642411B-EA9B-4539-9530-67324E7B3B4E}" presName="composite" presStyleCnt="0"/>
      <dgm:spPr/>
    </dgm:pt>
    <dgm:pt modelId="{966B96E0-8A88-448E-8E54-359290ADB021}" type="pres">
      <dgm:prSet presAssocID="{A642411B-EA9B-4539-9530-67324E7B3B4E}" presName="imgShp" presStyleLbl="fgImgPlace1" presStyleIdx="1" presStyleCnt="4"/>
      <dgm:spPr>
        <a:blipFill>
          <a:blip xmlns:r="http://schemas.openxmlformats.org/officeDocument/2006/relationships" r:embed="rId2"/>
          <a:srcRect/>
          <a:stretch>
            <a:fillRect l="-14000" r="-14000"/>
          </a:stretch>
        </a:blipFill>
      </dgm:spPr>
    </dgm:pt>
    <dgm:pt modelId="{431D3E4A-E868-43E9-99F9-A7599B635371}" type="pres">
      <dgm:prSet presAssocID="{A642411B-EA9B-4539-9530-67324E7B3B4E}" presName="txShp" presStyleLbl="node1" presStyleIdx="1" presStyleCnt="4">
        <dgm:presLayoutVars>
          <dgm:bulletEnabled val="1"/>
        </dgm:presLayoutVars>
      </dgm:prSet>
      <dgm:spPr/>
    </dgm:pt>
    <dgm:pt modelId="{7F0A3895-C4CD-49BC-8101-4DAA5F2E3627}" type="pres">
      <dgm:prSet presAssocID="{D61BA75C-E9C7-4D89-8D03-53A9AE818322}" presName="spacing" presStyleCnt="0"/>
      <dgm:spPr/>
    </dgm:pt>
    <dgm:pt modelId="{229B9A31-A331-47F5-875E-A2DFEF2D0122}" type="pres">
      <dgm:prSet presAssocID="{AAB82CDC-E755-4E54-8E5D-8E12221121C7}" presName="composite" presStyleCnt="0"/>
      <dgm:spPr/>
    </dgm:pt>
    <dgm:pt modelId="{04950903-D458-4874-94CB-9F5FB00081BA}" type="pres">
      <dgm:prSet presAssocID="{AAB82CDC-E755-4E54-8E5D-8E12221121C7}" presName="imgShp" presStyleLbl="fgImgPlace1" presStyleIdx="2" presStyleCnt="4"/>
      <dgm:spPr>
        <a:blipFill>
          <a:blip xmlns:r="http://schemas.openxmlformats.org/officeDocument/2006/relationships" r:embed="rId1"/>
          <a:stretch>
            <a:fillRect l="-14000" r="-14000"/>
          </a:stretch>
        </a:blipFill>
      </dgm:spPr>
    </dgm:pt>
    <dgm:pt modelId="{CAF53745-6A50-4C43-8DED-EB378470124F}" type="pres">
      <dgm:prSet presAssocID="{AAB82CDC-E755-4E54-8E5D-8E12221121C7}" presName="txShp" presStyleLbl="node1" presStyleIdx="2" presStyleCnt="4">
        <dgm:presLayoutVars>
          <dgm:bulletEnabled val="1"/>
        </dgm:presLayoutVars>
      </dgm:prSet>
      <dgm:spPr/>
    </dgm:pt>
    <dgm:pt modelId="{B1A4D035-8BC6-4415-BDE7-31D6EA03D46E}" type="pres">
      <dgm:prSet presAssocID="{77AD1831-C341-4305-9D76-E2A567857AC2}" presName="spacing" presStyleCnt="0"/>
      <dgm:spPr/>
    </dgm:pt>
    <dgm:pt modelId="{29CB9F42-AB5E-402A-9990-A37B335D685E}" type="pres">
      <dgm:prSet presAssocID="{2091DF01-8E7B-4BED-8318-0B6633E25D5F}" presName="composite" presStyleCnt="0"/>
      <dgm:spPr/>
    </dgm:pt>
    <dgm:pt modelId="{633CB8ED-193A-4C0F-86CF-F0C70112AD5A}" type="pres">
      <dgm:prSet presAssocID="{2091DF01-8E7B-4BED-8318-0B6633E25D5F}" presName="imgShp" presStyleLbl="fgImgPlace1" presStyleIdx="3" presStyleCnt="4"/>
      <dgm:spPr>
        <a:blipFill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0D8563D2-D83A-41DB-B1ED-9B7E87BCE4A6}" type="pres">
      <dgm:prSet presAssocID="{2091DF01-8E7B-4BED-8318-0B6633E25D5F}" presName="txShp" presStyleLbl="node1" presStyleIdx="3" presStyleCnt="4">
        <dgm:presLayoutVars>
          <dgm:bulletEnabled val="1"/>
        </dgm:presLayoutVars>
      </dgm:prSet>
      <dgm:spPr/>
    </dgm:pt>
  </dgm:ptLst>
  <dgm:cxnLst>
    <dgm:cxn modelId="{FC0A7806-EDB2-49A2-9AFE-AC47C98F1903}" type="presOf" srcId="{AAB82CDC-E755-4E54-8E5D-8E12221121C7}" destId="{CAF53745-6A50-4C43-8DED-EB378470124F}" srcOrd="0" destOrd="0" presId="urn:microsoft.com/office/officeart/2005/8/layout/vList3"/>
    <dgm:cxn modelId="{F58A1A0A-AA2A-4FE6-8579-CA3B16012334}" type="presOf" srcId="{5F0F6019-A13B-4445-8DBE-F1D7685734E6}" destId="{0D8563D2-D83A-41DB-B1ED-9B7E87BCE4A6}" srcOrd="0" destOrd="1" presId="urn:microsoft.com/office/officeart/2005/8/layout/vList3"/>
    <dgm:cxn modelId="{8577DF0E-187F-4C16-9F2D-3C54D7B2BDDD}" srcId="{A642411B-EA9B-4539-9530-67324E7B3B4E}" destId="{93585445-4868-4AB6-A408-59E74E099081}" srcOrd="0" destOrd="0" parTransId="{E675B8DA-A9C0-48CC-BE0E-86556265C8AD}" sibTransId="{92E4A7BE-CF1D-4F6F-9089-052D66DB492C}"/>
    <dgm:cxn modelId="{A66B1912-CA6B-47EC-B17F-A32FA21D2ADC}" srcId="{008AC5A6-2095-4CD1-9F29-BED5D4D76DA6}" destId="{A642411B-EA9B-4539-9530-67324E7B3B4E}" srcOrd="1" destOrd="0" parTransId="{C22FC594-A518-4893-A396-8C8D76FFE235}" sibTransId="{D61BA75C-E9C7-4D89-8D03-53A9AE818322}"/>
    <dgm:cxn modelId="{36B55569-7DA0-42F5-A55F-27C0F8C68D04}" type="presOf" srcId="{6DE49195-80D1-492E-A9DB-016F20C267BA}" destId="{2A96BD6E-541F-4E42-9B88-EE9FA289D9BD}" srcOrd="0" destOrd="1" presId="urn:microsoft.com/office/officeart/2005/8/layout/vList3"/>
    <dgm:cxn modelId="{0DF1CC4B-5A30-48EF-A9AC-45BEB7AF3B9F}" type="presOf" srcId="{FBFB57B6-115D-4168-AEAB-796D2073462D}" destId="{2A96BD6E-541F-4E42-9B88-EE9FA289D9BD}" srcOrd="0" destOrd="0" presId="urn:microsoft.com/office/officeart/2005/8/layout/vList3"/>
    <dgm:cxn modelId="{53DE6852-099F-481E-95C0-41140C78EF31}" srcId="{2091DF01-8E7B-4BED-8318-0B6633E25D5F}" destId="{5F0F6019-A13B-4445-8DBE-F1D7685734E6}" srcOrd="0" destOrd="0" parTransId="{FB963EC5-EC88-49C3-8DF4-667B47155CFC}" sibTransId="{D1607554-8A0F-48DF-95DD-94A6AB4D34BB}"/>
    <dgm:cxn modelId="{0AF7D652-E7DC-40CB-B79B-2AE8369BBF54}" srcId="{008AC5A6-2095-4CD1-9F29-BED5D4D76DA6}" destId="{FBFB57B6-115D-4168-AEAB-796D2073462D}" srcOrd="0" destOrd="0" parTransId="{AC1BED97-40D6-4C6D-8429-E2C5E733E717}" sibTransId="{1CB15FDE-DFCB-4604-9B2D-A8026B9C1A95}"/>
    <dgm:cxn modelId="{C108A27C-46A8-4520-9373-5840DEF1C813}" srcId="{AAB82CDC-E755-4E54-8E5D-8E12221121C7}" destId="{CF7E5409-FDD2-4AE6-BA3A-AE07D73389B6}" srcOrd="0" destOrd="0" parTransId="{4A06AC6E-A907-464B-8FF3-6848F5609266}" sibTransId="{2D8F6927-052C-44C6-9E1C-3ADD0AD196BA}"/>
    <dgm:cxn modelId="{8998117E-F1F0-4D17-B717-C0FA039E19B0}" srcId="{FBFB57B6-115D-4168-AEAB-796D2073462D}" destId="{6DE49195-80D1-492E-A9DB-016F20C267BA}" srcOrd="0" destOrd="0" parTransId="{BFD06555-80A7-4AF8-95AA-5462D990D4A7}" sibTransId="{D407E584-E3AD-4F95-BEFE-614122D3B074}"/>
    <dgm:cxn modelId="{31E55E8B-7494-4A01-A41C-8DAF12BFF722}" type="presOf" srcId="{2091DF01-8E7B-4BED-8318-0B6633E25D5F}" destId="{0D8563D2-D83A-41DB-B1ED-9B7E87BCE4A6}" srcOrd="0" destOrd="0" presId="urn:microsoft.com/office/officeart/2005/8/layout/vList3"/>
    <dgm:cxn modelId="{F0D9658B-173A-4357-9CAA-30EFF436F2EB}" srcId="{008AC5A6-2095-4CD1-9F29-BED5D4D76DA6}" destId="{2091DF01-8E7B-4BED-8318-0B6633E25D5F}" srcOrd="3" destOrd="0" parTransId="{EF4FBEA8-3D2A-4A4E-9818-F7CB6D8BE492}" sibTransId="{910DAB6D-4E1D-4B0D-940A-7551F0B6FF63}"/>
    <dgm:cxn modelId="{0C19E4A3-518C-47B6-87F6-D34A36EC1A96}" type="presOf" srcId="{CF7E5409-FDD2-4AE6-BA3A-AE07D73389B6}" destId="{CAF53745-6A50-4C43-8DED-EB378470124F}" srcOrd="0" destOrd="1" presId="urn:microsoft.com/office/officeart/2005/8/layout/vList3"/>
    <dgm:cxn modelId="{02FFA9AD-18F7-4138-9B0B-8763B4EB22C7}" type="presOf" srcId="{008AC5A6-2095-4CD1-9F29-BED5D4D76DA6}" destId="{C23085B6-F282-466F-AEB6-2E1C30FE8316}" srcOrd="0" destOrd="0" presId="urn:microsoft.com/office/officeart/2005/8/layout/vList3"/>
    <dgm:cxn modelId="{056F82BD-87A8-441F-A4CC-292D3C104FE4}" srcId="{008AC5A6-2095-4CD1-9F29-BED5D4D76DA6}" destId="{AAB82CDC-E755-4E54-8E5D-8E12221121C7}" srcOrd="2" destOrd="0" parTransId="{8F330A89-2F8D-4F21-9827-D34A9701302E}" sibTransId="{77AD1831-C341-4305-9D76-E2A567857AC2}"/>
    <dgm:cxn modelId="{B32067D0-43F4-4C6A-9C9E-884727B99268}" type="presOf" srcId="{A642411B-EA9B-4539-9530-67324E7B3B4E}" destId="{431D3E4A-E868-43E9-99F9-A7599B635371}" srcOrd="0" destOrd="0" presId="urn:microsoft.com/office/officeart/2005/8/layout/vList3"/>
    <dgm:cxn modelId="{A9F35DE9-51AE-4288-A990-4D4CC293BDCD}" type="presOf" srcId="{93585445-4868-4AB6-A408-59E74E099081}" destId="{431D3E4A-E868-43E9-99F9-A7599B635371}" srcOrd="0" destOrd="1" presId="urn:microsoft.com/office/officeart/2005/8/layout/vList3"/>
    <dgm:cxn modelId="{82927E41-EEA6-4162-A5DE-A80653ABDD0A}" type="presParOf" srcId="{C23085B6-F282-466F-AEB6-2E1C30FE8316}" destId="{DE00B4CC-96D9-4BA4-8F47-9B8A78855052}" srcOrd="0" destOrd="0" presId="urn:microsoft.com/office/officeart/2005/8/layout/vList3"/>
    <dgm:cxn modelId="{3ABAA6BE-7F0C-4BAD-BCE0-F627DC8769BA}" type="presParOf" srcId="{DE00B4CC-96D9-4BA4-8F47-9B8A78855052}" destId="{D880137B-3C75-41A6-AB28-6536758C86DA}" srcOrd="0" destOrd="0" presId="urn:microsoft.com/office/officeart/2005/8/layout/vList3"/>
    <dgm:cxn modelId="{EF5A538F-5B1C-4899-98FC-37349F749DBB}" type="presParOf" srcId="{DE00B4CC-96D9-4BA4-8F47-9B8A78855052}" destId="{2A96BD6E-541F-4E42-9B88-EE9FA289D9BD}" srcOrd="1" destOrd="0" presId="urn:microsoft.com/office/officeart/2005/8/layout/vList3"/>
    <dgm:cxn modelId="{ACF77F0F-519B-44A3-958B-FF24B0FD4831}" type="presParOf" srcId="{C23085B6-F282-466F-AEB6-2E1C30FE8316}" destId="{703DF4ED-E4A3-4646-A47B-97609E1FD22A}" srcOrd="1" destOrd="0" presId="urn:microsoft.com/office/officeart/2005/8/layout/vList3"/>
    <dgm:cxn modelId="{B6DE6A4C-B259-41C7-BD67-97B135C36931}" type="presParOf" srcId="{C23085B6-F282-466F-AEB6-2E1C30FE8316}" destId="{099628D4-DCF7-4163-9410-2B584115C156}" srcOrd="2" destOrd="0" presId="urn:microsoft.com/office/officeart/2005/8/layout/vList3"/>
    <dgm:cxn modelId="{B64BC66E-3376-4924-98C5-BEC0566C1FA8}" type="presParOf" srcId="{099628D4-DCF7-4163-9410-2B584115C156}" destId="{966B96E0-8A88-448E-8E54-359290ADB021}" srcOrd="0" destOrd="0" presId="urn:microsoft.com/office/officeart/2005/8/layout/vList3"/>
    <dgm:cxn modelId="{87EA3420-69FC-478E-B9A9-D6974B3A95DB}" type="presParOf" srcId="{099628D4-DCF7-4163-9410-2B584115C156}" destId="{431D3E4A-E868-43E9-99F9-A7599B635371}" srcOrd="1" destOrd="0" presId="urn:microsoft.com/office/officeart/2005/8/layout/vList3"/>
    <dgm:cxn modelId="{27080E72-D664-4D7A-B08C-F691763D7301}" type="presParOf" srcId="{C23085B6-F282-466F-AEB6-2E1C30FE8316}" destId="{7F0A3895-C4CD-49BC-8101-4DAA5F2E3627}" srcOrd="3" destOrd="0" presId="urn:microsoft.com/office/officeart/2005/8/layout/vList3"/>
    <dgm:cxn modelId="{7192BDB5-DFA4-4131-9600-63C010D62404}" type="presParOf" srcId="{C23085B6-F282-466F-AEB6-2E1C30FE8316}" destId="{229B9A31-A331-47F5-875E-A2DFEF2D0122}" srcOrd="4" destOrd="0" presId="urn:microsoft.com/office/officeart/2005/8/layout/vList3"/>
    <dgm:cxn modelId="{253C01C4-64F0-4F05-A2C1-97ED6F31F2FD}" type="presParOf" srcId="{229B9A31-A331-47F5-875E-A2DFEF2D0122}" destId="{04950903-D458-4874-94CB-9F5FB00081BA}" srcOrd="0" destOrd="0" presId="urn:microsoft.com/office/officeart/2005/8/layout/vList3"/>
    <dgm:cxn modelId="{D89E6AF8-66BC-4865-AE8C-5E1E5A31346F}" type="presParOf" srcId="{229B9A31-A331-47F5-875E-A2DFEF2D0122}" destId="{CAF53745-6A50-4C43-8DED-EB378470124F}" srcOrd="1" destOrd="0" presId="urn:microsoft.com/office/officeart/2005/8/layout/vList3"/>
    <dgm:cxn modelId="{2BD40E7F-9FEA-4590-8967-D18D2176F27E}" type="presParOf" srcId="{C23085B6-F282-466F-AEB6-2E1C30FE8316}" destId="{B1A4D035-8BC6-4415-BDE7-31D6EA03D46E}" srcOrd="5" destOrd="0" presId="urn:microsoft.com/office/officeart/2005/8/layout/vList3"/>
    <dgm:cxn modelId="{7FEAD976-6B8B-474B-BD09-C7F22E544184}" type="presParOf" srcId="{C23085B6-F282-466F-AEB6-2E1C30FE8316}" destId="{29CB9F42-AB5E-402A-9990-A37B335D685E}" srcOrd="6" destOrd="0" presId="urn:microsoft.com/office/officeart/2005/8/layout/vList3"/>
    <dgm:cxn modelId="{E720D801-25C2-4608-80D0-B53E50B7EE9E}" type="presParOf" srcId="{29CB9F42-AB5E-402A-9990-A37B335D685E}" destId="{633CB8ED-193A-4C0F-86CF-F0C70112AD5A}" srcOrd="0" destOrd="0" presId="urn:microsoft.com/office/officeart/2005/8/layout/vList3"/>
    <dgm:cxn modelId="{B136F219-8354-45FA-B22A-2B80AE94702E}" type="presParOf" srcId="{29CB9F42-AB5E-402A-9990-A37B335D685E}" destId="{0D8563D2-D83A-41DB-B1ED-9B7E87BCE4A6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96BD6E-541F-4E42-9B88-EE9FA289D9BD}">
      <dsp:nvSpPr>
        <dsp:cNvPr id="0" name=""/>
        <dsp:cNvSpPr/>
      </dsp:nvSpPr>
      <dsp:spPr>
        <a:xfrm rot="10800000">
          <a:off x="1972502" y="944"/>
          <a:ext cx="6992874" cy="844559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2427" tIns="83820" rIns="156464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200" kern="1200" noProof="0" dirty="0"/>
            <a:t>1 300 Abfalleimer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CH" sz="1700" kern="1200" noProof="0" dirty="0"/>
            <a:t>leert das Tiefbauamt regelmässig – bis zu zehn Mal täglich.</a:t>
          </a:r>
        </a:p>
      </dsp:txBody>
      <dsp:txXfrm rot="10800000">
        <a:off x="2183642" y="944"/>
        <a:ext cx="6781734" cy="844559"/>
      </dsp:txXfrm>
    </dsp:sp>
    <dsp:sp modelId="{D880137B-3C75-41A6-AB28-6536758C86DA}">
      <dsp:nvSpPr>
        <dsp:cNvPr id="0" name=""/>
        <dsp:cNvSpPr/>
      </dsp:nvSpPr>
      <dsp:spPr>
        <a:xfrm>
          <a:off x="1550223" y="944"/>
          <a:ext cx="844559" cy="844559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31D3E4A-E868-43E9-99F9-A7599B635371}">
      <dsp:nvSpPr>
        <dsp:cNvPr id="0" name=""/>
        <dsp:cNvSpPr/>
      </dsp:nvSpPr>
      <dsp:spPr>
        <a:xfrm rot="10800000">
          <a:off x="1972502" y="1092511"/>
          <a:ext cx="6992874" cy="844559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2427" tIns="83820" rIns="156464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200" kern="1200" dirty="0"/>
            <a:t>22,9 km Aare-Ufer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700" kern="1200" dirty="0"/>
            <a:t>pflegt und unterhält das Tiefbauamt. </a:t>
          </a:r>
        </a:p>
      </dsp:txBody>
      <dsp:txXfrm rot="10800000">
        <a:off x="2183642" y="1092511"/>
        <a:ext cx="6781734" cy="844559"/>
      </dsp:txXfrm>
    </dsp:sp>
    <dsp:sp modelId="{966B96E0-8A88-448E-8E54-359290ADB021}">
      <dsp:nvSpPr>
        <dsp:cNvPr id="0" name=""/>
        <dsp:cNvSpPr/>
      </dsp:nvSpPr>
      <dsp:spPr>
        <a:xfrm>
          <a:off x="1550223" y="1092511"/>
          <a:ext cx="844559" cy="844559"/>
        </a:xfrm>
        <a:prstGeom prst="ellipse">
          <a:avLst/>
        </a:prstGeom>
        <a:blipFill>
          <a:blip xmlns:r="http://schemas.openxmlformats.org/officeDocument/2006/relationships" r:embed="rId2"/>
          <a:srcRect/>
          <a:stretch>
            <a:fillRect l="-14000" r="-14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AF53745-6A50-4C43-8DED-EB378470124F}">
      <dsp:nvSpPr>
        <dsp:cNvPr id="0" name=""/>
        <dsp:cNvSpPr/>
      </dsp:nvSpPr>
      <dsp:spPr>
        <a:xfrm rot="10800000">
          <a:off x="1972502" y="2184078"/>
          <a:ext cx="6992874" cy="844559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2427" tIns="83820" rIns="156464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200" kern="1200" dirty="0"/>
            <a:t>2600 Ampeln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700" kern="1200" dirty="0"/>
            <a:t>gibt </a:t>
          </a:r>
          <a:r>
            <a:rPr lang="de-CH" sz="1700" kern="1200" dirty="0"/>
            <a:t>es ungefähr in der Stadt Bern.</a:t>
          </a:r>
          <a:endParaRPr lang="de-DE" sz="1700" kern="1200" dirty="0"/>
        </a:p>
      </dsp:txBody>
      <dsp:txXfrm rot="10800000">
        <a:off x="2183642" y="2184078"/>
        <a:ext cx="6781734" cy="844559"/>
      </dsp:txXfrm>
    </dsp:sp>
    <dsp:sp modelId="{04950903-D458-4874-94CB-9F5FB00081BA}">
      <dsp:nvSpPr>
        <dsp:cNvPr id="0" name=""/>
        <dsp:cNvSpPr/>
      </dsp:nvSpPr>
      <dsp:spPr>
        <a:xfrm>
          <a:off x="1550223" y="2184078"/>
          <a:ext cx="844559" cy="844559"/>
        </a:xfrm>
        <a:prstGeom prst="ellipse">
          <a:avLst/>
        </a:prstGeom>
        <a:blipFill>
          <a:blip xmlns:r="http://schemas.openxmlformats.org/officeDocument/2006/relationships" r:embed="rId1"/>
          <a:stretch>
            <a:fillRect l="-14000" r="-14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D8563D2-D83A-41DB-B1ED-9B7E87BCE4A6}">
      <dsp:nvSpPr>
        <dsp:cNvPr id="0" name=""/>
        <dsp:cNvSpPr/>
      </dsp:nvSpPr>
      <dsp:spPr>
        <a:xfrm rot="10800000">
          <a:off x="1972502" y="3275645"/>
          <a:ext cx="6992874" cy="844559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2427" tIns="83820" rIns="156464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200" kern="1200" dirty="0"/>
            <a:t>26,2 km Schleifen für Lichtsignalanlagen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700" kern="1200" dirty="0"/>
            <a:t>hat das Tiefbauamt für die Anmeldung von Fahrzeugen eingebaut.</a:t>
          </a:r>
        </a:p>
      </dsp:txBody>
      <dsp:txXfrm rot="10800000">
        <a:off x="2183642" y="3275645"/>
        <a:ext cx="6781734" cy="844559"/>
      </dsp:txXfrm>
    </dsp:sp>
    <dsp:sp modelId="{633CB8ED-193A-4C0F-86CF-F0C70112AD5A}">
      <dsp:nvSpPr>
        <dsp:cNvPr id="0" name=""/>
        <dsp:cNvSpPr/>
      </dsp:nvSpPr>
      <dsp:spPr>
        <a:xfrm>
          <a:off x="1550223" y="3275645"/>
          <a:ext cx="844559" cy="844559"/>
        </a:xfrm>
        <a:prstGeom prst="ellipse">
          <a:avLst/>
        </a:prstGeom>
        <a:blipFill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D33270-28F9-4C52-A421-465B1DD3EAB7}" type="datetimeFigureOut">
              <a:rPr lang="de-CH" smtClean="0"/>
              <a:t>02.02.2018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DD85F6-B5B2-4D89-A759-F3B61FBCC25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709386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dirty="0"/>
              <a:t>http://www.bern.ch/politik-und-verwaltung/stadtverwaltung/tvs/tiefbauamt</a:t>
            </a:r>
          </a:p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DD85F6-B5B2-4D89-A759-F3B61FBCC251}" type="slidenum">
              <a:rPr lang="de-CH" smtClean="0"/>
              <a:t>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556588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DD85F6-B5B2-4D89-A759-F3B61FBCC251}" type="slidenum">
              <a:rPr lang="de-CH" smtClean="0"/>
              <a:t>7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755908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DD85F6-B5B2-4D89-A759-F3B61FBCC251}" type="slidenum">
              <a:rPr lang="de-CH" smtClean="0"/>
              <a:t>10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998246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B008847-0F92-4D7F-8EF0-0A2450F380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4C82E77-37C9-4E92-B008-97964EFE7F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A8BE8B0-4234-4DC4-B9DE-33BC3825BD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C47E3-DEF4-4972-905C-483BA4C5DE9D}" type="slidenum">
              <a:rPr lang="de-CH" smtClean="0"/>
              <a:t>‹Nr.›</a:t>
            </a:fld>
            <a:endParaRPr lang="de-CH"/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C8E4D9EC-C96D-4B4E-B9FA-C6B0ED6948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1980000"/>
            <a:ext cx="9144000" cy="2387600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C52480E6-57DD-4F06-B868-4180687970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4467600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Formatvorlage des Untertitelmasters durch Klicken bearbeiten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2078445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B93441-36B4-4C53-AC8A-8FAF1039E4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49DD31D-2639-4C65-92F4-A57048357F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8D94DD9-2569-48BA-8665-23E07E143D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D1A8705-0E88-4083-B30E-462394D2CE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579144B-D8B1-433E-BF50-058604B681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C47E3-DEF4-4972-905C-483BA4C5DE9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06512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6574AB-016C-48F7-9BE2-14C944A8C2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76D85CD-41CE-4000-8647-77764E720E3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37543"/>
            <a:ext cx="5181600" cy="4351338"/>
          </a:xfrm>
        </p:spPr>
        <p:txBody>
          <a:bodyPr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47AF851-9C61-40C6-91F5-D0CBEBA22D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37543"/>
            <a:ext cx="5181600" cy="4351338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5E7202E-1FA1-4D3D-9E22-660BC43290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C94C905-AC21-4634-9A5A-0F24B2B6BF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552A59E-127D-4179-ACA6-F9F0BD29A6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C47E3-DEF4-4972-905C-483BA4C5DE9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232613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C3F474-99AE-4B02-B735-2AA32FD6C9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61E5357-209B-4D5A-9DDF-048E93C9BE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849DB076-AC5E-4E85-AB69-CD46D9CF96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9FF66227-C2AC-48E5-8D31-FA38D3676B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E6D9BAC2-C9CD-4AC4-BB63-99815AB9F8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9D674820-A29D-4614-A376-2E4C2392B7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C47E3-DEF4-4972-905C-483BA4C5DE9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92486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F427B4-0CB8-4ADA-B00B-F42BF5130C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6F9C103-7884-4529-B868-BEEABD639F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BADA555-4E1D-4D46-A524-CE91FEEED0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2216572-AF80-4C36-9685-1A4B539198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C47E3-DEF4-4972-905C-483BA4C5DE9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295571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>
            <a:extLst>
              <a:ext uri="{FF2B5EF4-FFF2-40B4-BE49-F238E27FC236}">
                <a16:creationId xmlns:a16="http://schemas.microsoft.com/office/drawing/2014/main" id="{3081F1D7-51E4-4DB2-B257-A5BF97CE751C}"/>
              </a:ext>
            </a:extLst>
          </p:cNvPr>
          <p:cNvSpPr/>
          <p:nvPr userDrawn="1"/>
        </p:nvSpPr>
        <p:spPr>
          <a:xfrm>
            <a:off x="0" y="-1"/>
            <a:ext cx="12192000" cy="1872000"/>
          </a:xfrm>
          <a:prstGeom prst="rect">
            <a:avLst/>
          </a:prstGeom>
          <a:solidFill>
            <a:srgbClr val="0070C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024531B-0B95-4A18-8983-03E2CC1979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44512"/>
            <a:ext cx="8864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0CC6815-B992-4B51-A7EB-58465309B2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055813"/>
            <a:ext cx="10515600" cy="41211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CD2DD5F-C23F-4388-B19E-5F22CC91EB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2E89710-46A3-47B2-8C34-84F12B3ED0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5F890E5-217B-4D3B-8157-33F58556B5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EC47E3-DEF4-4972-905C-483BA4C5DE9D}" type="slidenum">
              <a:rPr lang="de-CH" smtClean="0"/>
              <a:t>‹Nr.›</a:t>
            </a:fld>
            <a:endParaRPr lang="de-CH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1DB18A0B-0689-4841-9089-A90585FD35C0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2091" y="3413760"/>
            <a:ext cx="67818" cy="30480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18FED0A7-D521-46BF-B610-201323B295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24" t="32353" r="25603" b="41287"/>
          <a:stretch/>
        </p:blipFill>
        <p:spPr>
          <a:xfrm>
            <a:off x="9794594" y="561031"/>
            <a:ext cx="1515409" cy="696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984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6700" indent="-2667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2925" indent="-276225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09625" indent="-2667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76325" indent="-2667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43025" indent="-2667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3.jpg"/><Relationship Id="rId7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8C6D811-2B0D-4D37-943E-ECA05ABEA19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/>
              <a:t>Infotag </a:t>
            </a:r>
            <a:br>
              <a:rPr lang="de-CH" dirty="0"/>
            </a:br>
            <a:r>
              <a:rPr lang="de-CH" dirty="0"/>
              <a:t>Tiefbauamt Stadt Bern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F97DED2-A22B-4646-B3BC-9025E9D2DE1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/>
              <a:t>Mittwoch, 28. August 2018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0248090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C91D014-9BDB-4E89-85CB-416CCD8722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Fakten zum Tiefbauamt</a:t>
            </a:r>
          </a:p>
        </p:txBody>
      </p:sp>
      <p:graphicFrame>
        <p:nvGraphicFramePr>
          <p:cNvPr id="4" name="Inhaltsplatzhalter 3">
            <a:extLst>
              <a:ext uri="{FF2B5EF4-FFF2-40B4-BE49-F238E27FC236}">
                <a16:creationId xmlns:a16="http://schemas.microsoft.com/office/drawing/2014/main" id="{C8F87A8B-23D1-421B-8507-62A494A6A01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44759361"/>
              </p:ext>
            </p:extLst>
          </p:nvPr>
        </p:nvGraphicFramePr>
        <p:xfrm>
          <a:off x="838200" y="2055813"/>
          <a:ext cx="10515600" cy="41211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069172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F30A4A-B1BB-41EF-85F4-A41A0931BD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Bilder anpassen</a:t>
            </a: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5D7368C-3539-4BD6-9979-C665003D93B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aintStrok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806" t="18821" r="36505" b="40304"/>
          <a:stretch/>
        </p:blipFill>
        <p:spPr>
          <a:xfrm>
            <a:off x="1794933" y="2810933"/>
            <a:ext cx="1309512" cy="2043289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279E4998-17D2-46EC-85FB-E30B89457D87}"/>
              </a:ext>
            </a:extLst>
          </p:cNvPr>
          <p:cNvSpPr txBox="1"/>
          <p:nvPr/>
        </p:nvSpPr>
        <p:spPr>
          <a:xfrm>
            <a:off x="0" y="1977006"/>
            <a:ext cx="971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Bild 1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0556983D-0A09-4938-9D3B-12D926D39766}"/>
              </a:ext>
            </a:extLst>
          </p:cNvPr>
          <p:cNvSpPr txBox="1"/>
          <p:nvPr/>
        </p:nvSpPr>
        <p:spPr>
          <a:xfrm>
            <a:off x="4569885" y="1965338"/>
            <a:ext cx="971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Bild 2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43A1E451-03CB-47FE-85C0-9A8CDD1233B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6774" y="2346338"/>
            <a:ext cx="5336939" cy="3557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97005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B64377-FE25-4B1F-B71B-E31FB8995F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Programm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3793DCB-CD3E-42AB-8B42-38237AB34C4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  <a:tabLst>
                <a:tab pos="4305300" algn="l"/>
              </a:tabLst>
            </a:pPr>
            <a:r>
              <a:rPr lang="de-CH" dirty="0"/>
              <a:t>Zeitplan</a:t>
            </a:r>
          </a:p>
          <a:p>
            <a:pPr>
              <a:tabLst>
                <a:tab pos="4305300" algn="l"/>
              </a:tabLst>
            </a:pPr>
            <a:r>
              <a:rPr lang="de-CH" dirty="0"/>
              <a:t>13.15–14.20</a:t>
            </a:r>
          </a:p>
          <a:p>
            <a:pPr>
              <a:tabLst>
                <a:tab pos="4305300" algn="l"/>
              </a:tabLst>
            </a:pPr>
            <a:r>
              <a:rPr lang="de-CH" dirty="0"/>
              <a:t>14.30</a:t>
            </a:r>
          </a:p>
          <a:p>
            <a:pPr>
              <a:tabLst>
                <a:tab pos="4305300" algn="l"/>
              </a:tabLst>
            </a:pPr>
            <a:r>
              <a:rPr lang="de-CH" dirty="0"/>
              <a:t>16.45–18.00</a:t>
            </a:r>
          </a:p>
          <a:p>
            <a:pPr>
              <a:tabLst>
                <a:tab pos="4305300" algn="l"/>
              </a:tabLst>
            </a:pPr>
            <a:r>
              <a:rPr lang="de-CH" dirty="0"/>
              <a:t>18.00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61CE3409-8462-4EEE-B493-3695946DE39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de-CH" dirty="0"/>
              <a:t>Was?</a:t>
            </a:r>
          </a:p>
          <a:p>
            <a:r>
              <a:rPr lang="de-CH" dirty="0"/>
              <a:t>Informationen aus dem Tiefbauamt</a:t>
            </a:r>
          </a:p>
          <a:p>
            <a:r>
              <a:rPr lang="de-CH" dirty="0"/>
              <a:t>Führungen</a:t>
            </a:r>
          </a:p>
          <a:p>
            <a:r>
              <a:rPr lang="de-CH" dirty="0"/>
              <a:t>Apéro</a:t>
            </a:r>
          </a:p>
          <a:p>
            <a:r>
              <a:rPr lang="de-CH" dirty="0"/>
              <a:t>Abendessen</a:t>
            </a:r>
          </a:p>
        </p:txBody>
      </p:sp>
    </p:spTree>
    <p:extLst>
      <p:ext uri="{BB962C8B-B14F-4D97-AF65-F5344CB8AC3E}">
        <p14:creationId xmlns:p14="http://schemas.microsoft.com/office/powerpoint/2010/main" val="3781172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BFD085-FF28-4546-B939-FF7FBD5EFC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Personelles: Austritte</a:t>
            </a:r>
            <a:endParaRPr lang="de-CH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65B4F47-2775-47AD-80ED-EA7DEDA6DE3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de-CH" dirty="0"/>
              <a:t>31.01.2018</a:t>
            </a:r>
          </a:p>
          <a:p>
            <a:r>
              <a:rPr lang="de-CH" dirty="0"/>
              <a:t>31.01.2018</a:t>
            </a:r>
          </a:p>
          <a:p>
            <a:r>
              <a:rPr lang="de-CH" dirty="0"/>
              <a:t>28.02.2018</a:t>
            </a:r>
          </a:p>
          <a:p>
            <a:r>
              <a:rPr lang="de-CH" dirty="0"/>
              <a:t>28.02.2018</a:t>
            </a:r>
          </a:p>
          <a:p>
            <a:r>
              <a:rPr lang="de-CH" dirty="0"/>
              <a:t>28.02.2018</a:t>
            </a:r>
          </a:p>
          <a:p>
            <a:r>
              <a:rPr lang="de-CH" dirty="0"/>
              <a:t>31.03.2018</a:t>
            </a:r>
          </a:p>
          <a:p>
            <a:r>
              <a:rPr lang="de-CH" dirty="0"/>
              <a:t>30.04.2018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95EE505D-D914-4F0C-8746-C042AA19770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de-CH" dirty="0"/>
              <a:t>Meier Hans, Kanalnetzbetrieb</a:t>
            </a:r>
          </a:p>
          <a:p>
            <a:r>
              <a:rPr lang="de-CH" dirty="0"/>
              <a:t>Kunz Lukas, Amtsführung, Stab</a:t>
            </a:r>
          </a:p>
          <a:p>
            <a:r>
              <a:rPr lang="de-CH" dirty="0"/>
              <a:t>Probst Hanspeter, Strassenreinigung</a:t>
            </a:r>
          </a:p>
          <a:p>
            <a:r>
              <a:rPr lang="fr-CH" dirty="0"/>
              <a:t>Fehr Karl, </a:t>
            </a:r>
            <a:r>
              <a:rPr lang="de-CH" dirty="0"/>
              <a:t>Signalisation</a:t>
            </a:r>
          </a:p>
          <a:p>
            <a:r>
              <a:rPr lang="fr-CH" dirty="0"/>
              <a:t>Marti Philipp, </a:t>
            </a:r>
            <a:r>
              <a:rPr lang="de-CH" dirty="0"/>
              <a:t>Strassenreinigung</a:t>
            </a:r>
          </a:p>
          <a:p>
            <a:r>
              <a:rPr lang="fr-CH" dirty="0" err="1"/>
              <a:t>Fereira</a:t>
            </a:r>
            <a:r>
              <a:rPr lang="fr-CH" dirty="0"/>
              <a:t> Toni, </a:t>
            </a:r>
            <a:r>
              <a:rPr lang="fr-CH" dirty="0" err="1"/>
              <a:t>Projektierung</a:t>
            </a:r>
            <a:r>
              <a:rPr lang="fr-CH" dirty="0"/>
              <a:t> </a:t>
            </a:r>
            <a:r>
              <a:rPr lang="fr-CH" dirty="0" err="1"/>
              <a:t>und</a:t>
            </a:r>
            <a:r>
              <a:rPr lang="fr-CH" dirty="0"/>
              <a:t> </a:t>
            </a:r>
            <a:r>
              <a:rPr lang="fr-CH" dirty="0" err="1"/>
              <a:t>Realisierung</a:t>
            </a:r>
            <a:endParaRPr lang="de-CH" dirty="0"/>
          </a:p>
          <a:p>
            <a:r>
              <a:rPr lang="fr-CH" dirty="0"/>
              <a:t>Aspach Benjamin, </a:t>
            </a:r>
            <a:r>
              <a:rPr lang="de-CH" dirty="0"/>
              <a:t>Signalisation</a:t>
            </a:r>
          </a:p>
        </p:txBody>
      </p:sp>
    </p:spTree>
    <p:extLst>
      <p:ext uri="{BB962C8B-B14F-4D97-AF65-F5344CB8AC3E}">
        <p14:creationId xmlns:p14="http://schemas.microsoft.com/office/powerpoint/2010/main" val="41267207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B715943F-24E9-4030-8187-CFC4F1DA35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Personelles: Aktionsplan </a:t>
            </a:r>
            <a:br>
              <a:rPr lang="de-CH"/>
            </a:br>
            <a:r>
              <a:rPr lang="de-CH"/>
              <a:t>Gleichstellung Frauen und Männern</a:t>
            </a:r>
            <a:endParaRPr lang="de-CH" dirty="0"/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0F93A49A-E9CF-45BB-A6F1-B654211C4F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Beide Elternteile Anspruch auf Reduktion nach der Geburt um 20%</a:t>
            </a:r>
          </a:p>
          <a:p>
            <a:pPr lvl="1"/>
            <a:r>
              <a:rPr lang="de-CH" dirty="0"/>
              <a:t>Beschäftigungsgrad darf 60% nicht unterschreiten</a:t>
            </a:r>
          </a:p>
          <a:p>
            <a:r>
              <a:rPr lang="de-CH" dirty="0"/>
              <a:t>Ausschreibung offene Stellen </a:t>
            </a:r>
          </a:p>
          <a:p>
            <a:pPr lvl="1"/>
            <a:r>
              <a:rPr lang="de-CH" dirty="0"/>
              <a:t>Kaderfunktionen 3 und 4: 80 – 100%</a:t>
            </a:r>
          </a:p>
          <a:p>
            <a:pPr lvl="1"/>
            <a:r>
              <a:rPr lang="de-CH" dirty="0"/>
              <a:t>Kaderfunktionen 1 und 2: 80 – 100% </a:t>
            </a:r>
          </a:p>
          <a:p>
            <a:r>
              <a:rPr lang="de-CH" dirty="0"/>
              <a:t>familienfreundliche Arbeitgeberin «Projekt Familie UND Beruf»</a:t>
            </a:r>
          </a:p>
        </p:txBody>
      </p:sp>
    </p:spTree>
    <p:extLst>
      <p:ext uri="{BB962C8B-B14F-4D97-AF65-F5344CB8AC3E}">
        <p14:creationId xmlns:p14="http://schemas.microsoft.com/office/powerpoint/2010/main" val="8075239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7A8530-09CA-4027-82EC-16FC559080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Organigramm Tiefbauamt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CC83FD9-34A1-4924-9D75-5788A776C5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6309569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AADC46-1D84-43B9-8628-26A47CAE3F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Standorte Tiefbaumt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AA38359B-4CC2-4DA2-8710-7A608FF6A3DE}"/>
              </a:ext>
            </a:extLst>
          </p:cNvPr>
          <p:cNvSpPr/>
          <p:nvPr/>
        </p:nvSpPr>
        <p:spPr>
          <a:xfrm>
            <a:off x="3241437" y="4873386"/>
            <a:ext cx="2160000" cy="43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dirty="0"/>
              <a:t>RIS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5150255E-241D-47D3-9314-5E113A4909D3}"/>
              </a:ext>
            </a:extLst>
          </p:cNvPr>
          <p:cNvSpPr/>
          <p:nvPr/>
        </p:nvSpPr>
        <p:spPr>
          <a:xfrm>
            <a:off x="3241437" y="3486231"/>
            <a:ext cx="2160000" cy="43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b="1"/>
              <a:t>Friedhof Bümpliz</a:t>
            </a:r>
            <a:endParaRPr lang="de-CH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F059E423-B27F-4221-A69A-D68FB68CE706}"/>
              </a:ext>
            </a:extLst>
          </p:cNvPr>
          <p:cNvSpPr/>
          <p:nvPr/>
        </p:nvSpPr>
        <p:spPr>
          <a:xfrm>
            <a:off x="9193800" y="1935468"/>
            <a:ext cx="2160000" cy="43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b="1" dirty="0"/>
              <a:t>Manuelschulhaus</a:t>
            </a:r>
            <a:endParaRPr lang="de-CH" dirty="0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D45787B5-3B90-4207-A7E8-5DB8C90F34F5}"/>
              </a:ext>
            </a:extLst>
          </p:cNvPr>
          <p:cNvSpPr/>
          <p:nvPr/>
        </p:nvSpPr>
        <p:spPr>
          <a:xfrm>
            <a:off x="9193800" y="3486231"/>
            <a:ext cx="2160000" cy="43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b="1"/>
              <a:t>Gotthelfstrasse</a:t>
            </a:r>
            <a:endParaRPr lang="de-CH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615AB17E-AB6B-4276-BD52-5CFB6AB48F73}"/>
              </a:ext>
            </a:extLst>
          </p:cNvPr>
          <p:cNvSpPr/>
          <p:nvPr/>
        </p:nvSpPr>
        <p:spPr>
          <a:xfrm>
            <a:off x="3241437" y="1935468"/>
            <a:ext cx="2160000" cy="43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b="1" dirty="0"/>
              <a:t>Forsthaus</a:t>
            </a:r>
            <a:endParaRPr lang="de-CH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046E2B27-8F22-4795-9629-6CC75EB321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162" y="1924232"/>
            <a:ext cx="2160000" cy="1462301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3B780CB0-0194-48CE-A995-CBF2F19EC1F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175" y="1924232"/>
            <a:ext cx="2160000" cy="1372882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CBEBED47-00C6-4619-A17B-950A70CA5AD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-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3199" y="3486231"/>
            <a:ext cx="2160000" cy="1217974"/>
          </a:xfrm>
          <a:prstGeom prst="rect">
            <a:avLst/>
          </a:prstGeom>
        </p:spPr>
      </p:pic>
      <p:pic>
        <p:nvPicPr>
          <p:cNvPr id="19" name="Grafik 18">
            <a:extLst>
              <a:ext uri="{FF2B5EF4-FFF2-40B4-BE49-F238E27FC236}">
                <a16:creationId xmlns:a16="http://schemas.microsoft.com/office/drawing/2014/main" id="{FC8F94B5-72B3-4470-8705-2369C14FB3F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646" y="3486231"/>
            <a:ext cx="2160000" cy="1287458"/>
          </a:xfrm>
          <a:prstGeom prst="rect">
            <a:avLst/>
          </a:prstGeom>
        </p:spPr>
      </p:pic>
      <p:pic>
        <p:nvPicPr>
          <p:cNvPr id="21" name="Grafik 20">
            <a:extLst>
              <a:ext uri="{FF2B5EF4-FFF2-40B4-BE49-F238E27FC236}">
                <a16:creationId xmlns:a16="http://schemas.microsoft.com/office/drawing/2014/main" id="{8519E62C-6F18-4BA6-8AEF-5C7B573B37C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162" y="4873386"/>
            <a:ext cx="2160000" cy="1208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70728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33C0CD-0214-4B34-B678-2D09CD9EDE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Rückblick «</a:t>
            </a:r>
            <a:r>
              <a:rPr lang="de-CH" dirty="0" err="1"/>
              <a:t>Subers</a:t>
            </a:r>
            <a:r>
              <a:rPr lang="de-CH" dirty="0"/>
              <a:t> </a:t>
            </a:r>
            <a:r>
              <a:rPr lang="de-CH" dirty="0" err="1"/>
              <a:t>Bärn</a:t>
            </a:r>
            <a:r>
              <a:rPr lang="de-CH" dirty="0"/>
              <a:t> 2017»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5DD24F5-AA76-4E94-B0C6-0677D3608C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err="1"/>
              <a:t>Littering</a:t>
            </a:r>
            <a:r>
              <a:rPr lang="de-CH" dirty="0"/>
              <a:t> während der Mittagszeit auf öffentlichen Plätzen</a:t>
            </a:r>
          </a:p>
          <a:p>
            <a:pPr lvl="1"/>
            <a:r>
              <a:rPr lang="de-CH" dirty="0"/>
              <a:t>Grosse Big Bags in der Innenstadt</a:t>
            </a:r>
          </a:p>
          <a:p>
            <a:r>
              <a:rPr lang="de-CH" dirty="0" err="1"/>
              <a:t>Littering</a:t>
            </a:r>
            <a:r>
              <a:rPr lang="de-CH" dirty="0"/>
              <a:t> auf Sportplätzen</a:t>
            </a:r>
          </a:p>
          <a:p>
            <a:pPr lvl="1"/>
            <a:r>
              <a:rPr lang="de-CH" dirty="0"/>
              <a:t>Spezielle Plakate auf den Sportplätzen</a:t>
            </a:r>
          </a:p>
        </p:txBody>
      </p:sp>
      <p:graphicFrame>
        <p:nvGraphicFramePr>
          <p:cNvPr id="9" name="Tabelle 8">
            <a:extLst>
              <a:ext uri="{FF2B5EF4-FFF2-40B4-BE49-F238E27FC236}">
                <a16:creationId xmlns:a16="http://schemas.microsoft.com/office/drawing/2014/main" id="{608E1235-A28A-4896-9424-CC358A56B5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0203090"/>
              </p:ext>
            </p:extLst>
          </p:nvPr>
        </p:nvGraphicFramePr>
        <p:xfrm>
          <a:off x="965200" y="3943032"/>
          <a:ext cx="8127999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24738">
                  <a:extLst>
                    <a:ext uri="{9D8B030D-6E8A-4147-A177-3AD203B41FA5}">
                      <a16:colId xmlns:a16="http://schemas.microsoft.com/office/drawing/2014/main" val="1265008981"/>
                    </a:ext>
                  </a:extLst>
                </a:gridCol>
                <a:gridCol w="2368062">
                  <a:extLst>
                    <a:ext uri="{9D8B030D-6E8A-4147-A177-3AD203B41FA5}">
                      <a16:colId xmlns:a16="http://schemas.microsoft.com/office/drawing/2014/main" val="3473397545"/>
                    </a:ext>
                  </a:extLst>
                </a:gridCol>
                <a:gridCol w="2235199">
                  <a:extLst>
                    <a:ext uri="{9D8B030D-6E8A-4147-A177-3AD203B41FA5}">
                      <a16:colId xmlns:a16="http://schemas.microsoft.com/office/drawing/2014/main" val="42082283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Aktion/Massnahme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Budget CHF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IST-Betrag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97879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Reinigung: Container Ausgehmeile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10 000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9 890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41226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Kampagne Sensibilisierung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50 000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66 420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51030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Unterstützung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30 000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6 780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53920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Diverses, Reserve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25 000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12 265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00206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115 000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95 325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5973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41305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DC2EBD-8C06-4781-B8D1-D1FB9BC60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Big Bags in der Innenstadt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C4E7F2F3-A545-4C1E-A99F-6BFD4F54AEA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9678" y="2481489"/>
            <a:ext cx="2196418" cy="3238958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110C144E-02A0-45D8-85ED-D5F2020409A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5564" y="2481489"/>
            <a:ext cx="2159156" cy="3240000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56A7F0AE-40D2-4950-A73A-FF6EDEB04DE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958"/>
          <a:stretch/>
        </p:blipFill>
        <p:spPr>
          <a:xfrm>
            <a:off x="6394332" y="2481489"/>
            <a:ext cx="4089381" cy="3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2102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DC2EBD-8C06-4781-B8D1-D1FB9BC60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Sportplätze, öffentliche Plätze</a:t>
            </a:r>
          </a:p>
        </p:txBody>
      </p:sp>
      <p:pic>
        <p:nvPicPr>
          <p:cNvPr id="7" name="Inhaltsplatzhalter 6">
            <a:extLst>
              <a:ext uri="{FF2B5EF4-FFF2-40B4-BE49-F238E27FC236}">
                <a16:creationId xmlns:a16="http://schemas.microsoft.com/office/drawing/2014/main" id="{A411A547-0E8A-4221-BFA6-98F9F0B8D9A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118" y="2045921"/>
            <a:ext cx="5286375" cy="3962400"/>
          </a:xfr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678677B6-D701-493C-86ED-7036223614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7887" y="2045921"/>
            <a:ext cx="5562600" cy="3924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64616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271</Words>
  <Application>Microsoft Office PowerPoint</Application>
  <PresentationFormat>Breitbild</PresentationFormat>
  <Paragraphs>83</Paragraphs>
  <Slides>11</Slides>
  <Notes>3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  <vt:variant>
        <vt:lpstr>Zielgruppenorientierte Präsentationen</vt:lpstr>
      </vt:variant>
      <vt:variant>
        <vt:i4>1</vt:i4>
      </vt:variant>
    </vt:vector>
  </HeadingPairs>
  <TitlesOfParts>
    <vt:vector size="16" baseType="lpstr">
      <vt:lpstr>Arial</vt:lpstr>
      <vt:lpstr>Calibri</vt:lpstr>
      <vt:lpstr>Calibri Light</vt:lpstr>
      <vt:lpstr>Office</vt:lpstr>
      <vt:lpstr>Infotag  Tiefbauamt Stadt Bern</vt:lpstr>
      <vt:lpstr>Programm</vt:lpstr>
      <vt:lpstr>Personelles: Austritte</vt:lpstr>
      <vt:lpstr>Personelles: Aktionsplan  Gleichstellung Frauen und Männern</vt:lpstr>
      <vt:lpstr>Organigramm Tiefbauamt</vt:lpstr>
      <vt:lpstr>Standorte Tiefbaumt</vt:lpstr>
      <vt:lpstr>Rückblick «Subers Bärn 2017»</vt:lpstr>
      <vt:lpstr>Big Bags in der Innenstadt</vt:lpstr>
      <vt:lpstr>Sportplätze, öffentliche Plätze</vt:lpstr>
      <vt:lpstr>Fakten zum Tiefbauamt</vt:lpstr>
      <vt:lpstr>Bilder anpassen</vt:lpstr>
      <vt:lpstr>Personelles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Infotag  Tiefbauamt Stadt Bern</dc:title>
  <dc:creator>KV Schweiz</dc:creator>
  <dcterms:created xsi:type="dcterms:W3CDTF">2017-07-18T13:37:14Z</dcterms:created>
  <dcterms:modified xsi:type="dcterms:W3CDTF">2018-02-02T08:36:50Z</dcterms:modified>
</cp:coreProperties>
</file>